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80"/>
  </p:notesMasterIdLst>
  <p:sldIdLst>
    <p:sldId id="2455" r:id="rId2"/>
    <p:sldId id="2506" r:id="rId3"/>
    <p:sldId id="2513" r:id="rId4"/>
    <p:sldId id="2456" r:id="rId5"/>
    <p:sldId id="2514" r:id="rId6"/>
    <p:sldId id="2508" r:id="rId7"/>
    <p:sldId id="2507" r:id="rId8"/>
    <p:sldId id="2510" r:id="rId9"/>
    <p:sldId id="2511" r:id="rId10"/>
    <p:sldId id="2521" r:id="rId11"/>
    <p:sldId id="2522" r:id="rId12"/>
    <p:sldId id="2516" r:id="rId13"/>
    <p:sldId id="2520" r:id="rId14"/>
    <p:sldId id="2519" r:id="rId15"/>
    <p:sldId id="2458" r:id="rId16"/>
    <p:sldId id="2459" r:id="rId17"/>
    <p:sldId id="2460" r:id="rId18"/>
    <p:sldId id="2461" r:id="rId19"/>
    <p:sldId id="2462" r:id="rId20"/>
    <p:sldId id="2463" r:id="rId21"/>
    <p:sldId id="2465" r:id="rId22"/>
    <p:sldId id="2471" r:id="rId23"/>
    <p:sldId id="2472" r:id="rId24"/>
    <p:sldId id="2476" r:id="rId25"/>
    <p:sldId id="2517" r:id="rId26"/>
    <p:sldId id="2512" r:id="rId27"/>
    <p:sldId id="2478" r:id="rId28"/>
    <p:sldId id="2480" r:id="rId29"/>
    <p:sldId id="2481" r:id="rId30"/>
    <p:sldId id="2486" r:id="rId31"/>
    <p:sldId id="2487" r:id="rId32"/>
    <p:sldId id="2488" r:id="rId33"/>
    <p:sldId id="2489" r:id="rId34"/>
    <p:sldId id="2490" r:id="rId35"/>
    <p:sldId id="2491" r:id="rId36"/>
    <p:sldId id="2492" r:id="rId37"/>
    <p:sldId id="2523" r:id="rId38"/>
    <p:sldId id="2524" r:id="rId39"/>
    <p:sldId id="2525" r:id="rId40"/>
    <p:sldId id="2526" r:id="rId41"/>
    <p:sldId id="2527" r:id="rId42"/>
    <p:sldId id="2528" r:id="rId43"/>
    <p:sldId id="2529" r:id="rId44"/>
    <p:sldId id="2530" r:id="rId45"/>
    <p:sldId id="2531" r:id="rId46"/>
    <p:sldId id="2532" r:id="rId47"/>
    <p:sldId id="2533" r:id="rId48"/>
    <p:sldId id="2534" r:id="rId49"/>
    <p:sldId id="2535" r:id="rId50"/>
    <p:sldId id="2536" r:id="rId51"/>
    <p:sldId id="2537" r:id="rId52"/>
    <p:sldId id="2538" r:id="rId53"/>
    <p:sldId id="2539" r:id="rId54"/>
    <p:sldId id="2540" r:id="rId55"/>
    <p:sldId id="2541" r:id="rId56"/>
    <p:sldId id="2542" r:id="rId57"/>
    <p:sldId id="2543" r:id="rId58"/>
    <p:sldId id="2544" r:id="rId59"/>
    <p:sldId id="2545" r:id="rId60"/>
    <p:sldId id="2546" r:id="rId61"/>
    <p:sldId id="2547" r:id="rId62"/>
    <p:sldId id="2548" r:id="rId63"/>
    <p:sldId id="2549" r:id="rId64"/>
    <p:sldId id="2550" r:id="rId65"/>
    <p:sldId id="2551" r:id="rId66"/>
    <p:sldId id="2552" r:id="rId67"/>
    <p:sldId id="2553" r:id="rId68"/>
    <p:sldId id="2554" r:id="rId69"/>
    <p:sldId id="2555" r:id="rId70"/>
    <p:sldId id="2556" r:id="rId71"/>
    <p:sldId id="2518" r:id="rId72"/>
    <p:sldId id="2499" r:id="rId73"/>
    <p:sldId id="2500" r:id="rId74"/>
    <p:sldId id="2501" r:id="rId75"/>
    <p:sldId id="2502" r:id="rId76"/>
    <p:sldId id="2503" r:id="rId77"/>
    <p:sldId id="2504" r:id="rId78"/>
    <p:sldId id="2505" r:id="rId7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F101F"/>
    <a:srgbClr val="000000"/>
    <a:srgbClr val="9933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528" y="-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84"/>
    </p:cViewPr>
  </p:sorterViewPr>
  <p:notesViewPr>
    <p:cSldViewPr>
      <p:cViewPr varScale="1">
        <p:scale>
          <a:sx n="68" d="100"/>
          <a:sy n="68" d="100"/>
        </p:scale>
        <p:origin x="-27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700EEE9-37E5-EA4C-8E30-347C4917E385}" type="slidenum">
              <a:rPr lang="en-US"/>
              <a:pPr>
                <a:defRPr/>
              </a:pPr>
              <a:t>‹#›</a:t>
            </a:fld>
            <a:endParaRPr lang="en-US"/>
          </a:p>
        </p:txBody>
      </p:sp>
    </p:spTree>
    <p:extLst>
      <p:ext uri="{BB962C8B-B14F-4D97-AF65-F5344CB8AC3E}">
        <p14:creationId xmlns:p14="http://schemas.microsoft.com/office/powerpoint/2010/main" val="191533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Talk</a:t>
            </a:r>
            <a:r>
              <a:rPr lang="en-US" baseline="0" dirty="0" smtClean="0"/>
              <a:t> about how temperature </a:t>
            </a:r>
            <a:r>
              <a:rPr lang="en-US" baseline="0" dirty="0" err="1" smtClean="0"/>
              <a:t>doesn</a:t>
            </a:r>
            <a:r>
              <a:rPr lang="en-US" baseline="0" dirty="0" smtClean="0"/>
              <a:t>;’t matter, a study was done that found that different temperatures (ranging from 40 F to 120 F) had no discernable impact on the reduction of microbes or contaminants on hands</a:t>
            </a:r>
            <a:endParaRPr lang="en-US" dirty="0"/>
          </a:p>
        </p:txBody>
      </p:sp>
      <p:sp>
        <p:nvSpPr>
          <p:cNvPr id="4" name="Slide Number Placeholder 3"/>
          <p:cNvSpPr>
            <a:spLocks noGrp="1"/>
          </p:cNvSpPr>
          <p:nvPr>
            <p:ph type="sldNum" sz="quarter" idx="10"/>
          </p:nvPr>
        </p:nvSpPr>
        <p:spPr/>
        <p:txBody>
          <a:bodyPr/>
          <a:lstStyle/>
          <a:p>
            <a:fld id="{564DB9E8-863E-4440-97AD-DD1D31CF063F}" type="slidenum">
              <a:rPr lang="en-US" smtClean="0"/>
              <a:t>15</a:t>
            </a:fld>
            <a:endParaRPr lang="en-US"/>
          </a:p>
        </p:txBody>
      </p:sp>
    </p:spTree>
    <p:extLst>
      <p:ext uri="{BB962C8B-B14F-4D97-AF65-F5344CB8AC3E}">
        <p14:creationId xmlns:p14="http://schemas.microsoft.com/office/powerpoint/2010/main" val="38329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Regular soap versus antimicrobial soap is not important, antimicrobial soaps have been found to be only marginally more effective than</a:t>
            </a:r>
            <a:r>
              <a:rPr lang="en-US" baseline="0" dirty="0" smtClean="0"/>
              <a:t> regular soaps (and will talk about why in a second)</a:t>
            </a:r>
            <a:r>
              <a:rPr lang="en-US" dirty="0" smtClean="0"/>
              <a:t>; liquid soap is preferable </a:t>
            </a:r>
            <a:endParaRPr lang="en-US" dirty="0"/>
          </a:p>
        </p:txBody>
      </p:sp>
      <p:sp>
        <p:nvSpPr>
          <p:cNvPr id="4" name="Slide Number Placeholder 3"/>
          <p:cNvSpPr>
            <a:spLocks noGrp="1"/>
          </p:cNvSpPr>
          <p:nvPr>
            <p:ph type="sldNum" sz="quarter" idx="10"/>
          </p:nvPr>
        </p:nvSpPr>
        <p:spPr/>
        <p:txBody>
          <a:bodyPr/>
          <a:lstStyle/>
          <a:p>
            <a:fld id="{564DB9E8-863E-4440-97AD-DD1D31CF063F}" type="slidenum">
              <a:rPr lang="en-US" smtClean="0"/>
              <a:t>16</a:t>
            </a:fld>
            <a:endParaRPr lang="en-US"/>
          </a:p>
        </p:txBody>
      </p:sp>
    </p:spTree>
    <p:extLst>
      <p:ext uri="{BB962C8B-B14F-4D97-AF65-F5344CB8AC3E}">
        <p14:creationId xmlns:p14="http://schemas.microsoft.com/office/powerpoint/2010/main" val="119962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DB9E8-863E-4440-97AD-DD1D31CF063F}" type="slidenum">
              <a:rPr lang="en-US" smtClean="0"/>
              <a:t>17</a:t>
            </a:fld>
            <a:endParaRPr lang="en-US"/>
          </a:p>
        </p:txBody>
      </p:sp>
    </p:spTree>
    <p:extLst>
      <p:ext uri="{BB962C8B-B14F-4D97-AF65-F5344CB8AC3E}">
        <p14:creationId xmlns:p14="http://schemas.microsoft.com/office/powerpoint/2010/main" val="127613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DB9E8-863E-4440-97AD-DD1D31CF063F}" type="slidenum">
              <a:rPr lang="en-US" smtClean="0"/>
              <a:t>18</a:t>
            </a:fld>
            <a:endParaRPr lang="en-US"/>
          </a:p>
        </p:txBody>
      </p:sp>
    </p:spTree>
    <p:extLst>
      <p:ext uri="{BB962C8B-B14F-4D97-AF65-F5344CB8AC3E}">
        <p14:creationId xmlns:p14="http://schemas.microsoft.com/office/powerpoint/2010/main" val="363025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DB9E8-863E-4440-97AD-DD1D31CF063F}" type="slidenum">
              <a:rPr lang="en-US" smtClean="0"/>
              <a:t>19</a:t>
            </a:fld>
            <a:endParaRPr lang="en-US"/>
          </a:p>
        </p:txBody>
      </p:sp>
    </p:spTree>
    <p:extLst>
      <p:ext uri="{BB962C8B-B14F-4D97-AF65-F5344CB8AC3E}">
        <p14:creationId xmlns:p14="http://schemas.microsoft.com/office/powerpoint/2010/main" val="399607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Not all of these microbes are going to be disease causing, but some diseases</a:t>
            </a:r>
            <a:r>
              <a:rPr lang="en-US" baseline="0" dirty="0" smtClean="0"/>
              <a:t> need as few as ten particles to infect. Take home message: wash your hands but also be cautious of what you touch with bare hands </a:t>
            </a:r>
            <a:r>
              <a:rPr lang="en-US" dirty="0" smtClean="0"/>
              <a:t>*Note: this is only if proper technique is followed, literature has found</a:t>
            </a:r>
            <a:r>
              <a:rPr lang="en-US" baseline="0" dirty="0" smtClean="0"/>
              <a:t> that glove use without hand washing is not effective</a:t>
            </a:r>
            <a:endParaRPr lang="en-US" dirty="0"/>
          </a:p>
        </p:txBody>
      </p:sp>
      <p:sp>
        <p:nvSpPr>
          <p:cNvPr id="4" name="Slide Number Placeholder 3"/>
          <p:cNvSpPr>
            <a:spLocks noGrp="1"/>
          </p:cNvSpPr>
          <p:nvPr>
            <p:ph type="sldNum" sz="quarter" idx="10"/>
          </p:nvPr>
        </p:nvSpPr>
        <p:spPr/>
        <p:txBody>
          <a:bodyPr/>
          <a:lstStyle/>
          <a:p>
            <a:fld id="{564DB9E8-863E-4440-97AD-DD1D31CF063F}" type="slidenum">
              <a:rPr lang="en-US" smtClean="0"/>
              <a:t>20</a:t>
            </a:fld>
            <a:endParaRPr lang="en-US"/>
          </a:p>
        </p:txBody>
      </p:sp>
    </p:spTree>
    <p:extLst>
      <p:ext uri="{BB962C8B-B14F-4D97-AF65-F5344CB8AC3E}">
        <p14:creationId xmlns:p14="http://schemas.microsoft.com/office/powerpoint/2010/main" val="23564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Chlorine effectively kills a large variety of microbial waterborne pathogens, including those that can cause typhoid fever, dysentery, cholera and Legionnaires' disease. Chlorine is widely credited with virtually eliminating outbreaks of waterborne disease in the United States and other developed countries. And </a:t>
            </a:r>
            <a:r>
              <a:rPr lang="en-US" sz="1200" i="1" kern="1200" dirty="0" smtClean="0">
                <a:solidFill>
                  <a:schemeClr val="tx1"/>
                </a:solidFill>
                <a:latin typeface="+mn-lt"/>
                <a:ea typeface="+mn-ea"/>
                <a:cs typeface="+mn-cs"/>
              </a:rPr>
              <a:t>Life</a:t>
            </a:r>
            <a:r>
              <a:rPr lang="en-US" sz="1200" i="0" kern="1200" dirty="0" smtClean="0">
                <a:solidFill>
                  <a:schemeClr val="tx1"/>
                </a:solidFill>
                <a:latin typeface="+mn-lt"/>
                <a:ea typeface="+mn-ea"/>
                <a:cs typeface="+mn-cs"/>
              </a:rPr>
              <a:t> magazine recently cited the filtration of drinking water and use of chlorine as "probably the most significant public </a:t>
            </a:r>
            <a:r>
              <a:rPr lang="en-US" sz="1200" i="0" kern="1200" smtClean="0">
                <a:solidFill>
                  <a:schemeClr val="tx1"/>
                </a:solidFill>
                <a:latin typeface="+mn-lt"/>
                <a:ea typeface="+mn-ea"/>
                <a:cs typeface="+mn-cs"/>
              </a:rPr>
              <a:t>health </a:t>
            </a:r>
            <a:r>
              <a:rPr lang="en-US" sz="1200" b="0" i="0" kern="1200" smtClean="0">
                <a:solidFill>
                  <a:schemeClr val="tx1"/>
                </a:solidFill>
                <a:latin typeface="+mn-lt"/>
                <a:ea typeface="+mn-ea"/>
                <a:cs typeface="+mn-cs"/>
              </a:rPr>
              <a:t>Health </a:t>
            </a:r>
            <a:r>
              <a:rPr lang="en-US" sz="1200" b="0" i="0" kern="1200" dirty="0" smtClean="0">
                <a:solidFill>
                  <a:schemeClr val="tx1"/>
                </a:solidFill>
                <a:latin typeface="+mn-lt"/>
                <a:ea typeface="+mn-ea"/>
                <a:cs typeface="+mn-cs"/>
              </a:rPr>
              <a:t>officials began treating drinking water with chlorine in 1908. Previously, typhoid fever had killed about 25 out of 100,000 people in the U.S. annually, a death rate close to that now associated with automobile accidents. Today, typhoid fever has been virtually eliminated.</a:t>
            </a:r>
            <a:endParaRPr lang="en-US" dirty="0"/>
          </a:p>
        </p:txBody>
      </p:sp>
      <p:sp>
        <p:nvSpPr>
          <p:cNvPr id="4" name="Slide Number Placeholder 3"/>
          <p:cNvSpPr>
            <a:spLocks noGrp="1"/>
          </p:cNvSpPr>
          <p:nvPr>
            <p:ph type="sldNum" sz="quarter" idx="10"/>
          </p:nvPr>
        </p:nvSpPr>
        <p:spPr/>
        <p:txBody>
          <a:bodyPr/>
          <a:lstStyle/>
          <a:p>
            <a:fld id="{696E71E8-8A2C-C14F-9B1A-7FCEE5A12B0F}" type="slidenum">
              <a:rPr lang="en-US" smtClean="0"/>
              <a:t>34</a:t>
            </a:fld>
            <a:endParaRPr lang="en-US"/>
          </a:p>
        </p:txBody>
      </p:sp>
    </p:spTree>
    <p:extLst>
      <p:ext uri="{BB962C8B-B14F-4D97-AF65-F5344CB8AC3E}">
        <p14:creationId xmlns:p14="http://schemas.microsoft.com/office/powerpoint/2010/main" val="64593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307" name="Rectangle 19"/>
          <p:cNvSpPr>
            <a:spLocks noGrp="1" noChangeArrowheads="1"/>
          </p:cNvSpPr>
          <p:nvPr>
            <p:ph type="ctrTitle"/>
          </p:nvPr>
        </p:nvSpPr>
        <p:spPr>
          <a:xfrm>
            <a:off x="914400" y="3962400"/>
            <a:ext cx="6019800" cy="2209800"/>
          </a:xfrm>
        </p:spPr>
        <p:txBody>
          <a:bodyPr/>
          <a:lstStyle>
            <a:lvl1pPr>
              <a:defRPr sz="4200">
                <a:solidFill>
                  <a:schemeClr val="tx2"/>
                </a:solidFill>
              </a:defRPr>
            </a:lvl1pPr>
          </a:lstStyle>
          <a:p>
            <a:r>
              <a:rPr lang="en-US" dirty="0"/>
              <a:t>Click to edit Master title style</a:t>
            </a:r>
          </a:p>
        </p:txBody>
      </p:sp>
      <p:sp>
        <p:nvSpPr>
          <p:cNvPr id="12308" name="Rectangle 20"/>
          <p:cNvSpPr>
            <a:spLocks noGrp="1" noChangeArrowheads="1"/>
          </p:cNvSpPr>
          <p:nvPr>
            <p:ph type="subTitle" idx="1"/>
          </p:nvPr>
        </p:nvSpPr>
        <p:spPr>
          <a:xfrm>
            <a:off x="838200" y="5638800"/>
            <a:ext cx="6019800" cy="1752600"/>
          </a:xfrm>
        </p:spPr>
        <p:txBody>
          <a:bodyPr/>
          <a:lstStyle>
            <a:lvl1pPr marL="0" indent="0">
              <a:buFont typeface="Times" charset="0"/>
              <a:buNone/>
              <a:defRPr sz="3200">
                <a:solidFill>
                  <a:srgbClr val="FF0000"/>
                </a:solidFill>
              </a:defRPr>
            </a:lvl1pPr>
          </a:lstStyle>
          <a:p>
            <a:r>
              <a:rPr lang="en-US" dirty="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21"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smtClean="0">
                <a:latin typeface="Arial Black" charset="0"/>
              </a:defRPr>
            </a:lvl1pPr>
          </a:lstStyle>
          <a:p>
            <a:pPr>
              <a:defRPr/>
            </a:pPr>
            <a:fld id="{60E0C5BE-04EE-C54D-B540-C045F17F5214}" type="slidenum">
              <a:rPr lang="en-US"/>
              <a:pPr>
                <a:defRPr/>
              </a:pPr>
              <a:t>‹#›</a:t>
            </a:fld>
            <a:endParaRPr lang="en-US"/>
          </a:p>
        </p:txBody>
      </p:sp>
    </p:spTree>
    <p:extLst>
      <p:ext uri="{BB962C8B-B14F-4D97-AF65-F5344CB8AC3E}">
        <p14:creationId xmlns:p14="http://schemas.microsoft.com/office/powerpoint/2010/main" val="277741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31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11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729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297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525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250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328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3"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75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561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7287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14"/>
          <p:cNvSpPr>
            <a:spLocks noGrp="1" noChangeArrowheads="1"/>
          </p:cNvSpPr>
          <p:nvPr>
            <p:ph type="title"/>
          </p:nvPr>
        </p:nvSpPr>
        <p:spPr bwMode="auto">
          <a:xfrm>
            <a:off x="1295400" y="457200"/>
            <a:ext cx="609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15"/>
          <p:cNvSpPr>
            <a:spLocks noGrp="1" noChangeArrowheads="1"/>
          </p:cNvSpPr>
          <p:nvPr>
            <p:ph type="body" idx="1"/>
          </p:nvPr>
        </p:nvSpPr>
        <p:spPr bwMode="auto">
          <a:xfrm>
            <a:off x="1295400" y="1981200"/>
            <a:ext cx="762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pic>
        <p:nvPicPr>
          <p:cNvPr id="13" name="Picture 1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85800" cy="6858000"/>
          </a:xfrm>
          <a:prstGeom prst="rect">
            <a:avLst/>
          </a:prstGeom>
        </p:spPr>
      </p:pic>
    </p:spTree>
  </p:cSld>
  <p:clrMap bg1="lt1" tx1="dk1" bg2="lt2" tx2="dk2" accent1="accent1" accent2="accent2" accent3="accent3" accent4="accent4" accent5="accent5" accent6="accent6" hlink="hlink" folHlink="folHlink"/>
  <p:sldLayoutIdLst>
    <p:sldLayoutId id="2147484401"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l" rtl="0" eaLnBrk="0" fontAlgn="base" hangingPunct="0">
        <a:spcBef>
          <a:spcPct val="0"/>
        </a:spcBef>
        <a:spcAft>
          <a:spcPct val="0"/>
        </a:spcAft>
        <a:defRPr sz="3600" b="0" i="0">
          <a:solidFill>
            <a:schemeClr val="tx2"/>
          </a:solidFill>
          <a:latin typeface="AppleGothic"/>
          <a:ea typeface="AppleGothic"/>
          <a:cs typeface="Optima"/>
        </a:defRPr>
      </a:lvl1pPr>
      <a:lvl2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Helvetica Neue Black Condensed" charset="0"/>
        </a:defRPr>
      </a:lvl6pPr>
      <a:lvl7pPr marL="914400" algn="l" rtl="0" fontAlgn="base">
        <a:spcBef>
          <a:spcPct val="0"/>
        </a:spcBef>
        <a:spcAft>
          <a:spcPct val="0"/>
        </a:spcAft>
        <a:defRPr sz="3600" b="1">
          <a:solidFill>
            <a:schemeClr val="tx2"/>
          </a:solidFill>
          <a:latin typeface="Helvetica Neue Black Condensed" charset="0"/>
        </a:defRPr>
      </a:lvl7pPr>
      <a:lvl8pPr marL="1371600" algn="l" rtl="0" fontAlgn="base">
        <a:spcBef>
          <a:spcPct val="0"/>
        </a:spcBef>
        <a:spcAft>
          <a:spcPct val="0"/>
        </a:spcAft>
        <a:defRPr sz="3600" b="1">
          <a:solidFill>
            <a:schemeClr val="tx2"/>
          </a:solidFill>
          <a:latin typeface="Helvetica Neue Black Condensed" charset="0"/>
        </a:defRPr>
      </a:lvl8pPr>
      <a:lvl9pPr marL="1828800" algn="l" rtl="0" fontAlgn="base">
        <a:spcBef>
          <a:spcPct val="0"/>
        </a:spcBef>
        <a:spcAft>
          <a:spcPct val="0"/>
        </a:spcAft>
        <a:defRPr sz="3600" b="1">
          <a:solidFill>
            <a:schemeClr val="tx2"/>
          </a:solidFill>
          <a:latin typeface="Helvetica Neue Black Condensed" charset="0"/>
        </a:defRPr>
      </a:lvl9pPr>
    </p:titleStyle>
    <p:bodyStyle>
      <a:lvl1pPr marL="342900" indent="-342900" algn="l" rtl="0" eaLnBrk="0" fontAlgn="base" hangingPunct="0">
        <a:spcBef>
          <a:spcPct val="20000"/>
        </a:spcBef>
        <a:spcAft>
          <a:spcPct val="0"/>
        </a:spcAft>
        <a:buClr>
          <a:schemeClr val="accent1"/>
        </a:buClr>
        <a:buSzPct val="75000"/>
        <a:buFont typeface="Times" charset="0"/>
        <a:buChar char="•"/>
        <a:defRPr sz="3000" b="0" i="0">
          <a:solidFill>
            <a:schemeClr val="tx1"/>
          </a:solidFill>
          <a:latin typeface="System Font Thin"/>
          <a:ea typeface="ＭＳ Ｐゴシック" charset="-128"/>
          <a:cs typeface="Big Caslon"/>
        </a:defRPr>
      </a:lvl1pPr>
      <a:lvl2pPr marL="742950" indent="-285750" algn="l" rtl="0" eaLnBrk="0" fontAlgn="base" hangingPunct="0">
        <a:spcBef>
          <a:spcPct val="20000"/>
        </a:spcBef>
        <a:spcAft>
          <a:spcPct val="0"/>
        </a:spcAft>
        <a:buClr>
          <a:schemeClr val="tx2"/>
        </a:buClr>
        <a:buSzPct val="80000"/>
        <a:buChar char="o"/>
        <a:defRPr sz="2000" b="1">
          <a:solidFill>
            <a:srgbClr val="000000"/>
          </a:solidFill>
          <a:latin typeface="Helvetica Neue Light" charset="0"/>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lr>
          <a:schemeClr val="tx2"/>
        </a:buClr>
        <a:buSzPct val="70000"/>
        <a:buFont typeface="Wingdings" charset="0"/>
        <a:buChar char="¨"/>
        <a:defRPr>
          <a:solidFill>
            <a:schemeClr val="tx1"/>
          </a:solidFill>
          <a:latin typeface="Arial Black" charset="0"/>
          <a:ea typeface="ＭＳ Ｐゴシック" charset="-128"/>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egan_Jacob@ncs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erek_foster@ncsu.edu"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eg"/><Relationship Id="rId3" Type="http://schemas.openxmlformats.org/officeDocument/2006/relationships/image" Target="../media/image4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2.png"/></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egan_Jacob@ncsu.edu" TargetMode="External"/><Relationship Id="rId3" Type="http://schemas.openxmlformats.org/officeDocument/2006/relationships/image" Target="../media/image4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914400" y="1219200"/>
            <a:ext cx="5029200" cy="2209800"/>
          </a:xfrm>
        </p:spPr>
        <p:txBody>
          <a:bodyPr/>
          <a:lstStyle/>
          <a:p>
            <a:r>
              <a:rPr lang="en-US" dirty="0" smtClean="0">
                <a:cs typeface="AppleGothic"/>
              </a:rPr>
              <a:t>Pathogen Control and Public Health at Livestock Interactions</a:t>
            </a:r>
            <a:endParaRPr lang="en-US" sz="2800" dirty="0">
              <a:cs typeface="AppleGothic"/>
            </a:endParaRPr>
          </a:p>
        </p:txBody>
      </p:sp>
      <p:sp>
        <p:nvSpPr>
          <p:cNvPr id="14338" name="Content Placeholder 2"/>
          <p:cNvSpPr>
            <a:spLocks noGrp="1"/>
          </p:cNvSpPr>
          <p:nvPr>
            <p:ph idx="1"/>
          </p:nvPr>
        </p:nvSpPr>
        <p:spPr>
          <a:xfrm>
            <a:off x="990600" y="3657600"/>
            <a:ext cx="6477000" cy="2590800"/>
          </a:xfrm>
        </p:spPr>
        <p:txBody>
          <a:bodyPr/>
          <a:lstStyle/>
          <a:p>
            <a:pPr>
              <a:buFont typeface="Times" charset="0"/>
              <a:buNone/>
            </a:pPr>
            <a:r>
              <a:rPr lang="en-US" sz="2000" dirty="0" smtClean="0">
                <a:ea typeface="ＭＳ Ｐゴシック" charset="0"/>
                <a:cs typeface="System Font Thin"/>
              </a:rPr>
              <a:t>Megan Jacobs, Derek Foster, Ben Chapman</a:t>
            </a:r>
            <a:endParaRPr lang="en-US" sz="2000" dirty="0">
              <a:ea typeface="ＭＳ Ｐゴシック" charset="0"/>
              <a:cs typeface="System Font Thin"/>
            </a:endParaRPr>
          </a:p>
          <a:p>
            <a:pPr>
              <a:buFont typeface="Times" charset="0"/>
              <a:buNone/>
            </a:pPr>
            <a:r>
              <a:rPr lang="en-US" sz="2000" dirty="0">
                <a:ea typeface="ＭＳ Ｐゴシック" charset="0"/>
                <a:cs typeface="System Font Thin"/>
              </a:rPr>
              <a:t>North Carolina State University</a:t>
            </a:r>
          </a:p>
        </p:txBody>
      </p:sp>
    </p:spTree>
    <p:extLst>
      <p:ext uri="{BB962C8B-B14F-4D97-AF65-F5344CB8AC3E}">
        <p14:creationId xmlns:p14="http://schemas.microsoft.com/office/powerpoint/2010/main" val="1186545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2003 study on prevalence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a:t>P</a:t>
            </a:r>
            <a:r>
              <a:rPr lang="en-US" dirty="0" smtClean="0"/>
              <a:t>revalence of E. coli O157: H7 in livestock at 29 county and three large state agricultural fairs:</a:t>
            </a:r>
          </a:p>
          <a:p>
            <a:r>
              <a:rPr lang="en-US" dirty="0" smtClean="0"/>
              <a:t>13.8 percent of beef cattle</a:t>
            </a:r>
          </a:p>
          <a:p>
            <a:r>
              <a:rPr lang="en-US" dirty="0" smtClean="0"/>
              <a:t>5.9 percent of dairy cattle</a:t>
            </a:r>
          </a:p>
          <a:p>
            <a:r>
              <a:rPr lang="en-US" dirty="0" smtClean="0"/>
              <a:t>3.6 percent of pigs</a:t>
            </a:r>
          </a:p>
          <a:p>
            <a:r>
              <a:rPr lang="en-US" dirty="0" smtClean="0"/>
              <a:t>5.2 percent of sheep </a:t>
            </a:r>
          </a:p>
          <a:p>
            <a:r>
              <a:rPr lang="en-US" dirty="0" smtClean="0"/>
              <a:t>2.8 percent of goats.</a:t>
            </a:r>
          </a:p>
          <a:p>
            <a:r>
              <a:rPr lang="en-US" dirty="0" smtClean="0"/>
              <a:t>Over 7 per- cent of pest-fly pools also tested positive for E. coli O157:H7</a:t>
            </a:r>
            <a:endParaRPr lang="en-US" dirty="0"/>
          </a:p>
        </p:txBody>
      </p:sp>
    </p:spTree>
    <p:extLst>
      <p:ext uri="{BB962C8B-B14F-4D97-AF65-F5344CB8AC3E}">
        <p14:creationId xmlns:p14="http://schemas.microsoft.com/office/powerpoint/2010/main" val="1777231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on Incidence at Livestock Interactions</a:t>
            </a:r>
            <a:endParaRPr lang="en-US" dirty="0"/>
          </a:p>
        </p:txBody>
      </p:sp>
      <p:sp>
        <p:nvSpPr>
          <p:cNvPr id="3" name="Content Placeholder 2"/>
          <p:cNvSpPr>
            <a:spLocks noGrp="1"/>
          </p:cNvSpPr>
          <p:nvPr>
            <p:ph idx="1"/>
          </p:nvPr>
        </p:nvSpPr>
        <p:spPr/>
        <p:txBody>
          <a:bodyPr/>
          <a:lstStyle/>
          <a:p>
            <a:pPr marL="0" indent="0">
              <a:buNone/>
            </a:pPr>
            <a:r>
              <a:rPr lang="en-US" dirty="0" smtClean="0"/>
              <a:t>Nicole Lee</a:t>
            </a:r>
          </a:p>
          <a:p>
            <a:pPr marL="400050" lvl="1" indent="0">
              <a:buNone/>
            </a:pPr>
            <a:r>
              <a:rPr lang="en-US" dirty="0"/>
              <a:t>Foodborne Epidemiologist</a:t>
            </a:r>
          </a:p>
          <a:p>
            <a:pPr marL="400050" lvl="1" indent="0">
              <a:buNone/>
            </a:pPr>
            <a:r>
              <a:rPr lang="en-US" dirty="0"/>
              <a:t>Division of Public Health, Communicable Disease Branch</a:t>
            </a:r>
          </a:p>
          <a:p>
            <a:pPr marL="400050" lvl="1" indent="0">
              <a:buNone/>
            </a:pPr>
            <a:r>
              <a:rPr lang="en-US" dirty="0"/>
              <a:t>North Carolina Department of Health and Human Services</a:t>
            </a:r>
          </a:p>
        </p:txBody>
      </p:sp>
    </p:spTree>
    <p:extLst>
      <p:ext uri="{BB962C8B-B14F-4D97-AF65-F5344CB8AC3E}">
        <p14:creationId xmlns:p14="http://schemas.microsoft.com/office/powerpoint/2010/main" val="21084976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Handwashing</a:t>
            </a:r>
            <a:r>
              <a:rPr lang="en-US" dirty="0" smtClean="0"/>
              <a:t> </a:t>
            </a:r>
            <a:r>
              <a:rPr lang="mr-IN" dirty="0" smtClean="0"/>
              <a:t>–</a:t>
            </a:r>
            <a:r>
              <a:rPr lang="en-US" dirty="0" smtClean="0"/>
              <a:t>efficacy and limitations</a:t>
            </a:r>
            <a:endParaRPr lang="en-US" dirty="0"/>
          </a:p>
        </p:txBody>
      </p:sp>
      <p:sp>
        <p:nvSpPr>
          <p:cNvPr id="3" name="Content Placeholder 2"/>
          <p:cNvSpPr>
            <a:spLocks noGrp="1"/>
          </p:cNvSpPr>
          <p:nvPr>
            <p:ph idx="1"/>
          </p:nvPr>
        </p:nvSpPr>
        <p:spPr/>
        <p:txBody>
          <a:bodyPr/>
          <a:lstStyle/>
          <a:p>
            <a:r>
              <a:rPr lang="en-US" dirty="0" smtClean="0"/>
              <a:t>Ben Chapman</a:t>
            </a:r>
            <a:endParaRPr lang="en-US" dirty="0"/>
          </a:p>
        </p:txBody>
      </p:sp>
    </p:spTree>
    <p:extLst>
      <p:ext uri="{BB962C8B-B14F-4D97-AF65-F5344CB8AC3E}">
        <p14:creationId xmlns:p14="http://schemas.microsoft.com/office/powerpoint/2010/main" val="16518597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pathogens on hands</a:t>
            </a:r>
            <a:endParaRPr lang="en-US" dirty="0"/>
          </a:p>
        </p:txBody>
      </p:sp>
      <p:sp>
        <p:nvSpPr>
          <p:cNvPr id="3" name="Content Placeholder 2"/>
          <p:cNvSpPr>
            <a:spLocks noGrp="1"/>
          </p:cNvSpPr>
          <p:nvPr>
            <p:ph idx="1"/>
          </p:nvPr>
        </p:nvSpPr>
        <p:spPr>
          <a:xfrm>
            <a:off x="914400" y="1828800"/>
            <a:ext cx="7886700" cy="2085148"/>
          </a:xfrm>
        </p:spPr>
        <p:txBody>
          <a:bodyPr numCol="2">
            <a:normAutofit fontScale="77500" lnSpcReduction="20000"/>
          </a:bodyPr>
          <a:lstStyle/>
          <a:p>
            <a:pPr marL="0" indent="0">
              <a:buNone/>
            </a:pPr>
            <a:r>
              <a:rPr lang="en-US" b="1" dirty="0" smtClean="0"/>
              <a:t>Toilet</a:t>
            </a:r>
          </a:p>
          <a:p>
            <a:pPr marL="0" indent="0">
              <a:buNone/>
            </a:pPr>
            <a:r>
              <a:rPr lang="en-US" dirty="0" smtClean="0"/>
              <a:t>Hepatitis </a:t>
            </a:r>
            <a:r>
              <a:rPr lang="en-US" dirty="0"/>
              <a:t>A, </a:t>
            </a:r>
            <a:r>
              <a:rPr lang="en-US" dirty="0" err="1"/>
              <a:t>norovirus</a:t>
            </a:r>
            <a:r>
              <a:rPr lang="en-US" dirty="0"/>
              <a:t>, </a:t>
            </a:r>
            <a:r>
              <a:rPr lang="en-US" i="1" dirty="0" err="1"/>
              <a:t>Shigella</a:t>
            </a:r>
            <a:r>
              <a:rPr lang="en-US" i="1" dirty="0"/>
              <a:t>, </a:t>
            </a:r>
            <a:r>
              <a:rPr lang="en-US" i="1" dirty="0" smtClean="0"/>
              <a:t>Giardia,  Salmonella</a:t>
            </a:r>
          </a:p>
          <a:p>
            <a:pPr marL="0" indent="0">
              <a:buNone/>
            </a:pPr>
            <a:endParaRPr lang="en-US" i="1" dirty="0"/>
          </a:p>
          <a:p>
            <a:r>
              <a:rPr lang="en-US" dirty="0" smtClean="0"/>
              <a:t>Source</a:t>
            </a:r>
            <a:r>
              <a:rPr lang="en-US" dirty="0"/>
              <a:t>: Human feces has </a:t>
            </a:r>
            <a:r>
              <a:rPr lang="en-US" dirty="0" smtClean="0"/>
              <a:t>10^7 </a:t>
            </a:r>
            <a:r>
              <a:rPr lang="en-US" dirty="0"/>
              <a:t>pathogens per </a:t>
            </a:r>
            <a:r>
              <a:rPr lang="en-US" dirty="0" smtClean="0"/>
              <a:t>gram</a:t>
            </a:r>
          </a:p>
          <a:p>
            <a:pPr marL="0" indent="0">
              <a:buNone/>
            </a:pPr>
            <a:r>
              <a:rPr lang="en-US" b="1" dirty="0" smtClean="0"/>
              <a:t>Food</a:t>
            </a:r>
            <a:endParaRPr lang="en-US" b="1" dirty="0"/>
          </a:p>
          <a:p>
            <a:pPr marL="0" indent="0">
              <a:buNone/>
            </a:pPr>
            <a:r>
              <a:rPr lang="en-US" i="1" dirty="0" smtClean="0"/>
              <a:t>Salmonella</a:t>
            </a:r>
            <a:r>
              <a:rPr lang="en-US" i="1" dirty="0"/>
              <a:t>, E. coli, Campylobacter, Vibrio </a:t>
            </a:r>
            <a:endParaRPr lang="en-US" i="1" dirty="0" smtClean="0"/>
          </a:p>
          <a:p>
            <a:pPr marL="0" indent="0">
              <a:buNone/>
            </a:pPr>
            <a:endParaRPr lang="en-US" i="1" dirty="0"/>
          </a:p>
          <a:p>
            <a:r>
              <a:rPr lang="en-US" dirty="0" smtClean="0"/>
              <a:t>The </a:t>
            </a:r>
            <a:r>
              <a:rPr lang="en-US" dirty="0"/>
              <a:t>food surface has at most 20,000 pathogens per </a:t>
            </a:r>
            <a:r>
              <a:rPr lang="en-US" dirty="0" smtClean="0"/>
              <a:t>ml  </a:t>
            </a:r>
            <a:endParaRPr lang="en-US" dirty="0"/>
          </a:p>
          <a:p>
            <a:pPr marL="0" indent="0">
              <a:buNone/>
            </a:pPr>
            <a:endParaRPr lang="en-US" dirty="0"/>
          </a:p>
        </p:txBody>
      </p:sp>
      <p:pic>
        <p:nvPicPr>
          <p:cNvPr id="4" name="Picture 3" descr="toilet-talk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3886200"/>
            <a:ext cx="2274393" cy="2274393"/>
          </a:xfrm>
          <a:prstGeom prst="rect">
            <a:avLst/>
          </a:prstGeom>
        </p:spPr>
      </p:pic>
      <p:pic>
        <p:nvPicPr>
          <p:cNvPr id="5" name="Picture 4" descr="images-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62820" y="3805482"/>
            <a:ext cx="1317732" cy="1317732"/>
          </a:xfrm>
          <a:prstGeom prst="rect">
            <a:avLst/>
          </a:prstGeom>
        </p:spPr>
      </p:pic>
      <p:pic>
        <p:nvPicPr>
          <p:cNvPr id="7" name="Picture 6" descr="Unknown-8.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6600" y="3810000"/>
            <a:ext cx="1685219" cy="1262287"/>
          </a:xfrm>
          <a:prstGeom prst="rect">
            <a:avLst/>
          </a:prstGeom>
        </p:spPr>
      </p:pic>
      <p:pic>
        <p:nvPicPr>
          <p:cNvPr id="6" name="Picture 5" descr="carrots-onions_0.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50932" y="4818272"/>
            <a:ext cx="1664635" cy="1126830"/>
          </a:xfrm>
          <a:prstGeom prst="rect">
            <a:avLst/>
          </a:prstGeom>
        </p:spPr>
      </p:pic>
    </p:spTree>
    <p:extLst>
      <p:ext uri="{BB962C8B-B14F-4D97-AF65-F5344CB8AC3E}">
        <p14:creationId xmlns:p14="http://schemas.microsoft.com/office/powerpoint/2010/main" val="2122269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research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 petting zoos in Kansas and Missouri, hand hygiene compliance of 574 visitors was observed </a:t>
            </a:r>
          </a:p>
          <a:p>
            <a:r>
              <a:rPr lang="en-US" dirty="0" smtClean="0"/>
              <a:t>Only 37% of visitors attempted any type of hand hygiene.</a:t>
            </a:r>
          </a:p>
          <a:p>
            <a:r>
              <a:rPr lang="en-US" dirty="0" smtClean="0"/>
              <a:t>Importantly, visitors were 4.8 × more likely to wash their hands when a staff member was present (</a:t>
            </a:r>
          </a:p>
          <a:p>
            <a:r>
              <a:rPr lang="en-US" dirty="0" smtClean="0"/>
              <a:t>Hand hygiene compliance was also observed at 36 petting zoos in Ontario, Canada </a:t>
            </a:r>
          </a:p>
          <a:p>
            <a:r>
              <a:rPr lang="en-US" dirty="0" smtClean="0"/>
              <a:t>A compliance of 0–77% was observed (mean value 30.9%). Increased hand hygiene compliance was observed when hand-washing stations were located near the exit (</a:t>
            </a:r>
            <a:r>
              <a:rPr lang="en-US" dirty="0" err="1" smtClean="0"/>
              <a:t>Weese</a:t>
            </a:r>
            <a:r>
              <a:rPr lang="en-US" dirty="0" smtClean="0"/>
              <a:t> et al., 2007).</a:t>
            </a:r>
          </a:p>
          <a:p>
            <a:endParaRPr lang="en-US" dirty="0"/>
          </a:p>
        </p:txBody>
      </p:sp>
    </p:spTree>
    <p:extLst>
      <p:ext uri="{BB962C8B-B14F-4D97-AF65-F5344CB8AC3E}">
        <p14:creationId xmlns:p14="http://schemas.microsoft.com/office/powerpoint/2010/main" val="35258185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Rinse</a:t>
            </a:r>
            <a:endParaRPr lang="en-US" dirty="0"/>
          </a:p>
        </p:txBody>
      </p:sp>
      <p:sp>
        <p:nvSpPr>
          <p:cNvPr id="3" name="Content Placeholder 2"/>
          <p:cNvSpPr>
            <a:spLocks noGrp="1"/>
          </p:cNvSpPr>
          <p:nvPr>
            <p:ph idx="1"/>
          </p:nvPr>
        </p:nvSpPr>
        <p:spPr>
          <a:xfrm>
            <a:off x="609600" y="3200400"/>
            <a:ext cx="8131808" cy="3050991"/>
          </a:xfrm>
        </p:spPr>
        <p:txBody>
          <a:bodyPr/>
          <a:lstStyle/>
          <a:p>
            <a:r>
              <a:rPr lang="en-US" dirty="0" smtClean="0"/>
              <a:t>Wash off any large particles that could inhibit effectiveness of disinfection steps, if used</a:t>
            </a:r>
          </a:p>
          <a:p>
            <a:r>
              <a:rPr lang="en-US" dirty="0" smtClean="0"/>
              <a:t>Water temperature does not matter for pathogen removal</a:t>
            </a:r>
          </a:p>
          <a:p>
            <a:pPr lvl="1"/>
            <a:r>
              <a:rPr lang="en-US" dirty="0" smtClean="0"/>
              <a:t>Plays other roles (loosening soil, preference)</a:t>
            </a:r>
          </a:p>
          <a:p>
            <a:endParaRPr lang="en-US" dirty="0"/>
          </a:p>
          <a:p>
            <a:pPr marL="0" indent="0">
              <a:buNone/>
            </a:pPr>
            <a:endParaRPr lang="en-US" dirty="0"/>
          </a:p>
        </p:txBody>
      </p:sp>
      <p:sp>
        <p:nvSpPr>
          <p:cNvPr id="4" name="TextBox 3"/>
          <p:cNvSpPr txBox="1"/>
          <p:nvPr/>
        </p:nvSpPr>
        <p:spPr>
          <a:xfrm>
            <a:off x="762000" y="1905000"/>
            <a:ext cx="4501372" cy="830997"/>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2400" b="1" dirty="0"/>
              <a:t>Rinse hands under clean, running water</a:t>
            </a:r>
          </a:p>
        </p:txBody>
      </p:sp>
      <p:pic>
        <p:nvPicPr>
          <p:cNvPr id="5" name="Picture 4"/>
          <p:cNvPicPr>
            <a:picLocks noChangeAspect="1"/>
          </p:cNvPicPr>
          <p:nvPr/>
        </p:nvPicPr>
        <p:blipFill>
          <a:blip r:embed="rId3"/>
          <a:stretch>
            <a:fillRect/>
          </a:stretch>
        </p:blipFill>
        <p:spPr>
          <a:xfrm>
            <a:off x="5362163" y="692065"/>
            <a:ext cx="3398295" cy="2405535"/>
          </a:xfrm>
          <a:prstGeom prst="rect">
            <a:avLst/>
          </a:prstGeom>
        </p:spPr>
      </p:pic>
      <p:sp>
        <p:nvSpPr>
          <p:cNvPr id="6" name="Rectangle 5"/>
          <p:cNvSpPr/>
          <p:nvPr/>
        </p:nvSpPr>
        <p:spPr>
          <a:xfrm>
            <a:off x="1295400" y="5638800"/>
            <a:ext cx="4572000" cy="646331"/>
          </a:xfrm>
          <a:prstGeom prst="rect">
            <a:avLst/>
          </a:prstGeom>
        </p:spPr>
        <p:txBody>
          <a:bodyPr>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(Boyce &amp; </a:t>
            </a:r>
            <a:r>
              <a:rPr lang="en-US" dirty="0" err="1">
                <a:latin typeface="Times New Roman" panose="02020603050405020304" pitchFamily="18" charset="0"/>
                <a:ea typeface="Calibri" panose="020F0502020204030204" pitchFamily="34" charset="0"/>
                <a:cs typeface="Times New Roman" panose="02020603050405020304" pitchFamily="18" charset="0"/>
              </a:rPr>
              <a:t>Pittet</a:t>
            </a:r>
            <a:r>
              <a:rPr lang="en-US" dirty="0">
                <a:latin typeface="Times New Roman" panose="02020603050405020304" pitchFamily="18" charset="0"/>
                <a:ea typeface="Calibri" panose="020F0502020204030204" pitchFamily="34" charset="0"/>
                <a:cs typeface="Times New Roman" panose="02020603050405020304" pitchFamily="18" charset="0"/>
              </a:rPr>
              <a:t>, 2002; Michaels et al., 2002)</a:t>
            </a:r>
          </a:p>
          <a:p>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768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Soap</a:t>
            </a:r>
            <a:endParaRPr lang="en-US" dirty="0"/>
          </a:p>
        </p:txBody>
      </p:sp>
      <p:sp>
        <p:nvSpPr>
          <p:cNvPr id="3" name="Content Placeholder 2"/>
          <p:cNvSpPr>
            <a:spLocks noGrp="1"/>
          </p:cNvSpPr>
          <p:nvPr>
            <p:ph idx="1"/>
          </p:nvPr>
        </p:nvSpPr>
        <p:spPr>
          <a:xfrm>
            <a:off x="429490" y="3477917"/>
            <a:ext cx="8229601" cy="3050991"/>
          </a:xfrm>
        </p:spPr>
        <p:txBody>
          <a:bodyPr/>
          <a:lstStyle/>
          <a:p>
            <a:r>
              <a:rPr lang="en-US" dirty="0" smtClean="0"/>
              <a:t>Soap makes it easier to rinse off things, likes fats and oils, because it makes them more soluble in water</a:t>
            </a:r>
          </a:p>
          <a:p>
            <a:r>
              <a:rPr lang="en-US" dirty="0" smtClean="0"/>
              <a:t>Soap has better activity at warmer</a:t>
            </a:r>
          </a:p>
          <a:p>
            <a:endParaRPr lang="en-US" dirty="0" smtClean="0"/>
          </a:p>
          <a:p>
            <a:pPr marL="0" indent="0">
              <a:buNone/>
            </a:pPr>
            <a:endParaRPr lang="en-US" dirty="0"/>
          </a:p>
        </p:txBody>
      </p:sp>
      <p:sp>
        <p:nvSpPr>
          <p:cNvPr id="4" name="TextBox 3"/>
          <p:cNvSpPr txBox="1"/>
          <p:nvPr/>
        </p:nvSpPr>
        <p:spPr>
          <a:xfrm>
            <a:off x="628651" y="1853661"/>
            <a:ext cx="4068040" cy="461665"/>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2400" b="1" dirty="0"/>
              <a:t>Apply hand soap</a:t>
            </a:r>
          </a:p>
        </p:txBody>
      </p:sp>
      <p:pic>
        <p:nvPicPr>
          <p:cNvPr id="6" name="Picture 5"/>
          <p:cNvPicPr>
            <a:picLocks noChangeAspect="1"/>
          </p:cNvPicPr>
          <p:nvPr/>
        </p:nvPicPr>
        <p:blipFill>
          <a:blip r:embed="rId3"/>
          <a:stretch>
            <a:fillRect/>
          </a:stretch>
        </p:blipFill>
        <p:spPr>
          <a:xfrm>
            <a:off x="4943213" y="566283"/>
            <a:ext cx="3854424" cy="2574755"/>
          </a:xfrm>
          <a:prstGeom prst="rect">
            <a:avLst/>
          </a:prstGeom>
        </p:spPr>
      </p:pic>
      <p:sp>
        <p:nvSpPr>
          <p:cNvPr id="5" name="Rectangle 4"/>
          <p:cNvSpPr/>
          <p:nvPr/>
        </p:nvSpPr>
        <p:spPr>
          <a:xfrm>
            <a:off x="6646082" y="6159576"/>
            <a:ext cx="228780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(Boyce &amp; </a:t>
            </a:r>
            <a:r>
              <a:rPr lang="en-US" dirty="0" err="1">
                <a:latin typeface="Times New Roman" panose="02020603050405020304" pitchFamily="18" charset="0"/>
                <a:ea typeface="Calibri" panose="020F0502020204030204" pitchFamily="34" charset="0"/>
              </a:rPr>
              <a:t>Pittet</a:t>
            </a:r>
            <a:r>
              <a:rPr lang="en-US" dirty="0">
                <a:latin typeface="Times New Roman" panose="02020603050405020304" pitchFamily="18" charset="0"/>
                <a:ea typeface="Calibri" panose="020F0502020204030204" pitchFamily="34" charset="0"/>
              </a:rPr>
              <a:t>, 2002)</a:t>
            </a:r>
            <a:endParaRPr lang="en-US" dirty="0"/>
          </a:p>
        </p:txBody>
      </p:sp>
    </p:spTree>
    <p:extLst>
      <p:ext uri="{BB962C8B-B14F-4D97-AF65-F5344CB8AC3E}">
        <p14:creationId xmlns:p14="http://schemas.microsoft.com/office/powerpoint/2010/main" val="32921430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Scrub</a:t>
            </a:r>
            <a:endParaRPr lang="en-US" dirty="0"/>
          </a:p>
        </p:txBody>
      </p:sp>
      <p:sp>
        <p:nvSpPr>
          <p:cNvPr id="3" name="Content Placeholder 2"/>
          <p:cNvSpPr>
            <a:spLocks noGrp="1"/>
          </p:cNvSpPr>
          <p:nvPr>
            <p:ph idx="1"/>
          </p:nvPr>
        </p:nvSpPr>
        <p:spPr>
          <a:xfrm>
            <a:off x="914400" y="3352800"/>
            <a:ext cx="7871763" cy="3050991"/>
          </a:xfrm>
        </p:spPr>
        <p:txBody>
          <a:bodyPr>
            <a:normAutofit fontScale="92500" lnSpcReduction="20000"/>
          </a:bodyPr>
          <a:lstStyle/>
          <a:p>
            <a:r>
              <a:rPr lang="en-US" dirty="0" smtClean="0"/>
              <a:t>Mechanical removal of contaminants and microbes from hands is crucial in proper hand hygiene </a:t>
            </a:r>
          </a:p>
          <a:p>
            <a:r>
              <a:rPr lang="en-US" dirty="0" smtClean="0"/>
              <a:t>Scrubbing physically gets rid of these (and a nail brush helps)</a:t>
            </a:r>
          </a:p>
          <a:p>
            <a:r>
              <a:rPr lang="en-US" dirty="0" smtClean="0"/>
              <a:t>It is important to be thorough around fingernails, as it has been found that these harbor very high amounts of organisms</a:t>
            </a:r>
          </a:p>
          <a:p>
            <a:endParaRPr lang="en-US" dirty="0"/>
          </a:p>
          <a:p>
            <a:pPr marL="0" indent="0">
              <a:buNone/>
            </a:pPr>
            <a:endParaRPr lang="en-US" dirty="0"/>
          </a:p>
        </p:txBody>
      </p:sp>
      <p:sp>
        <p:nvSpPr>
          <p:cNvPr id="4" name="TextBox 3"/>
          <p:cNvSpPr txBox="1"/>
          <p:nvPr/>
        </p:nvSpPr>
        <p:spPr>
          <a:xfrm>
            <a:off x="420831" y="1841859"/>
            <a:ext cx="4696371" cy="1200329"/>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2400" b="1" dirty="0"/>
              <a:t>Rub together for 10 to 15 seconds, pay particular attention to fingernails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6290" y="532781"/>
            <a:ext cx="3479873" cy="2315816"/>
          </a:xfrm>
          <a:prstGeom prst="rect">
            <a:avLst/>
          </a:prstGeom>
        </p:spPr>
      </p:pic>
      <p:sp>
        <p:nvSpPr>
          <p:cNvPr id="5" name="Rectangle 4"/>
          <p:cNvSpPr/>
          <p:nvPr/>
        </p:nvSpPr>
        <p:spPr>
          <a:xfrm>
            <a:off x="5029200" y="6324600"/>
            <a:ext cx="3134256" cy="369332"/>
          </a:xfrm>
          <a:prstGeom prst="rect">
            <a:avLst/>
          </a:prstGeom>
        </p:spPr>
        <p:txBody>
          <a:bodyPr wrap="none">
            <a:spAutoFit/>
          </a:bodyPr>
          <a:lstStyle/>
          <a:p>
            <a:pPr>
              <a:tabLst>
                <a:tab pos="42291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(Lin et al., 2003; Price P., 1938)</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2047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Rinse</a:t>
            </a:r>
            <a:endParaRPr lang="en-US" dirty="0"/>
          </a:p>
        </p:txBody>
      </p:sp>
      <p:sp>
        <p:nvSpPr>
          <p:cNvPr id="3" name="Content Placeholder 2"/>
          <p:cNvSpPr>
            <a:spLocks noGrp="1"/>
          </p:cNvSpPr>
          <p:nvPr>
            <p:ph idx="1"/>
          </p:nvPr>
        </p:nvSpPr>
        <p:spPr>
          <a:xfrm>
            <a:off x="484909" y="3767721"/>
            <a:ext cx="8030441" cy="3050991"/>
          </a:xfrm>
        </p:spPr>
        <p:txBody>
          <a:bodyPr/>
          <a:lstStyle/>
          <a:p>
            <a:r>
              <a:rPr lang="en-US" dirty="0" smtClean="0"/>
              <a:t>This aids in the mechanical removal of microbes and contaminants from your hands</a:t>
            </a:r>
          </a:p>
          <a:p>
            <a:endParaRPr lang="en-US" dirty="0"/>
          </a:p>
          <a:p>
            <a:pPr marL="0" indent="0">
              <a:buNone/>
            </a:pPr>
            <a:endParaRPr lang="en-US" dirty="0"/>
          </a:p>
        </p:txBody>
      </p:sp>
      <p:sp>
        <p:nvSpPr>
          <p:cNvPr id="4" name="TextBox 3"/>
          <p:cNvSpPr txBox="1"/>
          <p:nvPr/>
        </p:nvSpPr>
        <p:spPr>
          <a:xfrm>
            <a:off x="379268" y="1898207"/>
            <a:ext cx="4871429" cy="830997"/>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2400" b="1" dirty="0"/>
              <a:t>Thoroughly rinse hands under clean, running water</a:t>
            </a:r>
          </a:p>
        </p:txBody>
      </p:sp>
      <p:pic>
        <p:nvPicPr>
          <p:cNvPr id="6" name="Picture 5"/>
          <p:cNvPicPr>
            <a:picLocks noChangeAspect="1"/>
          </p:cNvPicPr>
          <p:nvPr/>
        </p:nvPicPr>
        <p:blipFill>
          <a:blip r:embed="rId3"/>
          <a:stretch>
            <a:fillRect/>
          </a:stretch>
        </p:blipFill>
        <p:spPr>
          <a:xfrm>
            <a:off x="5472545" y="780407"/>
            <a:ext cx="3359507" cy="2235599"/>
          </a:xfrm>
          <a:prstGeom prst="rect">
            <a:avLst/>
          </a:prstGeom>
        </p:spPr>
      </p:pic>
      <p:sp>
        <p:nvSpPr>
          <p:cNvPr id="5" name="Rectangle 4"/>
          <p:cNvSpPr/>
          <p:nvPr/>
        </p:nvSpPr>
        <p:spPr>
          <a:xfrm>
            <a:off x="1219200" y="5410200"/>
            <a:ext cx="433965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(Boyce &amp; </a:t>
            </a:r>
            <a:r>
              <a:rPr lang="en-US" dirty="0" err="1">
                <a:latin typeface="Times New Roman" panose="02020603050405020304" pitchFamily="18" charset="0"/>
                <a:ea typeface="Calibri" panose="020F0502020204030204" pitchFamily="34" charset="0"/>
                <a:cs typeface="Times New Roman" panose="02020603050405020304" pitchFamily="18" charset="0"/>
              </a:rPr>
              <a:t>Pittet</a:t>
            </a:r>
            <a:r>
              <a:rPr lang="en-US" dirty="0">
                <a:latin typeface="Times New Roman" panose="02020603050405020304" pitchFamily="18" charset="0"/>
                <a:ea typeface="Calibri" panose="020F0502020204030204" pitchFamily="34" charset="0"/>
                <a:cs typeface="Times New Roman" panose="02020603050405020304" pitchFamily="18" charset="0"/>
              </a:rPr>
              <a:t>, 2002; Michaels et al., 2002)</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0350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Dry</a:t>
            </a:r>
            <a:endParaRPr lang="en-US" dirty="0"/>
          </a:p>
        </p:txBody>
      </p:sp>
      <p:sp>
        <p:nvSpPr>
          <p:cNvPr id="3" name="Content Placeholder 2"/>
          <p:cNvSpPr>
            <a:spLocks noGrp="1"/>
          </p:cNvSpPr>
          <p:nvPr>
            <p:ph idx="1"/>
          </p:nvPr>
        </p:nvSpPr>
        <p:spPr>
          <a:xfrm>
            <a:off x="296140" y="3807010"/>
            <a:ext cx="8515351" cy="3050991"/>
          </a:xfrm>
        </p:spPr>
        <p:txBody>
          <a:bodyPr/>
          <a:lstStyle/>
          <a:p>
            <a:r>
              <a:rPr lang="en-US" sz="2400" dirty="0" smtClean="0"/>
              <a:t>Mechanical drying is the last step in physically removing microbes and contaminants from hands – 1 log reduction</a:t>
            </a:r>
          </a:p>
          <a:p>
            <a:r>
              <a:rPr lang="en-US" sz="2400" dirty="0" smtClean="0"/>
              <a:t>Disposable paper towels are desirable as they dry efficiently, remove bacteria effectively, and can cause less contamination in the washroom </a:t>
            </a:r>
          </a:p>
          <a:p>
            <a:endParaRPr lang="en-US" sz="2400" dirty="0"/>
          </a:p>
          <a:p>
            <a:pPr marL="0" indent="0">
              <a:buNone/>
            </a:pPr>
            <a:endParaRPr lang="en-US" sz="2400" dirty="0"/>
          </a:p>
        </p:txBody>
      </p:sp>
      <p:sp>
        <p:nvSpPr>
          <p:cNvPr id="4" name="TextBox 3"/>
          <p:cNvSpPr txBox="1"/>
          <p:nvPr/>
        </p:nvSpPr>
        <p:spPr>
          <a:xfrm>
            <a:off x="296141" y="1917852"/>
            <a:ext cx="4624629" cy="830997"/>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2400" b="1" dirty="0"/>
              <a:t>Rinse hands under clean, running water</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2996" y="928255"/>
            <a:ext cx="3930168" cy="2469204"/>
          </a:xfrm>
          <a:prstGeom prst="rect">
            <a:avLst/>
          </a:prstGeom>
        </p:spPr>
      </p:pic>
      <p:sp>
        <p:nvSpPr>
          <p:cNvPr id="5" name="Rectangle 4"/>
          <p:cNvSpPr/>
          <p:nvPr/>
        </p:nvSpPr>
        <p:spPr>
          <a:xfrm>
            <a:off x="1371600" y="5791200"/>
            <a:ext cx="4572000" cy="646331"/>
          </a:xfrm>
          <a:prstGeom prst="rect">
            <a:avLst/>
          </a:prstGeom>
        </p:spPr>
        <p:txBody>
          <a:bodyPr>
            <a:spAutoFit/>
          </a:bodyPr>
          <a:lstStyle/>
          <a:p>
            <a:pPr>
              <a:tabLst>
                <a:tab pos="42291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(Huang, Ma, &amp; Stack, 2012)</a:t>
            </a:r>
          </a:p>
          <a:p>
            <a:pPr>
              <a:tabLst>
                <a:tab pos="42291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535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marL="0" indent="0">
              <a:buNone/>
            </a:pPr>
            <a:r>
              <a:rPr lang="en-US" dirty="0" smtClean="0"/>
              <a:t>Megan </a:t>
            </a:r>
            <a:r>
              <a:rPr lang="en-US" dirty="0"/>
              <a:t>Jacob, MS, PhD</a:t>
            </a:r>
          </a:p>
          <a:p>
            <a:pPr marL="0" indent="0">
              <a:buNone/>
            </a:pPr>
            <a:r>
              <a:rPr lang="en-US" dirty="0"/>
              <a:t>Assistant Professor, Clinical </a:t>
            </a:r>
            <a:r>
              <a:rPr lang="en-US" dirty="0" smtClean="0"/>
              <a:t>Microbiology</a:t>
            </a:r>
          </a:p>
          <a:p>
            <a:pPr marL="0" indent="0">
              <a:buNone/>
            </a:pPr>
            <a:r>
              <a:rPr lang="en-US" dirty="0" smtClean="0"/>
              <a:t>NC State</a:t>
            </a:r>
            <a:endParaRPr lang="en-US" dirty="0"/>
          </a:p>
          <a:p>
            <a:pPr marL="0" indent="0">
              <a:buNone/>
            </a:pPr>
            <a:endParaRPr lang="en-US" dirty="0"/>
          </a:p>
        </p:txBody>
      </p:sp>
    </p:spTree>
    <p:extLst>
      <p:ext uri="{BB962C8B-B14F-4D97-AF65-F5344CB8AC3E}">
        <p14:creationId xmlns:p14="http://schemas.microsoft.com/office/powerpoint/2010/main" val="28154156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of Microbes from Hand Washing</a:t>
            </a:r>
            <a:endParaRPr lang="en-US" dirty="0"/>
          </a:p>
        </p:txBody>
      </p:sp>
      <p:sp>
        <p:nvSpPr>
          <p:cNvPr id="3" name="Content Placeholder 2"/>
          <p:cNvSpPr>
            <a:spLocks noGrp="1"/>
          </p:cNvSpPr>
          <p:nvPr>
            <p:ph idx="1"/>
          </p:nvPr>
        </p:nvSpPr>
        <p:spPr>
          <a:xfrm>
            <a:off x="166255" y="1825625"/>
            <a:ext cx="8349096" cy="4034848"/>
          </a:xfrm>
        </p:spPr>
        <p:txBody>
          <a:bodyPr>
            <a:normAutofit/>
          </a:bodyPr>
          <a:lstStyle/>
          <a:p>
            <a:r>
              <a:rPr lang="en-US" dirty="0" smtClean="0"/>
              <a:t>Proper hand washing has been found to reduce microbes on hands between 99 and 99.9% </a:t>
            </a:r>
          </a:p>
          <a:p>
            <a:r>
              <a:rPr lang="en-US" dirty="0" smtClean="0"/>
              <a:t>It is estimated that the microbial population on hands ranges from 40,000 and 4,600,000</a:t>
            </a:r>
            <a:endParaRPr lang="en-US" dirty="0"/>
          </a:p>
          <a:p>
            <a:r>
              <a:rPr lang="en-US" dirty="0" smtClean="0"/>
              <a:t>This could leave anywhere between 100  to </a:t>
            </a:r>
            <a:r>
              <a:rPr lang="en-US" dirty="0"/>
              <a:t>5</a:t>
            </a:r>
            <a:r>
              <a:rPr lang="en-US" dirty="0" smtClean="0"/>
              <a:t>,000 microbes behind</a:t>
            </a:r>
          </a:p>
        </p:txBody>
      </p:sp>
      <p:sp>
        <p:nvSpPr>
          <p:cNvPr id="4" name="Rectangle 3"/>
          <p:cNvSpPr/>
          <p:nvPr/>
        </p:nvSpPr>
        <p:spPr>
          <a:xfrm>
            <a:off x="1828800" y="5638800"/>
            <a:ext cx="5468815" cy="369332"/>
          </a:xfrm>
          <a:prstGeom prst="rect">
            <a:avLst/>
          </a:prstGeom>
        </p:spPr>
        <p:txBody>
          <a:bodyPr wrap="square">
            <a:spAutoFit/>
          </a:bodyPr>
          <a:lstStyle/>
          <a:p>
            <a:pPr>
              <a:tabLst>
                <a:tab pos="42291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(Boyce &amp; </a:t>
            </a:r>
            <a:r>
              <a:rPr lang="en-US" dirty="0" err="1">
                <a:latin typeface="Times New Roman" panose="02020603050405020304" pitchFamily="18" charset="0"/>
                <a:ea typeface="Calibri" panose="020F0502020204030204" pitchFamily="34" charset="0"/>
                <a:cs typeface="Times New Roman" panose="02020603050405020304" pitchFamily="18" charset="0"/>
              </a:rPr>
              <a:t>Pittet</a:t>
            </a:r>
            <a:r>
              <a:rPr lang="en-US" dirty="0">
                <a:latin typeface="Times New Roman" panose="02020603050405020304" pitchFamily="18" charset="0"/>
                <a:ea typeface="Calibri" panose="020F0502020204030204" pitchFamily="34" charset="0"/>
                <a:cs typeface="Times New Roman" panose="02020603050405020304" pitchFamily="18" charset="0"/>
              </a:rPr>
              <a:t>, 2002; FDA, 2009; Green et al., 2007)</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357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Handwashing</a:t>
            </a:r>
            <a:r>
              <a:rPr lang="en-US" dirty="0" smtClean="0"/>
              <a:t> compliance</a:t>
            </a:r>
            <a:endParaRPr lang="en-US" dirty="0"/>
          </a:p>
        </p:txBody>
      </p:sp>
      <p:sp>
        <p:nvSpPr>
          <p:cNvPr id="3" name="Content Placeholder 2"/>
          <p:cNvSpPr>
            <a:spLocks noGrp="1"/>
          </p:cNvSpPr>
          <p:nvPr>
            <p:ph idx="1"/>
          </p:nvPr>
        </p:nvSpPr>
        <p:spPr>
          <a:xfrm>
            <a:off x="628651" y="1825625"/>
            <a:ext cx="4019550" cy="4194175"/>
          </a:xfrm>
        </p:spPr>
        <p:txBody>
          <a:bodyPr>
            <a:normAutofit lnSpcReduction="10000"/>
          </a:bodyPr>
          <a:lstStyle/>
          <a:p>
            <a:r>
              <a:rPr lang="en-US" dirty="0" smtClean="0"/>
              <a:t>It is known that hand washing compliance tends to be very poor, around 40%</a:t>
            </a:r>
          </a:p>
          <a:p>
            <a:pPr lvl="1"/>
            <a:r>
              <a:rPr lang="en-US" dirty="0" smtClean="0"/>
              <a:t>One study found that 73% of restaurant workers failed to use proper hand washing</a:t>
            </a:r>
          </a:p>
          <a:p>
            <a:pPr lvl="1"/>
            <a:r>
              <a:rPr lang="en-US" dirty="0" smtClean="0"/>
              <a:t>Other have found similar results, with about 30% of food handlers displaying correct hand washing practices</a:t>
            </a:r>
          </a:p>
        </p:txBody>
      </p:sp>
      <p:sp>
        <p:nvSpPr>
          <p:cNvPr id="4" name="Rectangle 3"/>
          <p:cNvSpPr/>
          <p:nvPr/>
        </p:nvSpPr>
        <p:spPr>
          <a:xfrm>
            <a:off x="2667000" y="5562600"/>
            <a:ext cx="4142031" cy="369332"/>
          </a:xfrm>
          <a:prstGeom prst="rect">
            <a:avLst/>
          </a:prstGeom>
        </p:spPr>
        <p:txBody>
          <a:bodyPr wrap="none">
            <a:spAutoFit/>
          </a:bodyPr>
          <a:lstStyle/>
          <a:p>
            <a:pPr>
              <a:tabLst>
                <a:tab pos="42291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(Green et al., 2007; Voss &amp; </a:t>
            </a:r>
            <a:r>
              <a:rPr lang="en-US" dirty="0" err="1">
                <a:latin typeface="Times New Roman" panose="02020603050405020304" pitchFamily="18" charset="0"/>
                <a:ea typeface="Calibri" panose="020F0502020204030204" pitchFamily="34" charset="0"/>
                <a:cs typeface="Times New Roman" panose="02020603050405020304" pitchFamily="18" charset="0"/>
              </a:rPr>
              <a:t>Widmer</a:t>
            </a:r>
            <a:r>
              <a:rPr lang="en-US" dirty="0">
                <a:latin typeface="Times New Roman" panose="02020603050405020304" pitchFamily="18" charset="0"/>
                <a:ea typeface="Calibri" panose="020F0502020204030204" pitchFamily="34" charset="0"/>
                <a:cs typeface="Times New Roman" panose="02020603050405020304" pitchFamily="18" charset="0"/>
              </a:rPr>
              <a:t>, 1997)</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876800" y="2057400"/>
            <a:ext cx="3576074" cy="2730500"/>
          </a:xfrm>
          <a:prstGeom prst="rect">
            <a:avLst/>
          </a:prstGeom>
        </p:spPr>
      </p:pic>
    </p:spTree>
    <p:extLst>
      <p:ext uri="{BB962C8B-B14F-4D97-AF65-F5344CB8AC3E}">
        <p14:creationId xmlns:p14="http://schemas.microsoft.com/office/powerpoint/2010/main" val="13052309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86700" cy="1325563"/>
          </a:xfrm>
        </p:spPr>
        <p:txBody>
          <a:bodyPr/>
          <a:lstStyle/>
          <a:p>
            <a:r>
              <a:rPr lang="en-US" dirty="0" smtClean="0"/>
              <a:t>Hand </a:t>
            </a:r>
            <a:r>
              <a:rPr lang="en-US" dirty="0"/>
              <a:t>S</a:t>
            </a:r>
            <a:r>
              <a:rPr lang="en-US" dirty="0" smtClean="0"/>
              <a:t>anitizers: Fact or Fiction?</a:t>
            </a:r>
            <a:endParaRPr lang="en-US" dirty="0"/>
          </a:p>
        </p:txBody>
      </p:sp>
      <p:sp>
        <p:nvSpPr>
          <p:cNvPr id="11" name="Content Placeholder 10"/>
          <p:cNvSpPr>
            <a:spLocks noGrp="1"/>
          </p:cNvSpPr>
          <p:nvPr>
            <p:ph idx="1"/>
          </p:nvPr>
        </p:nvSpPr>
        <p:spPr>
          <a:xfrm>
            <a:off x="1447800" y="1371600"/>
            <a:ext cx="4980857" cy="586729"/>
          </a:xfrm>
        </p:spPr>
        <p:txBody>
          <a:bodyPr>
            <a:noAutofit/>
          </a:bodyPr>
          <a:lstStyle/>
          <a:p>
            <a:pPr marL="0" indent="0" algn="ctr">
              <a:buNone/>
            </a:pPr>
            <a:r>
              <a:rPr lang="en-US" sz="3400" dirty="0"/>
              <a:t>The composition matters</a:t>
            </a:r>
          </a:p>
          <a:p>
            <a:pPr algn="ctr"/>
            <a:endParaRPr lang="en-US" sz="3400" dirty="0"/>
          </a:p>
          <a:p>
            <a:pPr algn="ctr"/>
            <a:endParaRPr lang="en-US" sz="3400" dirty="0"/>
          </a:p>
        </p:txBody>
      </p:sp>
      <p:sp>
        <p:nvSpPr>
          <p:cNvPr id="18" name="Content Placeholder 2"/>
          <p:cNvSpPr txBox="1">
            <a:spLocks/>
          </p:cNvSpPr>
          <p:nvPr/>
        </p:nvSpPr>
        <p:spPr>
          <a:xfrm>
            <a:off x="-1352608" y="3678552"/>
            <a:ext cx="6668386" cy="68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Content Placeholder 2"/>
          <p:cNvSpPr txBox="1">
            <a:spLocks/>
          </p:cNvSpPr>
          <p:nvPr/>
        </p:nvSpPr>
        <p:spPr>
          <a:xfrm>
            <a:off x="-1123064" y="2486468"/>
            <a:ext cx="6668386" cy="68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Content Placeholder 2"/>
          <p:cNvSpPr txBox="1">
            <a:spLocks/>
          </p:cNvSpPr>
          <p:nvPr/>
        </p:nvSpPr>
        <p:spPr>
          <a:xfrm>
            <a:off x="-1478647" y="4613830"/>
            <a:ext cx="6668386" cy="68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Content Placeholder 2"/>
          <p:cNvSpPr txBox="1">
            <a:spLocks/>
          </p:cNvSpPr>
          <p:nvPr/>
        </p:nvSpPr>
        <p:spPr>
          <a:xfrm>
            <a:off x="-1468956" y="5426647"/>
            <a:ext cx="6668386" cy="68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2" name="TextBox 21"/>
          <p:cNvSpPr txBox="1"/>
          <p:nvPr/>
        </p:nvSpPr>
        <p:spPr>
          <a:xfrm>
            <a:off x="990600" y="2438400"/>
            <a:ext cx="3595011" cy="2862322"/>
          </a:xfrm>
          <a:prstGeom prst="rect">
            <a:avLst/>
          </a:prstGeom>
          <a:noFill/>
        </p:spPr>
        <p:txBody>
          <a:bodyPr wrap="square" rtlCol="0">
            <a:spAutoFit/>
          </a:bodyPr>
          <a:lstStyle/>
          <a:p>
            <a:r>
              <a:rPr lang="en-US" sz="3000" b="1" i="1" dirty="0"/>
              <a:t>Fact</a:t>
            </a:r>
          </a:p>
          <a:p>
            <a:r>
              <a:rPr lang="en-US" sz="3000" dirty="0"/>
              <a:t>For most </a:t>
            </a:r>
            <a:r>
              <a:rPr lang="en-US" sz="3000" dirty="0" smtClean="0"/>
              <a:t>pathogens a </a:t>
            </a:r>
            <a:r>
              <a:rPr lang="en-US" sz="3000" dirty="0"/>
              <a:t>hand sanitizer with an alcohol concentration of at least 60% is needed</a:t>
            </a:r>
          </a:p>
        </p:txBody>
      </p:sp>
      <p:sp>
        <p:nvSpPr>
          <p:cNvPr id="3" name="Rectangle 2"/>
          <p:cNvSpPr/>
          <p:nvPr/>
        </p:nvSpPr>
        <p:spPr>
          <a:xfrm>
            <a:off x="208882" y="6373965"/>
            <a:ext cx="3448380" cy="369332"/>
          </a:xfrm>
          <a:prstGeom prst="rect">
            <a:avLst/>
          </a:prstGeom>
        </p:spPr>
        <p:txBody>
          <a:bodyPr wrap="none">
            <a:spAutoFit/>
          </a:bodyPr>
          <a:lstStyle/>
          <a:p>
            <a:pPr>
              <a:tabLst>
                <a:tab pos="422910" algn="l"/>
              </a:tabLst>
            </a:pPr>
            <a:r>
              <a:rPr lang="en-US">
                <a:latin typeface="Times New Roman" panose="02020603050405020304" pitchFamily="18" charset="0"/>
                <a:ea typeface="Calibri" panose="020F0502020204030204" pitchFamily="34" charset="0"/>
                <a:cs typeface="Times New Roman" panose="02020603050405020304" pitchFamily="18" charset="0"/>
              </a:rPr>
              <a:t>(Boyce &amp; </a:t>
            </a:r>
            <a:r>
              <a:rPr lang="en-US" dirty="0" err="1">
                <a:latin typeface="Times New Roman" panose="02020603050405020304" pitchFamily="18" charset="0"/>
                <a:ea typeface="Calibri" panose="020F0502020204030204" pitchFamily="34" charset="0"/>
                <a:cs typeface="Times New Roman" panose="02020603050405020304" pitchFamily="18" charset="0"/>
              </a:rPr>
              <a:t>Pittet</a:t>
            </a:r>
            <a:r>
              <a:rPr lang="en-US" dirty="0">
                <a:latin typeface="Times New Roman" panose="02020603050405020304" pitchFamily="18" charset="0"/>
                <a:ea typeface="Calibri" panose="020F0502020204030204" pitchFamily="34" charset="0"/>
                <a:cs typeface="Times New Roman" panose="02020603050405020304" pitchFamily="18" charset="0"/>
              </a:rPr>
              <a:t>, 2002; FDA, 1994)</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Hand-sanitizer-4-24-12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47083" y="2439296"/>
            <a:ext cx="4091400" cy="2816026"/>
          </a:xfrm>
          <a:prstGeom prst="rect">
            <a:avLst/>
          </a:prstGeom>
        </p:spPr>
      </p:pic>
    </p:spTree>
    <p:extLst>
      <p:ext uri="{BB962C8B-B14F-4D97-AF65-F5344CB8AC3E}">
        <p14:creationId xmlns:p14="http://schemas.microsoft.com/office/powerpoint/2010/main" val="34480938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7886700" cy="1325563"/>
          </a:xfrm>
        </p:spPr>
        <p:txBody>
          <a:bodyPr/>
          <a:lstStyle/>
          <a:p>
            <a:r>
              <a:rPr lang="en-US" dirty="0"/>
              <a:t>Hand Sanitizers: Fact or </a:t>
            </a:r>
            <a:r>
              <a:rPr lang="en-US" dirty="0" smtClean="0"/>
              <a:t>Fiction?</a:t>
            </a:r>
            <a:endParaRPr lang="en-US" dirty="0"/>
          </a:p>
        </p:txBody>
      </p:sp>
      <p:sp>
        <p:nvSpPr>
          <p:cNvPr id="3" name="Content Placeholder 2"/>
          <p:cNvSpPr>
            <a:spLocks noGrp="1"/>
          </p:cNvSpPr>
          <p:nvPr>
            <p:ph idx="1"/>
          </p:nvPr>
        </p:nvSpPr>
        <p:spPr>
          <a:xfrm>
            <a:off x="187037" y="1325563"/>
            <a:ext cx="5451764" cy="1139248"/>
          </a:xfrm>
        </p:spPr>
        <p:txBody>
          <a:bodyPr>
            <a:normAutofit/>
          </a:bodyPr>
          <a:lstStyle/>
          <a:p>
            <a:pPr marL="0" indent="0" algn="ctr">
              <a:buNone/>
            </a:pPr>
            <a:r>
              <a:rPr lang="en-US" sz="3400" dirty="0"/>
              <a:t>Can prevent disease caused by all agents</a:t>
            </a:r>
          </a:p>
          <a:p>
            <a:pPr algn="ctr"/>
            <a:endParaRPr lang="en-US" sz="3400" dirty="0"/>
          </a:p>
        </p:txBody>
      </p:sp>
      <p:sp>
        <p:nvSpPr>
          <p:cNvPr id="4" name="TextBox 3"/>
          <p:cNvSpPr txBox="1"/>
          <p:nvPr/>
        </p:nvSpPr>
        <p:spPr>
          <a:xfrm>
            <a:off x="990600" y="2667000"/>
            <a:ext cx="4128655" cy="2400657"/>
          </a:xfrm>
          <a:prstGeom prst="rect">
            <a:avLst/>
          </a:prstGeom>
          <a:noFill/>
        </p:spPr>
        <p:txBody>
          <a:bodyPr wrap="square" rtlCol="0">
            <a:spAutoFit/>
          </a:bodyPr>
          <a:lstStyle/>
          <a:p>
            <a:r>
              <a:rPr lang="en-US" sz="3000" b="1" i="1" dirty="0"/>
              <a:t>Fiction</a:t>
            </a:r>
          </a:p>
          <a:p>
            <a:r>
              <a:rPr lang="en-US" sz="3000" dirty="0" smtClean="0"/>
              <a:t>Most hand </a:t>
            </a:r>
            <a:r>
              <a:rPr lang="en-US" sz="3000" dirty="0"/>
              <a:t>sanitizer is not effective for all agents of </a:t>
            </a:r>
            <a:r>
              <a:rPr lang="en-US" sz="3000" dirty="0" smtClean="0"/>
              <a:t>disease, especially </a:t>
            </a:r>
            <a:r>
              <a:rPr lang="en-US" sz="3000" dirty="0" err="1" smtClean="0"/>
              <a:t>Norovirus</a:t>
            </a:r>
            <a:endParaRPr lang="en-US" sz="3000" dirty="0" smtClean="0"/>
          </a:p>
        </p:txBody>
      </p:sp>
      <p:sp>
        <p:nvSpPr>
          <p:cNvPr id="6" name="Rectangle 5"/>
          <p:cNvSpPr/>
          <p:nvPr/>
        </p:nvSpPr>
        <p:spPr>
          <a:xfrm>
            <a:off x="0" y="6397160"/>
            <a:ext cx="3991285" cy="369332"/>
          </a:xfrm>
          <a:prstGeom prst="rect">
            <a:avLst/>
          </a:prstGeom>
        </p:spPr>
        <p:txBody>
          <a:bodyPr wrap="none">
            <a:spAutoFit/>
          </a:bodyPr>
          <a:lstStyle/>
          <a:p>
            <a:pPr>
              <a:tabLst>
                <a:tab pos="42291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(Liu, Yuen, Hsiao, </a:t>
            </a:r>
            <a:r>
              <a:rPr lang="en-US" dirty="0" err="1">
                <a:latin typeface="Times New Roman" panose="02020603050405020304" pitchFamily="18" charset="0"/>
                <a:ea typeface="Calibri" panose="020F0502020204030204" pitchFamily="34" charset="0"/>
                <a:cs typeface="Times New Roman" panose="02020603050405020304" pitchFamily="18" charset="0"/>
              </a:rPr>
              <a:t>Jaykus</a:t>
            </a:r>
            <a:r>
              <a:rPr lang="en-US" dirty="0">
                <a:latin typeface="Times New Roman" panose="02020603050405020304" pitchFamily="18" charset="0"/>
                <a:ea typeface="Calibri" panose="020F0502020204030204" pitchFamily="34" charset="0"/>
                <a:cs typeface="Times New Roman" panose="02020603050405020304" pitchFamily="18" charset="0"/>
              </a:rPr>
              <a:t>, &amp; Moe, 2010)</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Hand-sanitizer-4-24-12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29424" y="2313482"/>
            <a:ext cx="4614576" cy="3176117"/>
          </a:xfrm>
          <a:prstGeom prst="rect">
            <a:avLst/>
          </a:prstGeom>
        </p:spPr>
      </p:pic>
    </p:spTree>
    <p:extLst>
      <p:ext uri="{BB962C8B-B14F-4D97-AF65-F5344CB8AC3E}">
        <p14:creationId xmlns:p14="http://schemas.microsoft.com/office/powerpoint/2010/main" val="29463227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clean? Why sanitize?</a:t>
            </a:r>
          </a:p>
        </p:txBody>
      </p:sp>
      <p:sp>
        <p:nvSpPr>
          <p:cNvPr id="3" name="Content Placeholder 2"/>
          <p:cNvSpPr>
            <a:spLocks noGrp="1"/>
          </p:cNvSpPr>
          <p:nvPr>
            <p:ph idx="1"/>
          </p:nvPr>
        </p:nvSpPr>
        <p:spPr/>
        <p:txBody>
          <a:bodyPr/>
          <a:lstStyle/>
          <a:p>
            <a:r>
              <a:rPr lang="en-US" dirty="0"/>
              <a:t>Reduce risk of biological contamination</a:t>
            </a:r>
          </a:p>
          <a:p>
            <a:r>
              <a:rPr lang="en-US" dirty="0"/>
              <a:t>Reduce bacterial multiplication – food particles removed</a:t>
            </a:r>
          </a:p>
          <a:p>
            <a:r>
              <a:rPr lang="en-US" dirty="0"/>
              <a:t>Protect food from contamination</a:t>
            </a:r>
          </a:p>
          <a:p>
            <a:r>
              <a:rPr lang="en-US" dirty="0"/>
              <a:t>Avoid attracting pests</a:t>
            </a:r>
          </a:p>
          <a:p>
            <a:r>
              <a:rPr lang="en-US" dirty="0"/>
              <a:t>Maintain safe environment</a:t>
            </a:r>
          </a:p>
          <a:p>
            <a:endParaRPr lang="en-US" dirty="0"/>
          </a:p>
        </p:txBody>
      </p:sp>
    </p:spTree>
    <p:extLst>
      <p:ext uri="{BB962C8B-B14F-4D97-AF65-F5344CB8AC3E}">
        <p14:creationId xmlns:p14="http://schemas.microsoft.com/office/powerpoint/2010/main" val="7184664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Effective Cleaning and Disinfection Programs</a:t>
            </a:r>
            <a:endParaRPr lang="en-US" dirty="0"/>
          </a:p>
        </p:txBody>
      </p:sp>
      <p:sp>
        <p:nvSpPr>
          <p:cNvPr id="3" name="Content Placeholder 2"/>
          <p:cNvSpPr>
            <a:spLocks noGrp="1"/>
          </p:cNvSpPr>
          <p:nvPr>
            <p:ph idx="1"/>
          </p:nvPr>
        </p:nvSpPr>
        <p:spPr/>
        <p:txBody>
          <a:bodyPr/>
          <a:lstStyle/>
          <a:p>
            <a:r>
              <a:rPr lang="en-US" dirty="0" smtClean="0"/>
              <a:t>Ben Chapman</a:t>
            </a:r>
            <a:endParaRPr lang="en-US" dirty="0"/>
          </a:p>
        </p:txBody>
      </p:sp>
    </p:spTree>
    <p:extLst>
      <p:ext uri="{BB962C8B-B14F-4D97-AF65-F5344CB8AC3E}">
        <p14:creationId xmlns:p14="http://schemas.microsoft.com/office/powerpoint/2010/main" val="39978486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Locations for cleaning and sanitizing</a:t>
            </a:r>
            <a:endParaRPr lang="en-US" dirty="0"/>
          </a:p>
        </p:txBody>
      </p:sp>
      <p:sp>
        <p:nvSpPr>
          <p:cNvPr id="3" name="Content Placeholder 2"/>
          <p:cNvSpPr>
            <a:spLocks noGrp="1"/>
          </p:cNvSpPr>
          <p:nvPr>
            <p:ph idx="1"/>
          </p:nvPr>
        </p:nvSpPr>
        <p:spPr/>
        <p:txBody>
          <a:bodyPr/>
          <a:lstStyle/>
          <a:p>
            <a:r>
              <a:rPr lang="en-US" dirty="0"/>
              <a:t>		Manure bunker</a:t>
            </a:r>
          </a:p>
          <a:p>
            <a:r>
              <a:rPr lang="en-US" dirty="0"/>
              <a:t>		Hay maze area</a:t>
            </a:r>
          </a:p>
          <a:p>
            <a:r>
              <a:rPr lang="en-US" dirty="0"/>
              <a:t>		</a:t>
            </a:r>
            <a:r>
              <a:rPr lang="en-US" b="1" dirty="0"/>
              <a:t>Bleachers by east wall</a:t>
            </a:r>
          </a:p>
          <a:p>
            <a:r>
              <a:rPr lang="en-US" b="1" dirty="0"/>
              <a:t>		Bleachers by west wall</a:t>
            </a:r>
          </a:p>
          <a:p>
            <a:endParaRPr lang="en-US" dirty="0"/>
          </a:p>
        </p:txBody>
      </p:sp>
      <p:pic>
        <p:nvPicPr>
          <p:cNvPr id="4" name="Picture 3" descr="Screen Shot 2017-01-17 at 7.12.1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211383"/>
            <a:ext cx="9144000" cy="2646617"/>
          </a:xfrm>
          <a:prstGeom prst="rect">
            <a:avLst/>
          </a:prstGeom>
        </p:spPr>
      </p:pic>
    </p:spTree>
    <p:extLst>
      <p:ext uri="{BB962C8B-B14F-4D97-AF65-F5344CB8AC3E}">
        <p14:creationId xmlns:p14="http://schemas.microsoft.com/office/powerpoint/2010/main" val="292896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758" y="4198427"/>
            <a:ext cx="2028821" cy="2812145"/>
          </a:xfrm>
          <a:prstGeom prst="rect">
            <a:avLst/>
          </a:prstGeom>
        </p:spPr>
      </p:pic>
      <p:sp>
        <p:nvSpPr>
          <p:cNvPr id="2" name="Title 1"/>
          <p:cNvSpPr>
            <a:spLocks noGrp="1"/>
          </p:cNvSpPr>
          <p:nvPr>
            <p:ph type="title"/>
          </p:nvPr>
        </p:nvSpPr>
        <p:spPr/>
        <p:txBody>
          <a:bodyPr/>
          <a:lstStyle/>
          <a:p>
            <a:r>
              <a:rPr lang="en-US" dirty="0" smtClean="0"/>
              <a:t>What is the Difference? </a:t>
            </a:r>
            <a:endParaRPr lang="en-US" dirty="0"/>
          </a:p>
        </p:txBody>
      </p:sp>
      <p:sp>
        <p:nvSpPr>
          <p:cNvPr id="3" name="Content Placeholder 2"/>
          <p:cNvSpPr>
            <a:spLocks noGrp="1"/>
          </p:cNvSpPr>
          <p:nvPr>
            <p:ph idx="1"/>
          </p:nvPr>
        </p:nvSpPr>
        <p:spPr>
          <a:xfrm>
            <a:off x="1295400" y="1799750"/>
            <a:ext cx="7620000" cy="3429000"/>
          </a:xfrm>
        </p:spPr>
        <p:txBody>
          <a:bodyPr/>
          <a:lstStyle/>
          <a:p>
            <a:r>
              <a:rPr lang="en-US" sz="2400" b="1" dirty="0" smtClean="0"/>
              <a:t>Cleaning</a:t>
            </a:r>
            <a:r>
              <a:rPr lang="en-US" sz="2400" dirty="0" smtClean="0"/>
              <a:t> </a:t>
            </a:r>
            <a:r>
              <a:rPr lang="en-US" sz="2400" dirty="0"/>
              <a:t>– the removal of soil (food) from  surfaces of equipment and utensils</a:t>
            </a:r>
            <a:r>
              <a:rPr lang="en-US" sz="2400" dirty="0" smtClean="0"/>
              <a:t>.</a:t>
            </a:r>
          </a:p>
          <a:p>
            <a:endParaRPr lang="en-US" sz="2400" dirty="0"/>
          </a:p>
          <a:p>
            <a:r>
              <a:rPr lang="en-US" sz="2400" b="1" dirty="0"/>
              <a:t>Sanitizing</a:t>
            </a:r>
            <a:r>
              <a:rPr lang="en-US" sz="2400" dirty="0"/>
              <a:t> – reduces the number of disease-causing microorganisms on equipment and utensils to acceptable public health levels. </a:t>
            </a:r>
            <a:endParaRPr lang="en-US" sz="2400" dirty="0" smtClean="0"/>
          </a:p>
          <a:p>
            <a:pPr marL="0" indent="0">
              <a:buNone/>
            </a:pPr>
            <a:endParaRPr lang="en-US" sz="2400" dirty="0"/>
          </a:p>
          <a:p>
            <a:pPr marL="0" indent="0" algn="ctr">
              <a:buNone/>
            </a:pPr>
            <a:r>
              <a:rPr lang="en-US" sz="2400" dirty="0" smtClean="0"/>
              <a:t>It’s like </a:t>
            </a:r>
            <a:r>
              <a:rPr lang="en-US" sz="2400" dirty="0"/>
              <a:t>brushing your teeth (clean</a:t>
            </a:r>
            <a:r>
              <a:rPr lang="en-US" sz="2400" dirty="0" smtClean="0"/>
              <a:t>), </a:t>
            </a:r>
          </a:p>
          <a:p>
            <a:pPr marL="0" indent="0" algn="ctr">
              <a:buNone/>
            </a:pPr>
            <a:r>
              <a:rPr lang="en-US" sz="2400" dirty="0" smtClean="0"/>
              <a:t>then using </a:t>
            </a:r>
            <a:r>
              <a:rPr lang="en-US" sz="2400" dirty="0"/>
              <a:t>mouth wash (sanitize)</a:t>
            </a:r>
          </a:p>
          <a:p>
            <a:endParaRPr lang="en-US" sz="2400" dirty="0"/>
          </a:p>
        </p:txBody>
      </p:sp>
    </p:spTree>
    <p:extLst>
      <p:ext uri="{BB962C8B-B14F-4D97-AF65-F5344CB8AC3E}">
        <p14:creationId xmlns:p14="http://schemas.microsoft.com/office/powerpoint/2010/main" val="33341806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Five Steps</a:t>
            </a:r>
            <a:endParaRPr lang="en-US" dirty="0"/>
          </a:p>
        </p:txBody>
      </p:sp>
      <p:sp>
        <p:nvSpPr>
          <p:cNvPr id="3" name="Content Placeholder 2"/>
          <p:cNvSpPr>
            <a:spLocks noGrp="1"/>
          </p:cNvSpPr>
          <p:nvPr>
            <p:ph sz="half" idx="1"/>
          </p:nvPr>
        </p:nvSpPr>
        <p:spPr>
          <a:xfrm>
            <a:off x="993823" y="2362200"/>
            <a:ext cx="4502716" cy="3733800"/>
          </a:xfrm>
        </p:spPr>
        <p:txBody>
          <a:bodyPr/>
          <a:lstStyle/>
          <a:p>
            <a:pPr marL="514350" indent="-514350">
              <a:buFont typeface="+mj-lt"/>
              <a:buAutoNum type="arabicPeriod"/>
            </a:pPr>
            <a:r>
              <a:rPr lang="en-US" dirty="0"/>
              <a:t>Pre-flush and pre-scrape</a:t>
            </a:r>
          </a:p>
          <a:p>
            <a:pPr marL="514350" indent="-514350">
              <a:buFont typeface="+mj-lt"/>
              <a:buAutoNum type="arabicPeriod"/>
            </a:pPr>
            <a:r>
              <a:rPr lang="en-US" dirty="0"/>
              <a:t>Wash</a:t>
            </a:r>
          </a:p>
          <a:p>
            <a:pPr marL="514350" indent="-514350">
              <a:buFont typeface="+mj-lt"/>
              <a:buAutoNum type="arabicPeriod"/>
            </a:pPr>
            <a:r>
              <a:rPr lang="en-US" dirty="0"/>
              <a:t>Rinse</a:t>
            </a:r>
          </a:p>
          <a:p>
            <a:pPr marL="514350" indent="-514350">
              <a:buFont typeface="+mj-lt"/>
              <a:buAutoNum type="arabicPeriod"/>
            </a:pPr>
            <a:r>
              <a:rPr lang="en-US" dirty="0"/>
              <a:t>Sanitize </a:t>
            </a:r>
          </a:p>
          <a:p>
            <a:pPr marL="514350" indent="-514350">
              <a:buFont typeface="+mj-lt"/>
              <a:buAutoNum type="arabicPeriod"/>
            </a:pPr>
            <a:r>
              <a:rPr lang="en-US" dirty="0"/>
              <a:t>Air dry</a:t>
            </a:r>
          </a:p>
          <a:p>
            <a:pPr marL="514350" indent="-514350">
              <a:buFont typeface="+mj-lt"/>
              <a:buAutoNum type="arabicPeriod"/>
            </a:pPr>
            <a:endParaRPr lang="en-US" dirty="0"/>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728824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Clean</a:t>
            </a:r>
            <a:endParaRPr lang="en-US" dirty="0"/>
          </a:p>
        </p:txBody>
      </p:sp>
      <p:sp>
        <p:nvSpPr>
          <p:cNvPr id="3" name="Content Placeholder 2"/>
          <p:cNvSpPr>
            <a:spLocks noGrp="1"/>
          </p:cNvSpPr>
          <p:nvPr>
            <p:ph idx="1"/>
          </p:nvPr>
        </p:nvSpPr>
        <p:spPr/>
        <p:txBody>
          <a:bodyPr/>
          <a:lstStyle/>
          <a:p>
            <a:r>
              <a:rPr lang="en-US" dirty="0" smtClean="0"/>
              <a:t>All surfaces need to be cleaned and rinsed at regular intervals</a:t>
            </a:r>
          </a:p>
          <a:p>
            <a:r>
              <a:rPr lang="en-US" dirty="0" smtClean="0"/>
              <a:t>Follow the master cleaning schedule</a:t>
            </a:r>
          </a:p>
          <a:p>
            <a:r>
              <a:rPr lang="en-US" dirty="0" smtClean="0"/>
              <a:t>Use clean as you go strategy</a:t>
            </a:r>
          </a:p>
          <a:p>
            <a:pPr lvl="1"/>
            <a:r>
              <a:rPr lang="en-US" dirty="0" smtClean="0"/>
              <a:t>maintain and safe and clean environment</a:t>
            </a:r>
          </a:p>
          <a:p>
            <a:pPr lvl="1"/>
            <a:r>
              <a:rPr lang="en-US" dirty="0" smtClean="0"/>
              <a:t>Minimize amount of cleaning when finished</a:t>
            </a:r>
          </a:p>
          <a:p>
            <a:endParaRPr lang="en-US" dirty="0"/>
          </a:p>
        </p:txBody>
      </p:sp>
    </p:spTree>
    <p:extLst>
      <p:ext uri="{BB962C8B-B14F-4D97-AF65-F5344CB8AC3E}">
        <p14:creationId xmlns:p14="http://schemas.microsoft.com/office/powerpoint/2010/main" val="417753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Foodborne Incidence at Livestock Interactions/Burden</a:t>
            </a:r>
            <a:endParaRPr lang="en-US" dirty="0"/>
          </a:p>
        </p:txBody>
      </p:sp>
      <p:sp>
        <p:nvSpPr>
          <p:cNvPr id="3" name="Content Placeholder 2"/>
          <p:cNvSpPr>
            <a:spLocks noGrp="1"/>
          </p:cNvSpPr>
          <p:nvPr>
            <p:ph idx="1"/>
          </p:nvPr>
        </p:nvSpPr>
        <p:spPr/>
        <p:txBody>
          <a:bodyPr/>
          <a:lstStyle/>
          <a:p>
            <a:r>
              <a:rPr lang="en-US" dirty="0" smtClean="0"/>
              <a:t>Ben Chapman</a:t>
            </a:r>
          </a:p>
          <a:p>
            <a:r>
              <a:rPr lang="en-US" dirty="0" smtClean="0"/>
              <a:t>Department of Agricultural and Human Sciences</a:t>
            </a:r>
            <a:endParaRPr lang="en-US" dirty="0"/>
          </a:p>
        </p:txBody>
      </p:sp>
    </p:spTree>
    <p:extLst>
      <p:ext uri="{BB962C8B-B14F-4D97-AF65-F5344CB8AC3E}">
        <p14:creationId xmlns:p14="http://schemas.microsoft.com/office/powerpoint/2010/main" val="7168814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Contact Surfaces</a:t>
            </a:r>
            <a:endParaRPr lang="en-US" dirty="0"/>
          </a:p>
        </p:txBody>
      </p:sp>
      <p:sp>
        <p:nvSpPr>
          <p:cNvPr id="3" name="Content Placeholder 2"/>
          <p:cNvSpPr>
            <a:spLocks noGrp="1"/>
          </p:cNvSpPr>
          <p:nvPr>
            <p:ph idx="1"/>
          </p:nvPr>
        </p:nvSpPr>
        <p:spPr/>
        <p:txBody>
          <a:bodyPr/>
          <a:lstStyle/>
          <a:p>
            <a:r>
              <a:rPr lang="en-US" dirty="0" smtClean="0"/>
              <a:t>Rails/barriers</a:t>
            </a:r>
          </a:p>
          <a:p>
            <a:r>
              <a:rPr lang="en-US" dirty="0" smtClean="0"/>
              <a:t>Handles</a:t>
            </a:r>
          </a:p>
          <a:p>
            <a:pPr lvl="1"/>
            <a:r>
              <a:rPr lang="en-US" dirty="0" smtClean="0"/>
              <a:t>doors</a:t>
            </a:r>
            <a:r>
              <a:rPr lang="en-US" dirty="0"/>
              <a:t>, refrigeration equipment, freezers, cupboards</a:t>
            </a:r>
            <a:r>
              <a:rPr lang="en-US" dirty="0" smtClean="0"/>
              <a:t>, drawers, </a:t>
            </a:r>
            <a:r>
              <a:rPr lang="en-US" dirty="0" err="1" smtClean="0"/>
              <a:t>etc</a:t>
            </a:r>
            <a:endParaRPr lang="en-US" dirty="0"/>
          </a:p>
          <a:p>
            <a:r>
              <a:rPr lang="en-US" dirty="0"/>
              <a:t>Faucets, soap and paper towel </a:t>
            </a:r>
            <a:r>
              <a:rPr lang="en-US" dirty="0" smtClean="0"/>
              <a:t>dispensers</a:t>
            </a:r>
            <a:endParaRPr lang="en-US" dirty="0"/>
          </a:p>
        </p:txBody>
      </p:sp>
    </p:spTree>
    <p:extLst>
      <p:ext uri="{BB962C8B-B14F-4D97-AF65-F5344CB8AC3E}">
        <p14:creationId xmlns:p14="http://schemas.microsoft.com/office/powerpoint/2010/main" val="749463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Cleaning Work? </a:t>
            </a:r>
            <a:endParaRPr lang="en-US" dirty="0"/>
          </a:p>
        </p:txBody>
      </p:sp>
      <p:sp>
        <p:nvSpPr>
          <p:cNvPr id="3" name="Content Placeholder 2"/>
          <p:cNvSpPr>
            <a:spLocks noGrp="1"/>
          </p:cNvSpPr>
          <p:nvPr>
            <p:ph idx="1"/>
          </p:nvPr>
        </p:nvSpPr>
        <p:spPr>
          <a:xfrm>
            <a:off x="1086884" y="4416870"/>
            <a:ext cx="7620000" cy="1942396"/>
          </a:xfrm>
        </p:spPr>
        <p:txBody>
          <a:bodyPr/>
          <a:lstStyle/>
          <a:p>
            <a:pPr marL="0" indent="0" algn="ctr">
              <a:buNone/>
            </a:pPr>
            <a:r>
              <a:rPr lang="en-US" b="1" dirty="0" smtClean="0"/>
              <a:t>Washing </a:t>
            </a:r>
            <a:r>
              <a:rPr lang="en-US" dirty="0" smtClean="0"/>
              <a:t>helps to loosen soils and </a:t>
            </a:r>
            <a:r>
              <a:rPr lang="en-US" b="1" dirty="0" smtClean="0"/>
              <a:t>detergent</a:t>
            </a:r>
            <a:r>
              <a:rPr lang="en-US" dirty="0" smtClean="0"/>
              <a:t> and </a:t>
            </a:r>
            <a:r>
              <a:rPr lang="en-US" b="1" dirty="0" smtClean="0"/>
              <a:t>scrubbing</a:t>
            </a:r>
            <a:r>
              <a:rPr lang="en-US" dirty="0" smtClean="0"/>
              <a:t> help break adhesion of soil and microorganisms </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46313" y="1645069"/>
            <a:ext cx="5402517" cy="2402179"/>
          </a:xfrm>
          <a:prstGeom prst="rect">
            <a:avLst/>
          </a:prstGeom>
        </p:spPr>
      </p:pic>
      <p:sp>
        <p:nvSpPr>
          <p:cNvPr id="7" name="TextBox 6"/>
          <p:cNvSpPr txBox="1"/>
          <p:nvPr/>
        </p:nvSpPr>
        <p:spPr>
          <a:xfrm>
            <a:off x="995202" y="6349797"/>
            <a:ext cx="2747442" cy="307777"/>
          </a:xfrm>
          <a:prstGeom prst="rect">
            <a:avLst/>
          </a:prstGeom>
          <a:noFill/>
        </p:spPr>
        <p:txBody>
          <a:bodyPr wrap="none" rtlCol="0">
            <a:spAutoFit/>
          </a:bodyPr>
          <a:lstStyle/>
          <a:p>
            <a:r>
              <a:rPr lang="en-US" sz="1400" i="1" dirty="0" smtClean="0">
                <a:solidFill>
                  <a:schemeClr val="bg1">
                    <a:lumMod val="50000"/>
                  </a:schemeClr>
                </a:solidFill>
              </a:rPr>
              <a:t>Iowa State University Extension</a:t>
            </a:r>
            <a:endParaRPr lang="en-US" sz="1400" i="1" dirty="0">
              <a:solidFill>
                <a:schemeClr val="bg1">
                  <a:lumMod val="50000"/>
                </a:schemeClr>
              </a:solidFill>
            </a:endParaRPr>
          </a:p>
        </p:txBody>
      </p:sp>
    </p:spTree>
    <p:extLst>
      <p:ext uri="{BB962C8B-B14F-4D97-AF65-F5344CB8AC3E}">
        <p14:creationId xmlns:p14="http://schemas.microsoft.com/office/powerpoint/2010/main" val="257563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Cleaning Work? </a:t>
            </a:r>
          </a:p>
        </p:txBody>
      </p:sp>
      <p:sp>
        <p:nvSpPr>
          <p:cNvPr id="3" name="Content Placeholder 2"/>
          <p:cNvSpPr>
            <a:spLocks noGrp="1"/>
          </p:cNvSpPr>
          <p:nvPr>
            <p:ph idx="1"/>
          </p:nvPr>
        </p:nvSpPr>
        <p:spPr>
          <a:xfrm>
            <a:off x="1124795" y="4387983"/>
            <a:ext cx="7620000" cy="2018214"/>
          </a:xfrm>
        </p:spPr>
        <p:txBody>
          <a:bodyPr/>
          <a:lstStyle/>
          <a:p>
            <a:pPr marL="0" indent="0" algn="ctr">
              <a:buNone/>
            </a:pPr>
            <a:r>
              <a:rPr lang="en-US" b="1" dirty="0" smtClean="0"/>
              <a:t>Rinsing</a:t>
            </a:r>
            <a:r>
              <a:rPr lang="en-US" dirty="0" smtClean="0"/>
              <a:t> removes loosened soil and detergent from the surface. This is important because they can make sanitizers less effective</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5267" y="1850617"/>
            <a:ext cx="5250392" cy="2461547"/>
          </a:xfrm>
          <a:prstGeom prst="rect">
            <a:avLst/>
          </a:prstGeom>
        </p:spPr>
      </p:pic>
      <p:sp>
        <p:nvSpPr>
          <p:cNvPr id="5" name="TextBox 4"/>
          <p:cNvSpPr txBox="1"/>
          <p:nvPr/>
        </p:nvSpPr>
        <p:spPr>
          <a:xfrm>
            <a:off x="995202" y="6349797"/>
            <a:ext cx="2747442" cy="307777"/>
          </a:xfrm>
          <a:prstGeom prst="rect">
            <a:avLst/>
          </a:prstGeom>
          <a:noFill/>
        </p:spPr>
        <p:txBody>
          <a:bodyPr wrap="none" rtlCol="0">
            <a:spAutoFit/>
          </a:bodyPr>
          <a:lstStyle/>
          <a:p>
            <a:r>
              <a:rPr lang="en-US" sz="1400" i="1" dirty="0" smtClean="0">
                <a:solidFill>
                  <a:schemeClr val="bg1">
                    <a:lumMod val="50000"/>
                  </a:schemeClr>
                </a:solidFill>
              </a:rPr>
              <a:t>Iowa State University Extension</a:t>
            </a:r>
            <a:endParaRPr lang="en-US" sz="1400" i="1" dirty="0">
              <a:solidFill>
                <a:schemeClr val="bg1">
                  <a:lumMod val="50000"/>
                </a:schemeClr>
              </a:solidFill>
            </a:endParaRPr>
          </a:p>
        </p:txBody>
      </p:sp>
    </p:spTree>
    <p:extLst>
      <p:ext uri="{BB962C8B-B14F-4D97-AF65-F5344CB8AC3E}">
        <p14:creationId xmlns:p14="http://schemas.microsoft.com/office/powerpoint/2010/main" val="3051962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Sanitizing Work?</a:t>
            </a:r>
            <a:endParaRPr lang="en-US" dirty="0"/>
          </a:p>
        </p:txBody>
      </p:sp>
      <p:sp>
        <p:nvSpPr>
          <p:cNvPr id="3" name="Content Placeholder 2"/>
          <p:cNvSpPr>
            <a:spLocks noGrp="1"/>
          </p:cNvSpPr>
          <p:nvPr>
            <p:ph idx="1"/>
          </p:nvPr>
        </p:nvSpPr>
        <p:spPr>
          <a:xfrm>
            <a:off x="1191141" y="4036882"/>
            <a:ext cx="7620000" cy="3429000"/>
          </a:xfrm>
        </p:spPr>
        <p:txBody>
          <a:bodyPr/>
          <a:lstStyle/>
          <a:p>
            <a:pPr marL="0" indent="0" algn="ctr">
              <a:buNone/>
            </a:pPr>
            <a:r>
              <a:rPr lang="en-US" sz="2800" dirty="0" smtClean="0"/>
              <a:t>Applying </a:t>
            </a:r>
            <a:r>
              <a:rPr lang="en-US" sz="2800" b="1" dirty="0" smtClean="0"/>
              <a:t>sanitizer</a:t>
            </a:r>
            <a:r>
              <a:rPr lang="en-US" sz="2800" dirty="0" smtClean="0"/>
              <a:t> to a clean surface provides a “kill” step to reduce the number of microorganisms to a safe level. </a:t>
            </a:r>
          </a:p>
          <a:p>
            <a:pPr marL="0" indent="0" algn="ctr">
              <a:buNone/>
            </a:pPr>
            <a:endParaRPr lang="en-US" sz="1600" dirty="0"/>
          </a:p>
          <a:p>
            <a:pPr marL="0" indent="0" algn="ctr">
              <a:buNone/>
            </a:pPr>
            <a:r>
              <a:rPr lang="en-US" sz="2000" dirty="0" smtClean="0"/>
              <a:t>Note: We don’t sterilize in food service, it isn’t reasonable or necessary</a:t>
            </a:r>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8734" y="1572788"/>
            <a:ext cx="4028194" cy="2464094"/>
          </a:xfrm>
          <a:prstGeom prst="rect">
            <a:avLst/>
          </a:prstGeom>
        </p:spPr>
      </p:pic>
      <p:sp>
        <p:nvSpPr>
          <p:cNvPr id="5" name="TextBox 4"/>
          <p:cNvSpPr txBox="1"/>
          <p:nvPr/>
        </p:nvSpPr>
        <p:spPr>
          <a:xfrm>
            <a:off x="995202" y="6349797"/>
            <a:ext cx="2747442" cy="307777"/>
          </a:xfrm>
          <a:prstGeom prst="rect">
            <a:avLst/>
          </a:prstGeom>
          <a:noFill/>
        </p:spPr>
        <p:txBody>
          <a:bodyPr wrap="none" rtlCol="0">
            <a:spAutoFit/>
          </a:bodyPr>
          <a:lstStyle/>
          <a:p>
            <a:r>
              <a:rPr lang="en-US" sz="1400" i="1" dirty="0" smtClean="0">
                <a:solidFill>
                  <a:schemeClr val="bg1">
                    <a:lumMod val="50000"/>
                  </a:schemeClr>
                </a:solidFill>
              </a:rPr>
              <a:t>Iowa State University Extension</a:t>
            </a:r>
            <a:endParaRPr lang="en-US" sz="1400" i="1" dirty="0">
              <a:solidFill>
                <a:schemeClr val="bg1">
                  <a:lumMod val="50000"/>
                </a:schemeClr>
              </a:solidFill>
            </a:endParaRPr>
          </a:p>
        </p:txBody>
      </p:sp>
    </p:spTree>
    <p:extLst>
      <p:ext uri="{BB962C8B-B14F-4D97-AF65-F5344CB8AC3E}">
        <p14:creationId xmlns:p14="http://schemas.microsoft.com/office/powerpoint/2010/main" val="366157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sanitizer work?</a:t>
            </a:r>
            <a:endParaRPr lang="en-US" dirty="0"/>
          </a:p>
        </p:txBody>
      </p:sp>
      <p:sp>
        <p:nvSpPr>
          <p:cNvPr id="3" name="Content Placeholder 2"/>
          <p:cNvSpPr>
            <a:spLocks noGrp="1"/>
          </p:cNvSpPr>
          <p:nvPr>
            <p:ph idx="1"/>
          </p:nvPr>
        </p:nvSpPr>
        <p:spPr>
          <a:xfrm>
            <a:off x="1295400" y="1981200"/>
            <a:ext cx="4524155" cy="3429000"/>
          </a:xfrm>
        </p:spPr>
        <p:txBody>
          <a:bodyPr/>
          <a:lstStyle/>
          <a:p>
            <a:r>
              <a:rPr lang="en-US" dirty="0" smtClean="0"/>
              <a:t>Disruption </a:t>
            </a:r>
            <a:r>
              <a:rPr lang="en-US" dirty="0"/>
              <a:t>of the cell wall barrier by reactions of chlorine with target sites on the cell surface</a:t>
            </a:r>
          </a:p>
          <a:p>
            <a:r>
              <a:rPr lang="en-US" dirty="0"/>
              <a:t>release of </a:t>
            </a:r>
            <a:r>
              <a:rPr lang="en-US" dirty="0" smtClean="0"/>
              <a:t>cell insides</a:t>
            </a:r>
            <a:endParaRPr lang="en-US" dirty="0"/>
          </a:p>
          <a:p>
            <a:r>
              <a:rPr lang="en-US" dirty="0" smtClean="0"/>
              <a:t>Doesn’t allow cell to function</a:t>
            </a:r>
          </a:p>
          <a:p>
            <a:r>
              <a:rPr lang="en-US" dirty="0" smtClean="0"/>
              <a:t>It blows it up</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3874" y="3480594"/>
            <a:ext cx="3495051" cy="1929606"/>
          </a:xfrm>
          <a:prstGeom prst="rect">
            <a:avLst/>
          </a:prstGeom>
        </p:spPr>
      </p:pic>
    </p:spTree>
    <p:extLst>
      <p:ext uri="{BB962C8B-B14F-4D97-AF65-F5344CB8AC3E}">
        <p14:creationId xmlns:p14="http://schemas.microsoft.com/office/powerpoint/2010/main" val="1669447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Sanitation</a:t>
            </a:r>
            <a:endParaRPr lang="en-US" dirty="0"/>
          </a:p>
        </p:txBody>
      </p:sp>
      <p:sp>
        <p:nvSpPr>
          <p:cNvPr id="3" name="Content Placeholder 2"/>
          <p:cNvSpPr>
            <a:spLocks noGrp="1"/>
          </p:cNvSpPr>
          <p:nvPr>
            <p:ph idx="1"/>
          </p:nvPr>
        </p:nvSpPr>
        <p:spPr/>
        <p:txBody>
          <a:bodyPr/>
          <a:lstStyle/>
          <a:p>
            <a:r>
              <a:rPr lang="en-US" sz="2400" b="1" dirty="0"/>
              <a:t>Chlorine</a:t>
            </a:r>
            <a:r>
              <a:rPr lang="en-US" sz="2400" dirty="0"/>
              <a:t> – effective against most microorganisms, in hard/soft water, relatively cheap, may </a:t>
            </a:r>
            <a:r>
              <a:rPr lang="en-US" sz="2400" dirty="0" smtClean="0"/>
              <a:t>corrode</a:t>
            </a:r>
          </a:p>
          <a:p>
            <a:endParaRPr lang="en-US" sz="2400" dirty="0"/>
          </a:p>
          <a:p>
            <a:r>
              <a:rPr lang="en-US" sz="2400" b="1" dirty="0"/>
              <a:t>Quaternary Ammonium </a:t>
            </a:r>
            <a:r>
              <a:rPr lang="en-US" sz="2400" b="1" dirty="0" smtClean="0"/>
              <a:t>Compounds </a:t>
            </a:r>
            <a:r>
              <a:rPr lang="en-US" sz="2400" dirty="0" smtClean="0"/>
              <a:t>- </a:t>
            </a:r>
            <a:r>
              <a:rPr lang="en-US" sz="2400" dirty="0"/>
              <a:t>odor free, non-corrosive, do not work well in hard water, not effective against all microorganisms.  pH, temperature, concentration, contact time are </a:t>
            </a:r>
            <a:r>
              <a:rPr lang="en-US" sz="2400" dirty="0" smtClean="0"/>
              <a:t>important</a:t>
            </a:r>
          </a:p>
          <a:p>
            <a:endParaRPr lang="en-US" sz="2400" dirty="0"/>
          </a:p>
          <a:p>
            <a:r>
              <a:rPr lang="en-US" sz="2400" b="1" dirty="0"/>
              <a:t>Iodine </a:t>
            </a:r>
            <a:r>
              <a:rPr lang="en-US" sz="2400" dirty="0" smtClean="0"/>
              <a:t>– works </a:t>
            </a:r>
            <a:r>
              <a:rPr lang="en-US" sz="2400" dirty="0"/>
              <a:t>rapidly, may stain some metals</a:t>
            </a:r>
          </a:p>
          <a:p>
            <a:pPr marL="0" indent="0">
              <a:buNone/>
            </a:pPr>
            <a:endParaRPr lang="en-US" sz="2400" dirty="0"/>
          </a:p>
        </p:txBody>
      </p:sp>
    </p:spTree>
    <p:extLst>
      <p:ext uri="{BB962C8B-B14F-4D97-AF65-F5344CB8AC3E}">
        <p14:creationId xmlns:p14="http://schemas.microsoft.com/office/powerpoint/2010/main" val="1559921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88902" y="4533544"/>
            <a:ext cx="3732851" cy="2476856"/>
          </a:xfrm>
          <a:prstGeom prst="rect">
            <a:avLst/>
          </a:prstGeom>
        </p:spPr>
      </p:pic>
      <p:sp>
        <p:nvSpPr>
          <p:cNvPr id="2" name="Title 1"/>
          <p:cNvSpPr>
            <a:spLocks noGrp="1"/>
          </p:cNvSpPr>
          <p:nvPr>
            <p:ph type="title"/>
          </p:nvPr>
        </p:nvSpPr>
        <p:spPr/>
        <p:txBody>
          <a:bodyPr/>
          <a:lstStyle/>
          <a:p>
            <a:r>
              <a:rPr lang="en-US" dirty="0" smtClean="0"/>
              <a:t>Chemical Sanitation</a:t>
            </a:r>
            <a:endParaRPr lang="en-US" dirty="0"/>
          </a:p>
        </p:txBody>
      </p:sp>
      <p:sp>
        <p:nvSpPr>
          <p:cNvPr id="3" name="Content Placeholder 2"/>
          <p:cNvSpPr>
            <a:spLocks noGrp="1"/>
          </p:cNvSpPr>
          <p:nvPr>
            <p:ph idx="1"/>
          </p:nvPr>
        </p:nvSpPr>
        <p:spPr/>
        <p:txBody>
          <a:bodyPr/>
          <a:lstStyle/>
          <a:p>
            <a:r>
              <a:rPr lang="en-US" sz="2400" b="1" dirty="0" smtClean="0"/>
              <a:t>Chlorine</a:t>
            </a:r>
          </a:p>
          <a:p>
            <a:pPr lvl="1"/>
            <a:r>
              <a:rPr lang="en-US" sz="1400" dirty="0" smtClean="0"/>
              <a:t>Use 25-100 ppm depending on pH and water temperature</a:t>
            </a:r>
          </a:p>
          <a:p>
            <a:pPr lvl="1"/>
            <a:r>
              <a:rPr lang="en-US" sz="1400" dirty="0" smtClean="0"/>
              <a:t>Contact time of seven seconds</a:t>
            </a:r>
          </a:p>
          <a:p>
            <a:r>
              <a:rPr lang="en-US" sz="2400" b="1" dirty="0" smtClean="0"/>
              <a:t>Quaternary Ammonium Compounds</a:t>
            </a:r>
          </a:p>
          <a:p>
            <a:pPr lvl="1"/>
            <a:r>
              <a:rPr lang="en-US" sz="1400" dirty="0" smtClean="0"/>
              <a:t>100-200 ppm, water at 75F-120F</a:t>
            </a:r>
          </a:p>
          <a:p>
            <a:pPr lvl="1"/>
            <a:r>
              <a:rPr lang="en-US" sz="1400" dirty="0" smtClean="0"/>
              <a:t>Contact time of 30 seconds</a:t>
            </a:r>
          </a:p>
          <a:p>
            <a:r>
              <a:rPr lang="en-US" sz="2400" b="1" dirty="0" smtClean="0"/>
              <a:t>Iodine </a:t>
            </a:r>
            <a:endParaRPr lang="en-US" sz="2400" dirty="0" smtClean="0"/>
          </a:p>
          <a:p>
            <a:pPr lvl="1"/>
            <a:r>
              <a:rPr lang="en-US" sz="1400" dirty="0" smtClean="0"/>
              <a:t>12.5-25 ppm, water at 68F</a:t>
            </a:r>
          </a:p>
          <a:p>
            <a:pPr lvl="1"/>
            <a:r>
              <a:rPr lang="en-US" sz="1400" dirty="0" smtClean="0"/>
              <a:t>Contact time of 30 seconds</a:t>
            </a:r>
            <a:endParaRPr lang="en-US" sz="1400" dirty="0"/>
          </a:p>
        </p:txBody>
      </p:sp>
    </p:spTree>
    <p:extLst>
      <p:ext uri="{BB962C8B-B14F-4D97-AF65-F5344CB8AC3E}">
        <p14:creationId xmlns:p14="http://schemas.microsoft.com/office/powerpoint/2010/main" val="1604932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208" y="1236664"/>
            <a:ext cx="8933584" cy="2046864"/>
          </a:xfrm>
        </p:spPr>
        <p:txBody>
          <a:bodyPr>
            <a:normAutofit fontScale="90000"/>
          </a:bodyPr>
          <a:lstStyle/>
          <a:p>
            <a:r>
              <a:rPr lang="en-US" sz="4800" dirty="0" smtClean="0">
                <a:latin typeface="Arial" panose="020B0604020202020204" pitchFamily="34" charset="0"/>
                <a:cs typeface="Arial" panose="020B0604020202020204" pitchFamily="34" charset="0"/>
              </a:rPr>
              <a:t>Environmental Control and Considerations for Human Pathogens in Animals</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4932074"/>
            <a:ext cx="6858000" cy="1655762"/>
          </a:xfrm>
        </p:spPr>
        <p:txBody>
          <a:bodyPr/>
          <a:lstStyle/>
          <a:p>
            <a:r>
              <a:rPr lang="en-US" dirty="0" smtClean="0">
                <a:latin typeface="Arial" panose="020B0604020202020204" pitchFamily="34" charset="0"/>
                <a:cs typeface="Arial" panose="020B0604020202020204" pitchFamily="34" charset="0"/>
              </a:rPr>
              <a:t>Megan Jacob, MS, PhD</a:t>
            </a:r>
          </a:p>
          <a:p>
            <a:r>
              <a:rPr lang="en-US" dirty="0" smtClean="0">
                <a:latin typeface="Arial" panose="020B0604020202020204" pitchFamily="34" charset="0"/>
                <a:cs typeface="Arial" panose="020B0604020202020204" pitchFamily="34" charset="0"/>
              </a:rPr>
              <a:t>Assistant Professor, Clinical Microbiology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762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are zoonotic pathogens?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Microorganisms from animals that can be shared and cause disease in  people</a:t>
            </a:r>
          </a:p>
          <a:p>
            <a:pPr lvl="1"/>
            <a:r>
              <a:rPr lang="en-US" dirty="0" smtClean="0">
                <a:latin typeface="Arial" panose="020B0604020202020204" pitchFamily="34" charset="0"/>
                <a:cs typeface="Arial" panose="020B0604020202020204" pitchFamily="34" charset="0"/>
              </a:rPr>
              <a:t>Viruses</a:t>
            </a:r>
          </a:p>
          <a:p>
            <a:pPr lvl="1"/>
            <a:r>
              <a:rPr lang="en-US" dirty="0" smtClean="0">
                <a:latin typeface="Arial" panose="020B0604020202020204" pitchFamily="34" charset="0"/>
                <a:cs typeface="Arial" panose="020B0604020202020204" pitchFamily="34" charset="0"/>
              </a:rPr>
              <a:t>Bacteria</a:t>
            </a:r>
          </a:p>
          <a:p>
            <a:pPr lvl="1"/>
            <a:r>
              <a:rPr lang="en-US" dirty="0" smtClean="0">
                <a:latin typeface="Arial" panose="020B0604020202020204" pitchFamily="34" charset="0"/>
                <a:cs typeface="Arial" panose="020B0604020202020204" pitchFamily="34" charset="0"/>
              </a:rPr>
              <a:t>Fungi</a:t>
            </a:r>
          </a:p>
          <a:p>
            <a:pPr lvl="1"/>
            <a:r>
              <a:rPr lang="en-US" dirty="0" smtClean="0">
                <a:latin typeface="Arial" panose="020B0604020202020204" pitchFamily="34" charset="0"/>
                <a:cs typeface="Arial" panose="020B0604020202020204" pitchFamily="34" charset="0"/>
              </a:rPr>
              <a:t>Parasites</a:t>
            </a:r>
          </a:p>
          <a:p>
            <a:r>
              <a:rPr lang="en-US" dirty="0" smtClean="0">
                <a:latin typeface="Arial" panose="020B0604020202020204" pitchFamily="34" charset="0"/>
                <a:cs typeface="Arial" panose="020B0604020202020204" pitchFamily="34" charset="0"/>
              </a:rPr>
              <a:t>Very common (6 of 10 infectious diseases in people)</a:t>
            </a:r>
          </a:p>
          <a:p>
            <a:r>
              <a:rPr lang="en-US" dirty="0" smtClean="0">
                <a:latin typeface="Arial" panose="020B0604020202020204" pitchFamily="34" charset="0"/>
                <a:cs typeface="Arial" panose="020B0604020202020204" pitchFamily="34" charset="0"/>
              </a:rPr>
              <a:t>Animals do not necessarily appear sick when carrying zoonotic organisms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462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How are zoonotic pathogens shared?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Arial" panose="020B0604020202020204" pitchFamily="34" charset="0"/>
                <a:cs typeface="Arial" panose="020B0604020202020204" pitchFamily="34" charset="0"/>
              </a:rPr>
              <a:t>Direct contact with an animal</a:t>
            </a:r>
          </a:p>
          <a:p>
            <a:r>
              <a:rPr lang="en-US" dirty="0" smtClean="0">
                <a:latin typeface="Arial" panose="020B0604020202020204" pitchFamily="34" charset="0"/>
                <a:cs typeface="Arial" panose="020B0604020202020204" pitchFamily="34" charset="0"/>
              </a:rPr>
              <a:t>Indirect contact</a:t>
            </a:r>
          </a:p>
          <a:p>
            <a:pPr lvl="1"/>
            <a:r>
              <a:rPr lang="en-US" dirty="0" smtClean="0">
                <a:latin typeface="Arial" panose="020B0604020202020204" pitchFamily="34" charset="0"/>
                <a:cs typeface="Arial" panose="020B0604020202020204" pitchFamily="34" charset="0"/>
              </a:rPr>
              <a:t>Ingestion of contaminated food or water</a:t>
            </a:r>
          </a:p>
          <a:p>
            <a:pPr lvl="2"/>
            <a:r>
              <a:rPr lang="en-US" dirty="0" smtClean="0">
                <a:latin typeface="Arial" panose="020B0604020202020204" pitchFamily="34" charset="0"/>
                <a:cs typeface="Arial" panose="020B0604020202020204" pitchFamily="34" charset="0"/>
              </a:rPr>
              <a:t>Raw milk</a:t>
            </a:r>
          </a:p>
          <a:p>
            <a:pPr lvl="2"/>
            <a:r>
              <a:rPr lang="en-US" dirty="0" smtClean="0">
                <a:latin typeface="Arial" panose="020B0604020202020204" pitchFamily="34" charset="0"/>
                <a:cs typeface="Arial" panose="020B0604020202020204" pitchFamily="34" charset="0"/>
              </a:rPr>
              <a:t>Drinking water</a:t>
            </a:r>
          </a:p>
          <a:p>
            <a:pPr lvl="1"/>
            <a:r>
              <a:rPr lang="en-US" dirty="0" smtClean="0">
                <a:latin typeface="Arial" panose="020B0604020202020204" pitchFamily="34" charset="0"/>
                <a:cs typeface="Arial" panose="020B0604020202020204" pitchFamily="34" charset="0"/>
              </a:rPr>
              <a:t>Ingestion after contact with environment</a:t>
            </a:r>
          </a:p>
          <a:p>
            <a:pPr lvl="2"/>
            <a:r>
              <a:rPr lang="en-US" dirty="0" smtClean="0">
                <a:latin typeface="Arial" panose="020B0604020202020204" pitchFamily="34" charset="0"/>
                <a:cs typeface="Arial" panose="020B0604020202020204" pitchFamily="34" charset="0"/>
              </a:rPr>
              <a:t>Fence rails</a:t>
            </a:r>
          </a:p>
          <a:p>
            <a:pPr lvl="2"/>
            <a:r>
              <a:rPr lang="en-US" dirty="0" smtClean="0">
                <a:latin typeface="Arial" panose="020B0604020202020204" pitchFamily="34" charset="0"/>
                <a:cs typeface="Arial" panose="020B0604020202020204" pitchFamily="34" charset="0"/>
              </a:rPr>
              <a:t>Door knobs</a:t>
            </a:r>
          </a:p>
          <a:p>
            <a:pPr lvl="2"/>
            <a:r>
              <a:rPr lang="en-US" dirty="0" smtClean="0">
                <a:latin typeface="Arial" panose="020B0604020202020204" pitchFamily="34" charset="0"/>
                <a:cs typeface="Arial" panose="020B0604020202020204" pitchFamily="34" charset="0"/>
              </a:rPr>
              <a:t>Equipment </a:t>
            </a:r>
          </a:p>
          <a:p>
            <a:pPr lvl="2"/>
            <a:r>
              <a:rPr lang="en-US" dirty="0" smtClean="0">
                <a:latin typeface="Arial" panose="020B0604020202020204" pitchFamily="34" charset="0"/>
                <a:cs typeface="Arial" panose="020B0604020202020204" pitchFamily="34" charset="0"/>
              </a:rPr>
              <a:t>Serving utensils</a:t>
            </a:r>
          </a:p>
          <a:p>
            <a:pPr lvl="2"/>
            <a:r>
              <a:rPr lang="en-US" dirty="0" smtClean="0">
                <a:latin typeface="Arial" panose="020B0604020202020204" pitchFamily="34" charset="0"/>
                <a:cs typeface="Arial" panose="020B0604020202020204" pitchFamily="34" charset="0"/>
              </a:rPr>
              <a:t>Animal bedding</a:t>
            </a:r>
          </a:p>
          <a:p>
            <a:pPr lvl="2"/>
            <a:r>
              <a:rPr lang="en-US" dirty="0" smtClean="0">
                <a:latin typeface="Arial" panose="020B0604020202020204" pitchFamily="34" charset="0"/>
                <a:cs typeface="Arial" panose="020B0604020202020204" pitchFamily="34" charset="0"/>
              </a:rPr>
              <a:t>Contaminated clothing or shoes</a:t>
            </a:r>
          </a:p>
          <a:p>
            <a:pPr marL="914400" lvl="2" indent="0">
              <a:buNone/>
            </a:pP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1346" y="4034479"/>
            <a:ext cx="1187811" cy="2280597"/>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6950" y="1825625"/>
            <a:ext cx="2073916" cy="2073916"/>
          </a:xfrm>
          <a:prstGeom prst="rect">
            <a:avLst/>
          </a:prstGeom>
        </p:spPr>
      </p:pic>
    </p:spTree>
    <p:extLst>
      <p:ext uri="{BB962C8B-B14F-4D97-AF65-F5344CB8AC3E}">
        <p14:creationId xmlns:p14="http://schemas.microsoft.com/office/powerpoint/2010/main" val="238204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800" dirty="0" smtClean="0"/>
              <a:t>2940 illnesses </a:t>
            </a:r>
          </a:p>
          <a:p>
            <a:pPr marL="0" indent="0">
              <a:buNone/>
            </a:pPr>
            <a:r>
              <a:rPr lang="en-US" sz="4800" dirty="0" smtClean="0"/>
              <a:t>60 outbreaks </a:t>
            </a:r>
          </a:p>
          <a:p>
            <a:pPr marL="0" indent="0">
              <a:buNone/>
            </a:pPr>
            <a:r>
              <a:rPr lang="en-US" sz="4800" dirty="0" smtClean="0"/>
              <a:t>since 1994</a:t>
            </a:r>
            <a:endParaRPr lang="en-US" sz="4800" dirty="0"/>
          </a:p>
        </p:txBody>
      </p:sp>
    </p:spTree>
    <p:extLst>
      <p:ext uri="{BB962C8B-B14F-4D97-AF65-F5344CB8AC3E}">
        <p14:creationId xmlns:p14="http://schemas.microsoft.com/office/powerpoint/2010/main" val="20315239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Role of environmental survival of pathogens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Organisms that persist in the environment extend the time that people may be at risk for acquiring a zoonotic pathogen</a:t>
            </a:r>
          </a:p>
          <a:p>
            <a:r>
              <a:rPr lang="en-US" dirty="0" smtClean="0">
                <a:latin typeface="Arial" panose="020B0604020202020204" pitchFamily="34" charset="0"/>
                <a:cs typeface="Arial" panose="020B0604020202020204" pitchFamily="34" charset="0"/>
              </a:rPr>
              <a:t>Organisms that survive in the environment can be disseminated to new areas</a:t>
            </a:r>
          </a:p>
          <a:p>
            <a:pPr lvl="1"/>
            <a:r>
              <a:rPr lang="en-US" dirty="0" smtClean="0">
                <a:latin typeface="Arial" panose="020B0604020202020204" pitchFamily="34" charset="0"/>
                <a:cs typeface="Arial" panose="020B0604020202020204" pitchFamily="34" charset="0"/>
              </a:rPr>
              <a:t>Insect vectors</a:t>
            </a:r>
          </a:p>
          <a:p>
            <a:pPr lvl="1"/>
            <a:r>
              <a:rPr lang="en-US" dirty="0" smtClean="0">
                <a:latin typeface="Arial" panose="020B0604020202020204" pitchFamily="34" charset="0"/>
                <a:cs typeface="Arial" panose="020B0604020202020204" pitchFamily="34" charset="0"/>
              </a:rPr>
              <a:t>Rainwater runoff</a:t>
            </a:r>
          </a:p>
          <a:p>
            <a:pPr lvl="1"/>
            <a:r>
              <a:rPr lang="en-US" dirty="0" smtClean="0">
                <a:latin typeface="Arial" panose="020B0604020202020204" pitchFamily="34" charset="0"/>
                <a:cs typeface="Arial" panose="020B0604020202020204" pitchFamily="34" charset="0"/>
              </a:rPr>
              <a:t>Physical movement</a:t>
            </a:r>
          </a:p>
          <a:p>
            <a:pPr lvl="1"/>
            <a:r>
              <a:rPr lang="en-US" dirty="0" smtClean="0">
                <a:latin typeface="Arial" panose="020B0604020202020204" pitchFamily="34" charset="0"/>
                <a:cs typeface="Arial" panose="020B0604020202020204" pitchFamily="34" charset="0"/>
              </a:rPr>
              <a:t>Dust</a:t>
            </a:r>
          </a:p>
          <a:p>
            <a:r>
              <a:rPr lang="en-US" dirty="0" smtClean="0">
                <a:latin typeface="Arial" panose="020B0604020202020204" pitchFamily="34" charset="0"/>
                <a:cs typeface="Arial" panose="020B0604020202020204" pitchFamily="34" charset="0"/>
              </a:rPr>
              <a:t>Some microorganisms remain stable in the environment, others proliferate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52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How well do zoonotic organisms survive in the environment?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906828" cy="4351338"/>
          </a:xfrm>
        </p:spPr>
        <p:txBody>
          <a:bodyPr/>
          <a:lstStyle/>
          <a:p>
            <a:pPr>
              <a:lnSpc>
                <a:spcPct val="150000"/>
              </a:lnSpc>
            </a:pPr>
            <a:r>
              <a:rPr lang="en-US" dirty="0" smtClean="0">
                <a:latin typeface="Arial" panose="020B0604020202020204" pitchFamily="34" charset="0"/>
                <a:cs typeface="Arial" panose="020B0604020202020204" pitchFamily="34" charset="0"/>
              </a:rPr>
              <a:t>Highly variable between and even within different organisms</a:t>
            </a:r>
          </a:p>
          <a:p>
            <a:pPr lvl="1">
              <a:lnSpc>
                <a:spcPct val="150000"/>
              </a:lnSpc>
            </a:pPr>
            <a:r>
              <a:rPr lang="en-US" b="1" dirty="0" smtClean="0">
                <a:latin typeface="Arial" panose="020B0604020202020204" pitchFamily="34" charset="0"/>
                <a:cs typeface="Arial" panose="020B0604020202020204" pitchFamily="34" charset="0"/>
              </a:rPr>
              <a:t>Influenza virus </a:t>
            </a:r>
            <a:r>
              <a:rPr lang="en-US" dirty="0" smtClean="0">
                <a:latin typeface="Arial" panose="020B0604020202020204" pitchFamily="34" charset="0"/>
                <a:cs typeface="Arial" panose="020B0604020202020204" pitchFamily="34" charset="0"/>
              </a:rPr>
              <a:t>– short - minutes</a:t>
            </a:r>
          </a:p>
          <a:p>
            <a:pPr lvl="1">
              <a:lnSpc>
                <a:spcPct val="150000"/>
              </a:lnSpc>
            </a:pPr>
            <a:r>
              <a:rPr lang="en-US" b="1" dirty="0" smtClean="0">
                <a:latin typeface="Arial" panose="020B0604020202020204" pitchFamily="34" charset="0"/>
                <a:cs typeface="Arial" panose="020B0604020202020204" pitchFamily="34" charset="0"/>
              </a:rPr>
              <a:t>Shiga toxin-producing </a:t>
            </a:r>
            <a:r>
              <a:rPr lang="en-US" b="1" i="1" dirty="0" smtClean="0">
                <a:latin typeface="Arial" panose="020B0604020202020204" pitchFamily="34" charset="0"/>
                <a:cs typeface="Arial" panose="020B0604020202020204" pitchFamily="34" charset="0"/>
              </a:rPr>
              <a:t>E. coli </a:t>
            </a:r>
            <a:r>
              <a:rPr lang="en-US" b="1" dirty="0" smtClean="0">
                <a:latin typeface="Arial" panose="020B0604020202020204" pitchFamily="34" charset="0"/>
                <a:cs typeface="Arial" panose="020B0604020202020204" pitchFamily="34" charset="0"/>
              </a:rPr>
              <a:t>(STEC) </a:t>
            </a:r>
            <a:r>
              <a:rPr lang="en-US" dirty="0" smtClean="0">
                <a:latin typeface="Arial" panose="020B0604020202020204" pitchFamily="34" charset="0"/>
                <a:cs typeface="Arial" panose="020B0604020202020204" pitchFamily="34" charset="0"/>
              </a:rPr>
              <a:t>– reported &gt; 300 days in sawdust</a:t>
            </a:r>
          </a:p>
          <a:p>
            <a:pPr lvl="1">
              <a:lnSpc>
                <a:spcPct val="150000"/>
              </a:lnSpc>
            </a:pPr>
            <a:r>
              <a:rPr lang="en-US" b="1" dirty="0" smtClean="0">
                <a:latin typeface="Arial" panose="020B0604020202020204" pitchFamily="34" charset="0"/>
                <a:cs typeface="Arial" panose="020B0604020202020204" pitchFamily="34" charset="0"/>
              </a:rPr>
              <a:t>Salmonella</a:t>
            </a:r>
            <a:r>
              <a:rPr lang="en-US" dirty="0" smtClean="0">
                <a:latin typeface="Arial" panose="020B0604020202020204" pitchFamily="34" charset="0"/>
                <a:cs typeface="Arial" panose="020B0604020202020204" pitchFamily="34" charset="0"/>
              </a:rPr>
              <a:t> – months in manure or wooden fencing</a:t>
            </a:r>
          </a:p>
          <a:p>
            <a:pPr lvl="1">
              <a:lnSpc>
                <a:spcPct val="150000"/>
              </a:lnSpc>
            </a:pPr>
            <a:r>
              <a:rPr lang="en-US" b="1" dirty="0" smtClean="0">
                <a:latin typeface="Arial" panose="020B0604020202020204" pitchFamily="34" charset="0"/>
                <a:cs typeface="Arial" panose="020B0604020202020204" pitchFamily="34" charset="0"/>
              </a:rPr>
              <a:t>Cryptosporidium</a:t>
            </a:r>
            <a:r>
              <a:rPr lang="en-US" dirty="0" smtClean="0">
                <a:latin typeface="Arial" panose="020B0604020202020204" pitchFamily="34" charset="0"/>
                <a:cs typeface="Arial" panose="020B0604020202020204" pitchFamily="34" charset="0"/>
              </a:rPr>
              <a:t> -  stage dependent; oocyte can survive months in water environment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976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Factors that influence environmental survival of zoonotic pathogens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Presence of biological material (manure)</a:t>
            </a:r>
          </a:p>
          <a:p>
            <a:r>
              <a:rPr lang="en-US" dirty="0" smtClean="0">
                <a:latin typeface="Arial" panose="020B0604020202020204" pitchFamily="34" charset="0"/>
                <a:cs typeface="Arial" panose="020B0604020202020204" pitchFamily="34" charset="0"/>
              </a:rPr>
              <a:t>Temperature</a:t>
            </a:r>
          </a:p>
          <a:p>
            <a:r>
              <a:rPr lang="en-US" dirty="0" smtClean="0">
                <a:latin typeface="Arial" panose="020B0604020202020204" pitchFamily="34" charset="0"/>
                <a:cs typeface="Arial" panose="020B0604020202020204" pitchFamily="34" charset="0"/>
              </a:rPr>
              <a:t>Humidity/Moisture</a:t>
            </a:r>
          </a:p>
          <a:p>
            <a:r>
              <a:rPr lang="en-US" dirty="0" smtClean="0">
                <a:latin typeface="Arial" panose="020B0604020202020204" pitchFamily="34" charset="0"/>
                <a:cs typeface="Arial" panose="020B0604020202020204" pitchFamily="34" charset="0"/>
              </a:rPr>
              <a:t>Acidity</a:t>
            </a:r>
          </a:p>
          <a:p>
            <a:r>
              <a:rPr lang="en-US" dirty="0" smtClean="0">
                <a:latin typeface="Arial" panose="020B0604020202020204" pitchFamily="34" charset="0"/>
                <a:cs typeface="Arial" panose="020B0604020202020204" pitchFamily="34" charset="0"/>
              </a:rPr>
              <a:t>Type of microorganism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851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Bacterial biofilms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189885" y="1979469"/>
            <a:ext cx="4295666" cy="2628171"/>
          </a:xfrm>
          <a:prstGeom prst="rect">
            <a:avLst/>
          </a:prstGeom>
        </p:spPr>
      </p:pic>
      <p:sp>
        <p:nvSpPr>
          <p:cNvPr id="5" name="Content Placeholder 2"/>
          <p:cNvSpPr>
            <a:spLocks noGrp="1"/>
          </p:cNvSpPr>
          <p:nvPr>
            <p:ph idx="1"/>
          </p:nvPr>
        </p:nvSpPr>
        <p:spPr>
          <a:xfrm>
            <a:off x="628650" y="5085622"/>
            <a:ext cx="8224405" cy="1450261"/>
          </a:xfrm>
        </p:spPr>
        <p:txBody>
          <a:bodyPr>
            <a:normAutofit fontScale="85000" lnSpcReduction="20000"/>
          </a:bodyPr>
          <a:lstStyle/>
          <a:p>
            <a:r>
              <a:rPr lang="en-US" dirty="0" smtClean="0">
                <a:latin typeface="Arial" panose="020B0604020202020204" pitchFamily="34" charset="0"/>
                <a:cs typeface="Arial" panose="020B0604020202020204" pitchFamily="34" charset="0"/>
              </a:rPr>
              <a:t>Biofilms are a group of microorganisms that stick to each other and usually to a surface.  They are embedded in an extracellular matrix and behave differently then they would outside of the community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976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Examples of environmental persistence</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93068" y="2126672"/>
            <a:ext cx="5336382" cy="331828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763" y="5903024"/>
            <a:ext cx="1377445" cy="793916"/>
          </a:xfrm>
          <a:prstGeom prst="rect">
            <a:avLst/>
          </a:prstGeom>
        </p:spPr>
      </p:pic>
    </p:spTree>
    <p:extLst>
      <p:ext uri="{BB962C8B-B14F-4D97-AF65-F5344CB8AC3E}">
        <p14:creationId xmlns:p14="http://schemas.microsoft.com/office/powerpoint/2010/main" val="880011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9156" y="2127899"/>
            <a:ext cx="8056194" cy="3691010"/>
          </a:xfrm>
          <a:prstGeom prst="rect">
            <a:avLst/>
          </a:prstGeom>
        </p:spPr>
      </p:pic>
      <p:sp>
        <p:nvSpPr>
          <p:cNvPr id="5"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Examples of environmental persistence</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2192" y="5818910"/>
            <a:ext cx="2807494" cy="916953"/>
          </a:xfrm>
          <a:prstGeom prst="rect">
            <a:avLst/>
          </a:prstGeom>
        </p:spPr>
      </p:pic>
    </p:spTree>
    <p:extLst>
      <p:ext uri="{BB962C8B-B14F-4D97-AF65-F5344CB8AC3E}">
        <p14:creationId xmlns:p14="http://schemas.microsoft.com/office/powerpoint/2010/main" val="1979446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11758" y="707505"/>
            <a:ext cx="8550766" cy="702392"/>
          </a:xfrm>
          <a:prstGeom prst="rect">
            <a:avLst/>
          </a:prstGeom>
        </p:spPr>
      </p:pic>
      <p:pic>
        <p:nvPicPr>
          <p:cNvPr id="4" name="Picture 3"/>
          <p:cNvPicPr>
            <a:picLocks noChangeAspect="1"/>
          </p:cNvPicPr>
          <p:nvPr/>
        </p:nvPicPr>
        <p:blipFill>
          <a:blip r:embed="rId3"/>
          <a:stretch>
            <a:fillRect/>
          </a:stretch>
        </p:blipFill>
        <p:spPr>
          <a:xfrm>
            <a:off x="5000625" y="3118489"/>
            <a:ext cx="3616363" cy="688831"/>
          </a:xfrm>
          <a:prstGeom prst="rect">
            <a:avLst/>
          </a:prstGeom>
          <a:ln w="12700">
            <a:solidFill>
              <a:schemeClr val="accent1"/>
            </a:solidFill>
          </a:ln>
        </p:spPr>
      </p:pic>
      <p:pic>
        <p:nvPicPr>
          <p:cNvPr id="6" name="Picture 5"/>
          <p:cNvPicPr>
            <a:picLocks noChangeAspect="1"/>
          </p:cNvPicPr>
          <p:nvPr/>
        </p:nvPicPr>
        <p:blipFill>
          <a:blip r:embed="rId4"/>
          <a:stretch>
            <a:fillRect/>
          </a:stretch>
        </p:blipFill>
        <p:spPr>
          <a:xfrm>
            <a:off x="3331845" y="4457959"/>
            <a:ext cx="5560695" cy="1059180"/>
          </a:xfrm>
          <a:prstGeom prst="rect">
            <a:avLst/>
          </a:prstGeom>
          <a:ln>
            <a:solidFill>
              <a:schemeClr val="accent6"/>
            </a:solidFill>
          </a:ln>
        </p:spPr>
      </p:pic>
      <p:pic>
        <p:nvPicPr>
          <p:cNvPr id="5" name="Picture 4"/>
          <p:cNvPicPr>
            <a:picLocks noChangeAspect="1"/>
          </p:cNvPicPr>
          <p:nvPr/>
        </p:nvPicPr>
        <p:blipFill>
          <a:blip r:embed="rId5"/>
          <a:stretch>
            <a:fillRect/>
          </a:stretch>
        </p:blipFill>
        <p:spPr>
          <a:xfrm>
            <a:off x="807572" y="5797390"/>
            <a:ext cx="5048546" cy="745808"/>
          </a:xfrm>
          <a:prstGeom prst="rect">
            <a:avLst/>
          </a:prstGeom>
          <a:noFill/>
          <a:ln w="12700">
            <a:solidFill>
              <a:srgbClr val="FF0000"/>
            </a:solidFill>
          </a:ln>
        </p:spPr>
      </p:pic>
      <p:pic>
        <p:nvPicPr>
          <p:cNvPr id="7" name="Picture 6"/>
          <p:cNvPicPr>
            <a:picLocks noChangeAspect="1"/>
          </p:cNvPicPr>
          <p:nvPr/>
        </p:nvPicPr>
        <p:blipFill>
          <a:blip r:embed="rId6"/>
          <a:stretch>
            <a:fillRect/>
          </a:stretch>
        </p:blipFill>
        <p:spPr>
          <a:xfrm>
            <a:off x="746523" y="2317063"/>
            <a:ext cx="3825478" cy="1765071"/>
          </a:xfrm>
          <a:prstGeom prst="rect">
            <a:avLst/>
          </a:prstGeom>
          <a:ln w="12700">
            <a:solidFill>
              <a:srgbClr val="7030A0"/>
            </a:solidFill>
          </a:ln>
        </p:spPr>
      </p:pic>
    </p:spTree>
    <p:extLst>
      <p:ext uri="{BB962C8B-B14F-4D97-AF65-F5344CB8AC3E}">
        <p14:creationId xmlns:p14="http://schemas.microsoft.com/office/powerpoint/2010/main" val="1903755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15" y="273686"/>
            <a:ext cx="7886700" cy="1325563"/>
          </a:xfrm>
        </p:spPr>
        <p:txBody>
          <a:bodyPr/>
          <a:lstStyle/>
          <a:p>
            <a:r>
              <a:rPr lang="en-US" dirty="0" smtClean="0">
                <a:latin typeface="Arial" panose="020B0604020202020204" pitchFamily="34" charset="0"/>
                <a:cs typeface="Arial" panose="020B0604020202020204" pitchFamily="34" charset="0"/>
              </a:rPr>
              <a:t>Current recommendations to control zoonotic pathogens in the environment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7215" y="1985645"/>
            <a:ext cx="7886700" cy="4351338"/>
          </a:xfrm>
        </p:spPr>
        <p:txBody>
          <a:bodyPr>
            <a:normAutofit fontScale="92500" lnSpcReduction="20000"/>
          </a:bodyPr>
          <a:lstStyle/>
          <a:p>
            <a:r>
              <a:rPr lang="en-US" dirty="0" smtClean="0">
                <a:latin typeface="Arial" panose="020B0604020202020204" pitchFamily="34" charset="0"/>
                <a:cs typeface="Arial" panose="020B0604020202020204" pitchFamily="34" charset="0"/>
              </a:rPr>
              <a:t>Control shedding of organisms from animals</a:t>
            </a:r>
          </a:p>
          <a:p>
            <a:pPr lvl="1"/>
            <a:r>
              <a:rPr lang="en-US" dirty="0" smtClean="0">
                <a:latin typeface="Arial" panose="020B0604020202020204" pitchFamily="34" charset="0"/>
                <a:cs typeface="Arial" panose="020B0604020202020204" pitchFamily="34" charset="0"/>
              </a:rPr>
              <a:t>Control strategies?</a:t>
            </a:r>
          </a:p>
          <a:p>
            <a:pPr lvl="1"/>
            <a:r>
              <a:rPr lang="en-US" dirty="0" smtClean="0">
                <a:latin typeface="Arial" panose="020B0604020202020204" pitchFamily="34" charset="0"/>
                <a:cs typeface="Arial" panose="020B0604020202020204" pitchFamily="34" charset="0"/>
              </a:rPr>
              <a:t>Testing strategies?</a:t>
            </a:r>
          </a:p>
          <a:p>
            <a:pPr lvl="1"/>
            <a:r>
              <a:rPr lang="en-US" dirty="0" smtClean="0">
                <a:latin typeface="Arial" panose="020B0604020202020204" pitchFamily="34" charset="0"/>
                <a:cs typeface="Arial" panose="020B0604020202020204" pitchFamily="34" charset="0"/>
              </a:rPr>
              <a:t>Management strategies</a:t>
            </a:r>
          </a:p>
          <a:p>
            <a:pPr lvl="2"/>
            <a:r>
              <a:rPr lang="en-US" dirty="0" smtClean="0">
                <a:latin typeface="Arial" panose="020B0604020202020204" pitchFamily="34" charset="0"/>
                <a:cs typeface="Arial" panose="020B0604020202020204" pitchFamily="34" charset="0"/>
              </a:rPr>
              <a:t>Stress, handling, transportation, season, age of animal</a:t>
            </a:r>
          </a:p>
          <a:p>
            <a:r>
              <a:rPr lang="en-US" dirty="0" smtClean="0">
                <a:latin typeface="Arial" panose="020B0604020202020204" pitchFamily="34" charset="0"/>
                <a:cs typeface="Arial" panose="020B0604020202020204" pitchFamily="34" charset="0"/>
              </a:rPr>
              <a:t>Proper manure disposal</a:t>
            </a:r>
          </a:p>
          <a:p>
            <a:r>
              <a:rPr lang="en-US" dirty="0" smtClean="0">
                <a:latin typeface="Arial" panose="020B0604020202020204" pitchFamily="34" charset="0"/>
                <a:cs typeface="Arial" panose="020B0604020202020204" pitchFamily="34" charset="0"/>
              </a:rPr>
              <a:t>Facility design </a:t>
            </a:r>
          </a:p>
          <a:p>
            <a:r>
              <a:rPr lang="en-US" dirty="0" smtClean="0">
                <a:latin typeface="Arial" panose="020B0604020202020204" pitchFamily="34" charset="0"/>
                <a:cs typeface="Arial" panose="020B0604020202020204" pitchFamily="34" charset="0"/>
              </a:rPr>
              <a:t>Disinfect areas as possible</a:t>
            </a:r>
          </a:p>
          <a:p>
            <a:r>
              <a:rPr lang="en-US" dirty="0" smtClean="0">
                <a:latin typeface="Arial" panose="020B0604020202020204" pitchFamily="34" charset="0"/>
                <a:cs typeface="Arial" panose="020B0604020202020204" pitchFamily="34" charset="0"/>
              </a:rPr>
              <a:t>Provide ventilation</a:t>
            </a:r>
          </a:p>
          <a:p>
            <a:r>
              <a:rPr lang="en-US" dirty="0" smtClean="0">
                <a:latin typeface="Arial" panose="020B0604020202020204" pitchFamily="34" charset="0"/>
                <a:cs typeface="Arial" panose="020B0604020202020204" pitchFamily="34" charset="0"/>
              </a:rPr>
              <a:t>Limit animal use space for community events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704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Environmental persistence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Cannot be predicted by organism</a:t>
            </a:r>
          </a:p>
          <a:p>
            <a:r>
              <a:rPr lang="en-US" dirty="0" smtClean="0">
                <a:latin typeface="Arial" panose="020B0604020202020204" pitchFamily="34" charset="0"/>
                <a:cs typeface="Arial" panose="020B0604020202020204" pitchFamily="34" charset="0"/>
              </a:rPr>
              <a:t>Multi-factorial</a:t>
            </a:r>
          </a:p>
          <a:p>
            <a:r>
              <a:rPr lang="en-US" dirty="0" smtClean="0">
                <a:latin typeface="Arial" panose="020B0604020202020204" pitchFamily="34" charset="0"/>
                <a:cs typeface="Arial" panose="020B0604020202020204" pitchFamily="34" charset="0"/>
              </a:rPr>
              <a:t>Can be controlled with management strategies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797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Megan Jacob</a:t>
            </a:r>
          </a:p>
          <a:p>
            <a:pPr marL="0" indent="0">
              <a:buNone/>
            </a:pPr>
            <a:r>
              <a:rPr lang="en-US" dirty="0" smtClean="0">
                <a:latin typeface="Arial" panose="020B0604020202020204" pitchFamily="34" charset="0"/>
                <a:cs typeface="Arial" panose="020B0604020202020204" pitchFamily="34" charset="0"/>
              </a:rPr>
              <a:t>Department of Population Health &amp; Pathobiology</a:t>
            </a:r>
          </a:p>
          <a:p>
            <a:pPr marL="0" indent="0">
              <a:buNone/>
            </a:pPr>
            <a:r>
              <a:rPr lang="en-US" dirty="0" smtClean="0">
                <a:latin typeface="Arial" panose="020B0604020202020204" pitchFamily="34" charset="0"/>
                <a:cs typeface="Arial" panose="020B0604020202020204" pitchFamily="34" charset="0"/>
              </a:rPr>
              <a:t>1060 William Moore Dr.</a:t>
            </a:r>
          </a:p>
          <a:p>
            <a:pPr marL="0" indent="0">
              <a:buNone/>
            </a:pPr>
            <a:r>
              <a:rPr lang="en-US" dirty="0" smtClean="0">
                <a:latin typeface="Arial" panose="020B0604020202020204" pitchFamily="34" charset="0"/>
                <a:cs typeface="Arial" panose="020B0604020202020204" pitchFamily="34" charset="0"/>
              </a:rPr>
              <a:t>Raleigh, NC 27607</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hlinkClick r:id="rId2"/>
              </a:rPr>
              <a:t>Megan_Jacob@ncsu.edu</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(919) 513-6236</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06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153400" cy="1143000"/>
          </a:xfrm>
        </p:spPr>
        <p:txBody>
          <a:bodyPr>
            <a:noAutofit/>
          </a:bodyPr>
          <a:lstStyle/>
          <a:p>
            <a:r>
              <a:rPr lang="en-US" sz="3200" dirty="0" smtClean="0"/>
              <a:t>Farm Fairs and Petting Zoos: A Review of Animal Contact as a Source of Zoonotic Enteric Disease</a:t>
            </a:r>
            <a:br>
              <a:rPr lang="en-US" sz="3200" dirty="0" smtClean="0"/>
            </a:br>
            <a:endParaRPr lang="en-US" sz="3200" dirty="0"/>
          </a:p>
        </p:txBody>
      </p:sp>
      <p:pic>
        <p:nvPicPr>
          <p:cNvPr id="4" name="Picture 3" descr="Screen Shot 2017-01-17 at 7.29.53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0293" y="1417638"/>
            <a:ext cx="6212743" cy="5035164"/>
          </a:xfrm>
          <a:prstGeom prst="rect">
            <a:avLst/>
          </a:prstGeom>
        </p:spPr>
      </p:pic>
    </p:spTree>
    <p:extLst>
      <p:ext uri="{BB962C8B-B14F-4D97-AF65-F5344CB8AC3E}">
        <p14:creationId xmlns:p14="http://schemas.microsoft.com/office/powerpoint/2010/main" val="34604666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6019800" cy="2209800"/>
          </a:xfrm>
        </p:spPr>
        <p:txBody>
          <a:bodyPr>
            <a:normAutofit/>
          </a:bodyPr>
          <a:lstStyle/>
          <a:p>
            <a:r>
              <a:rPr lang="en-US" dirty="0" smtClean="0"/>
              <a:t>Zoonotic Pathogens and Interactions with Animal Health</a:t>
            </a:r>
            <a:endParaRPr lang="en-US" dirty="0"/>
          </a:p>
        </p:txBody>
      </p:sp>
      <p:sp>
        <p:nvSpPr>
          <p:cNvPr id="3" name="Subtitle 2"/>
          <p:cNvSpPr>
            <a:spLocks noGrp="1"/>
          </p:cNvSpPr>
          <p:nvPr>
            <p:ph type="subTitle" idx="1"/>
          </p:nvPr>
        </p:nvSpPr>
        <p:spPr>
          <a:xfrm>
            <a:off x="838200" y="3886200"/>
            <a:ext cx="6019800" cy="1752600"/>
          </a:xfrm>
        </p:spPr>
        <p:txBody>
          <a:bodyPr>
            <a:normAutofit/>
          </a:bodyPr>
          <a:lstStyle/>
          <a:p>
            <a:r>
              <a:rPr lang="en-US" dirty="0" smtClean="0"/>
              <a:t>Derek Foster, DVM, PhD</a:t>
            </a:r>
          </a:p>
          <a:p>
            <a:r>
              <a:rPr lang="en-US" dirty="0" smtClean="0"/>
              <a:t>Assistant Professor of Ruminant Medicine</a:t>
            </a:r>
          </a:p>
          <a:p>
            <a:endParaRPr lang="en-US" dirty="0"/>
          </a:p>
        </p:txBody>
      </p:sp>
    </p:spTree>
    <p:extLst>
      <p:ext uri="{BB962C8B-B14F-4D97-AF65-F5344CB8AC3E}">
        <p14:creationId xmlns:p14="http://schemas.microsoft.com/office/powerpoint/2010/main" val="7073485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Zoonotic Pathogens</a:t>
            </a:r>
            <a:endParaRPr lang="en-US" dirty="0"/>
          </a:p>
        </p:txBody>
      </p:sp>
      <p:sp>
        <p:nvSpPr>
          <p:cNvPr id="3" name="Content Placeholder 2"/>
          <p:cNvSpPr>
            <a:spLocks noGrp="1"/>
          </p:cNvSpPr>
          <p:nvPr>
            <p:ph sz="half" idx="1"/>
          </p:nvPr>
        </p:nvSpPr>
        <p:spPr/>
        <p:txBody>
          <a:bodyPr>
            <a:normAutofit fontScale="70000" lnSpcReduction="20000"/>
          </a:bodyPr>
          <a:lstStyle/>
          <a:p>
            <a:r>
              <a:rPr lang="en-US" i="1" dirty="0" smtClean="0"/>
              <a:t>Salmonella</a:t>
            </a:r>
            <a:r>
              <a:rPr lang="en-US" dirty="0" smtClean="0"/>
              <a:t>—cattle, poultry</a:t>
            </a:r>
          </a:p>
          <a:p>
            <a:pPr lvl="1"/>
            <a:r>
              <a:rPr lang="en-US" dirty="0" smtClean="0"/>
              <a:t>Can cause disease</a:t>
            </a:r>
          </a:p>
          <a:p>
            <a:pPr lvl="1"/>
            <a:r>
              <a:rPr lang="en-US" dirty="0" smtClean="0"/>
              <a:t>Also found in healthy animals</a:t>
            </a:r>
          </a:p>
          <a:p>
            <a:r>
              <a:rPr lang="en-US" i="1" dirty="0" smtClean="0"/>
              <a:t>Cryptosporidium</a:t>
            </a:r>
            <a:r>
              <a:rPr lang="en-US" dirty="0" smtClean="0"/>
              <a:t>—calves</a:t>
            </a:r>
          </a:p>
          <a:p>
            <a:pPr lvl="1"/>
            <a:r>
              <a:rPr lang="en-US" dirty="0"/>
              <a:t>Can cause disease</a:t>
            </a:r>
          </a:p>
          <a:p>
            <a:pPr lvl="1"/>
            <a:r>
              <a:rPr lang="en-US" dirty="0"/>
              <a:t>Also found in healthy </a:t>
            </a:r>
            <a:r>
              <a:rPr lang="en-US" dirty="0" smtClean="0"/>
              <a:t>animals</a:t>
            </a:r>
          </a:p>
          <a:p>
            <a:r>
              <a:rPr lang="en-US" i="1" dirty="0"/>
              <a:t>Campylobacter</a:t>
            </a:r>
            <a:r>
              <a:rPr lang="en-US" dirty="0"/>
              <a:t>—cattle, poultry</a:t>
            </a:r>
          </a:p>
          <a:p>
            <a:pPr lvl="1"/>
            <a:r>
              <a:rPr lang="en-US" dirty="0"/>
              <a:t>Rarely causes disease in </a:t>
            </a:r>
            <a:r>
              <a:rPr lang="en-US" dirty="0" smtClean="0"/>
              <a:t>animals</a:t>
            </a:r>
          </a:p>
          <a:p>
            <a:r>
              <a:rPr lang="en-US" i="1" dirty="0" smtClean="0"/>
              <a:t>E. coli </a:t>
            </a:r>
            <a:r>
              <a:rPr lang="en-US" dirty="0" smtClean="0"/>
              <a:t>O157—Cattle, sheep and goats</a:t>
            </a:r>
          </a:p>
          <a:p>
            <a:pPr lvl="1"/>
            <a:r>
              <a:rPr lang="en-US" dirty="0" smtClean="0"/>
              <a:t>Does not cause disease in animals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824964" y="152400"/>
            <a:ext cx="3310569" cy="525277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9171" y="1846272"/>
            <a:ext cx="4371211" cy="4352921"/>
          </a:xfrm>
          <a:prstGeom prst="rect">
            <a:avLst/>
          </a:prstGeom>
        </p:spPr>
      </p:pic>
    </p:spTree>
    <p:extLst>
      <p:ext uri="{BB962C8B-B14F-4D97-AF65-F5344CB8AC3E}">
        <p14:creationId xmlns:p14="http://schemas.microsoft.com/office/powerpoint/2010/main" val="2526215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Factors for Shedding in Healthy Animals</a:t>
            </a:r>
            <a:endParaRPr lang="en-US" dirty="0"/>
          </a:p>
        </p:txBody>
      </p:sp>
      <p:sp>
        <p:nvSpPr>
          <p:cNvPr id="4" name="Content Placeholder 3"/>
          <p:cNvSpPr>
            <a:spLocks noGrp="1"/>
          </p:cNvSpPr>
          <p:nvPr>
            <p:ph idx="1"/>
          </p:nvPr>
        </p:nvSpPr>
        <p:spPr/>
        <p:txBody>
          <a:bodyPr/>
          <a:lstStyle/>
          <a:p>
            <a:r>
              <a:rPr lang="en-US" dirty="0" smtClean="0"/>
              <a:t>“Stress”</a:t>
            </a:r>
          </a:p>
          <a:p>
            <a:pPr lvl="1"/>
            <a:r>
              <a:rPr lang="en-US" dirty="0" smtClean="0"/>
              <a:t>Weather changes</a:t>
            </a:r>
            <a:endParaRPr lang="en-US" dirty="0"/>
          </a:p>
          <a:p>
            <a:pPr lvl="1"/>
            <a:r>
              <a:rPr lang="en-US" dirty="0" smtClean="0"/>
              <a:t>Overcrowding</a:t>
            </a:r>
          </a:p>
          <a:p>
            <a:pPr lvl="1"/>
            <a:r>
              <a:rPr lang="en-US" dirty="0" smtClean="0"/>
              <a:t>Transportation</a:t>
            </a:r>
          </a:p>
          <a:p>
            <a:pPr lvl="1"/>
            <a:r>
              <a:rPr lang="en-US" dirty="0" smtClean="0"/>
              <a:t>Adding animals</a:t>
            </a:r>
          </a:p>
          <a:p>
            <a:pPr lvl="1"/>
            <a:r>
              <a:rPr lang="en-US" dirty="0" smtClean="0"/>
              <a:t>Nutrition</a:t>
            </a:r>
          </a:p>
          <a:p>
            <a:pPr lvl="2"/>
            <a:r>
              <a:rPr lang="en-US" dirty="0" smtClean="0"/>
              <a:t>Diet changes</a:t>
            </a:r>
          </a:p>
          <a:p>
            <a:pPr lvl="2"/>
            <a:r>
              <a:rPr lang="en-US" dirty="0" smtClean="0"/>
              <a:t>Underfeeding</a:t>
            </a:r>
          </a:p>
          <a:p>
            <a:pPr lvl="1"/>
            <a:r>
              <a:rPr lang="en-US" dirty="0" smtClean="0"/>
              <a:t>Giving birth</a:t>
            </a:r>
          </a:p>
          <a:p>
            <a:r>
              <a:rPr lang="en-US" dirty="0" smtClean="0"/>
              <a:t>Young animals</a:t>
            </a:r>
          </a:p>
          <a:p>
            <a:pPr lvl="1"/>
            <a:endParaRPr lang="en-US" dirty="0" smtClean="0"/>
          </a:p>
          <a:p>
            <a:pPr lvl="1"/>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1981200"/>
            <a:ext cx="3847225" cy="3847225"/>
          </a:xfrm>
          <a:prstGeom prst="rect">
            <a:avLst/>
          </a:prstGeom>
        </p:spPr>
      </p:pic>
    </p:spTree>
    <p:extLst>
      <p:ext uri="{BB962C8B-B14F-4D97-AF65-F5344CB8AC3E}">
        <p14:creationId xmlns:p14="http://schemas.microsoft.com/office/powerpoint/2010/main" val="306807097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Interventions </a:t>
            </a:r>
            <a:r>
              <a:rPr lang="en-US" dirty="0"/>
              <a:t>and current </a:t>
            </a:r>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Major pathogens can be found in feces of healthy animals</a:t>
            </a:r>
          </a:p>
          <a:p>
            <a:r>
              <a:rPr lang="en-US" dirty="0" smtClean="0"/>
              <a:t>Shedding is not consistent</a:t>
            </a:r>
          </a:p>
          <a:p>
            <a:pPr lvl="1"/>
            <a:r>
              <a:rPr lang="en-US" dirty="0" smtClean="0"/>
              <a:t>Fecal cultures can accurately say an animal is positive</a:t>
            </a:r>
          </a:p>
          <a:p>
            <a:pPr lvl="1"/>
            <a:r>
              <a:rPr lang="en-US" dirty="0" smtClean="0"/>
              <a:t>Fecal cultures CANNOT say an animal is negative</a:t>
            </a:r>
          </a:p>
          <a:p>
            <a:r>
              <a:rPr lang="en-US" dirty="0" smtClean="0"/>
              <a:t>Routine cultures may be useful for some pathogens</a:t>
            </a:r>
          </a:p>
          <a:p>
            <a:pPr lvl="1"/>
            <a:r>
              <a:rPr lang="en-US" i="1" dirty="0" smtClean="0"/>
              <a:t>Salmonella</a:t>
            </a:r>
            <a:r>
              <a:rPr lang="en-US" dirty="0" smtClean="0"/>
              <a:t>, </a:t>
            </a:r>
            <a:r>
              <a:rPr lang="en-US" i="1" dirty="0" smtClean="0"/>
              <a:t>E. coli </a:t>
            </a:r>
            <a:r>
              <a:rPr lang="en-US" dirty="0" smtClean="0"/>
              <a:t>O157:H7</a:t>
            </a:r>
          </a:p>
          <a:p>
            <a:pPr lvl="1"/>
            <a:r>
              <a:rPr lang="en-US" dirty="0" smtClean="0"/>
              <a:t>Prior to purchase</a:t>
            </a:r>
          </a:p>
          <a:p>
            <a:pPr lvl="1"/>
            <a:r>
              <a:rPr lang="en-US" dirty="0" smtClean="0"/>
              <a:t>Prior to exhibition</a:t>
            </a:r>
          </a:p>
          <a:p>
            <a:pPr lvl="1"/>
            <a:r>
              <a:rPr lang="en-US" dirty="0" smtClean="0"/>
              <a:t>Any animals with diarrhea</a:t>
            </a:r>
          </a:p>
          <a:p>
            <a:pPr lvl="1"/>
            <a:r>
              <a:rPr lang="en-US" dirty="0" smtClean="0"/>
              <a:t>Annually?</a:t>
            </a:r>
          </a:p>
        </p:txBody>
      </p:sp>
    </p:spTree>
    <p:extLst>
      <p:ext uri="{BB962C8B-B14F-4D97-AF65-F5344CB8AC3E}">
        <p14:creationId xmlns:p14="http://schemas.microsoft.com/office/powerpoint/2010/main" val="29559269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and current recommendations</a:t>
            </a:r>
            <a:endParaRPr lang="en-US" dirty="0"/>
          </a:p>
        </p:txBody>
      </p:sp>
      <p:sp>
        <p:nvSpPr>
          <p:cNvPr id="3" name="Content Placeholder 2"/>
          <p:cNvSpPr>
            <a:spLocks noGrp="1"/>
          </p:cNvSpPr>
          <p:nvPr>
            <p:ph idx="1"/>
          </p:nvPr>
        </p:nvSpPr>
        <p:spPr/>
        <p:txBody>
          <a:bodyPr/>
          <a:lstStyle/>
          <a:p>
            <a:r>
              <a:rPr lang="en-US" dirty="0"/>
              <a:t>Avoid stress that can increase shedding</a:t>
            </a:r>
          </a:p>
          <a:p>
            <a:r>
              <a:rPr lang="en-US" dirty="0"/>
              <a:t>Raise replacement animals</a:t>
            </a:r>
          </a:p>
          <a:p>
            <a:pPr lvl="1"/>
            <a:r>
              <a:rPr lang="en-US" dirty="0"/>
              <a:t>Only buy new animals from “clean farms”</a:t>
            </a:r>
          </a:p>
          <a:p>
            <a:pPr lvl="1"/>
            <a:r>
              <a:rPr lang="en-US" dirty="0"/>
              <a:t>National Poultry Improvement Program</a:t>
            </a:r>
          </a:p>
          <a:p>
            <a:r>
              <a:rPr lang="en-US" dirty="0"/>
              <a:t>Isolate animals with diarrhea</a:t>
            </a:r>
          </a:p>
          <a:p>
            <a:endParaRPr lang="en-US" dirty="0"/>
          </a:p>
        </p:txBody>
      </p:sp>
    </p:spTree>
    <p:extLst>
      <p:ext uri="{BB962C8B-B14F-4D97-AF65-F5344CB8AC3E}">
        <p14:creationId xmlns:p14="http://schemas.microsoft.com/office/powerpoint/2010/main" val="212874874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and current recommendations</a:t>
            </a:r>
            <a:endParaRPr lang="en-US" dirty="0"/>
          </a:p>
        </p:txBody>
      </p:sp>
      <p:sp>
        <p:nvSpPr>
          <p:cNvPr id="3" name="Content Placeholder 2"/>
          <p:cNvSpPr>
            <a:spLocks noGrp="1"/>
          </p:cNvSpPr>
          <p:nvPr>
            <p:ph idx="1"/>
          </p:nvPr>
        </p:nvSpPr>
        <p:spPr/>
        <p:txBody>
          <a:bodyPr/>
          <a:lstStyle/>
          <a:p>
            <a:r>
              <a:rPr lang="en-US" dirty="0" smtClean="0"/>
              <a:t>Avoid high risk animals</a:t>
            </a:r>
          </a:p>
          <a:p>
            <a:pPr lvl="1"/>
            <a:r>
              <a:rPr lang="en-US" dirty="0"/>
              <a:t>Animals that have recently given birth</a:t>
            </a:r>
          </a:p>
          <a:p>
            <a:pPr lvl="1"/>
            <a:r>
              <a:rPr lang="en-US" dirty="0" smtClean="0"/>
              <a:t>Very young (Cryptosporidium)</a:t>
            </a:r>
          </a:p>
          <a:p>
            <a:pPr marL="0" indent="0">
              <a:buNone/>
            </a:pPr>
            <a:endParaRPr lang="en-US" dirty="0" smtClean="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612" y="3474428"/>
            <a:ext cx="5482304" cy="3383573"/>
          </a:xfrm>
          <a:prstGeom prst="rect">
            <a:avLst/>
          </a:prstGeom>
        </p:spPr>
      </p:pic>
    </p:spTree>
    <p:extLst>
      <p:ext uri="{BB962C8B-B14F-4D97-AF65-F5344CB8AC3E}">
        <p14:creationId xmlns:p14="http://schemas.microsoft.com/office/powerpoint/2010/main" val="415555112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being explored?</a:t>
            </a:r>
            <a:endParaRPr lang="en-US" dirty="0"/>
          </a:p>
        </p:txBody>
      </p:sp>
      <p:sp>
        <p:nvSpPr>
          <p:cNvPr id="3" name="Content Placeholder 2"/>
          <p:cNvSpPr>
            <a:spLocks noGrp="1"/>
          </p:cNvSpPr>
          <p:nvPr>
            <p:ph sz="half" idx="1"/>
          </p:nvPr>
        </p:nvSpPr>
        <p:spPr>
          <a:xfrm>
            <a:off x="628651" y="1847854"/>
            <a:ext cx="3833879" cy="4351338"/>
          </a:xfrm>
        </p:spPr>
        <p:txBody>
          <a:bodyPr/>
          <a:lstStyle/>
          <a:p>
            <a:r>
              <a:rPr lang="en-US" dirty="0" smtClean="0"/>
              <a:t>Use of vaccination to control shedding</a:t>
            </a:r>
          </a:p>
          <a:p>
            <a:pPr lvl="1"/>
            <a:r>
              <a:rPr lang="en-US" i="1" dirty="0" smtClean="0"/>
              <a:t>E. coli </a:t>
            </a:r>
            <a:r>
              <a:rPr lang="en-US" dirty="0" smtClean="0"/>
              <a:t>O157:H7 vaccine reduces odds of shedding by half in feedlot cattle</a:t>
            </a:r>
            <a:endParaRPr lang="en-US" dirty="0"/>
          </a:p>
        </p:txBody>
      </p:sp>
      <p:pic>
        <p:nvPicPr>
          <p:cNvPr id="4" name="Picture 3"/>
          <p:cNvPicPr>
            <a:picLocks noChangeAspect="1"/>
          </p:cNvPicPr>
          <p:nvPr/>
        </p:nvPicPr>
        <p:blipFill>
          <a:blip r:embed="rId2"/>
          <a:stretch>
            <a:fillRect/>
          </a:stretch>
        </p:blipFill>
        <p:spPr>
          <a:xfrm>
            <a:off x="4128484" y="1311726"/>
            <a:ext cx="4738621" cy="4887466"/>
          </a:xfrm>
          <a:prstGeom prst="rect">
            <a:avLst/>
          </a:prstGeom>
        </p:spPr>
      </p:pic>
      <p:sp>
        <p:nvSpPr>
          <p:cNvPr id="5" name="TextBox 4"/>
          <p:cNvSpPr txBox="1"/>
          <p:nvPr/>
        </p:nvSpPr>
        <p:spPr>
          <a:xfrm>
            <a:off x="437323" y="5976730"/>
            <a:ext cx="2037521" cy="830997"/>
          </a:xfrm>
          <a:prstGeom prst="rect">
            <a:avLst/>
          </a:prstGeom>
          <a:noFill/>
        </p:spPr>
        <p:txBody>
          <a:bodyPr wrap="square" rtlCol="0">
            <a:spAutoFit/>
          </a:bodyPr>
          <a:lstStyle/>
          <a:p>
            <a:r>
              <a:rPr lang="en-US" dirty="0" smtClean="0"/>
              <a:t>Varela et al., 2012</a:t>
            </a:r>
            <a:endParaRPr lang="en-US" dirty="0"/>
          </a:p>
        </p:txBody>
      </p:sp>
    </p:spTree>
    <p:extLst>
      <p:ext uri="{BB962C8B-B14F-4D97-AF65-F5344CB8AC3E}">
        <p14:creationId xmlns:p14="http://schemas.microsoft.com/office/powerpoint/2010/main" val="22234735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being explored?</a:t>
            </a:r>
            <a:endParaRPr lang="en-US" dirty="0"/>
          </a:p>
        </p:txBody>
      </p:sp>
      <p:pic>
        <p:nvPicPr>
          <p:cNvPr id="4" name="Content Placeholder 3"/>
          <p:cNvPicPr>
            <a:picLocks noGrp="1" noChangeAspect="1"/>
          </p:cNvPicPr>
          <p:nvPr>
            <p:ph idx="1"/>
          </p:nvPr>
        </p:nvPicPr>
        <p:blipFill>
          <a:blip r:embed="rId2"/>
          <a:stretch>
            <a:fillRect/>
          </a:stretch>
        </p:blipFill>
        <p:spPr>
          <a:xfrm>
            <a:off x="782392" y="1918736"/>
            <a:ext cx="7373171" cy="4327519"/>
          </a:xfrm>
          <a:prstGeom prst="rect">
            <a:avLst/>
          </a:prstGeom>
        </p:spPr>
      </p:pic>
      <p:sp>
        <p:nvSpPr>
          <p:cNvPr id="5" name="TextBox 4"/>
          <p:cNvSpPr txBox="1"/>
          <p:nvPr/>
        </p:nvSpPr>
        <p:spPr>
          <a:xfrm>
            <a:off x="434662" y="6246254"/>
            <a:ext cx="2356834" cy="461665"/>
          </a:xfrm>
          <a:prstGeom prst="rect">
            <a:avLst/>
          </a:prstGeom>
          <a:noFill/>
        </p:spPr>
        <p:txBody>
          <a:bodyPr wrap="square" rtlCol="0">
            <a:spAutoFit/>
          </a:bodyPr>
          <a:lstStyle/>
          <a:p>
            <a:r>
              <a:rPr lang="en-US" dirty="0" smtClean="0"/>
              <a:t>Swift et al, 2017.</a:t>
            </a:r>
            <a:endParaRPr lang="en-US" dirty="0"/>
          </a:p>
        </p:txBody>
      </p:sp>
    </p:spTree>
    <p:extLst>
      <p:ext uri="{BB962C8B-B14F-4D97-AF65-F5344CB8AC3E}">
        <p14:creationId xmlns:p14="http://schemas.microsoft.com/office/powerpoint/2010/main" val="202270025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explored?</a:t>
            </a:r>
            <a:endParaRPr lang="en-US" dirty="0"/>
          </a:p>
        </p:txBody>
      </p:sp>
      <p:sp>
        <p:nvSpPr>
          <p:cNvPr id="4" name="Content Placeholder 3"/>
          <p:cNvSpPr>
            <a:spLocks noGrp="1"/>
          </p:cNvSpPr>
          <p:nvPr>
            <p:ph idx="1"/>
          </p:nvPr>
        </p:nvSpPr>
        <p:spPr>
          <a:xfrm>
            <a:off x="628650" y="1658040"/>
            <a:ext cx="7886700" cy="4351338"/>
          </a:xfrm>
        </p:spPr>
        <p:txBody>
          <a:bodyPr/>
          <a:lstStyle/>
          <a:p>
            <a:r>
              <a:rPr lang="en-US" dirty="0"/>
              <a:t>Use of vaccination to control shedding</a:t>
            </a:r>
          </a:p>
          <a:p>
            <a:pPr lvl="1"/>
            <a:r>
              <a:rPr lang="en-US" i="1" dirty="0" smtClean="0"/>
              <a:t>Salmonella </a:t>
            </a:r>
            <a:r>
              <a:rPr lang="en-US" dirty="0" smtClean="0"/>
              <a:t>vaccine does not reduce shedding in healthy adult animals</a:t>
            </a:r>
          </a:p>
          <a:p>
            <a:pPr lvl="1"/>
            <a:r>
              <a:rPr lang="en-US" dirty="0" smtClean="0"/>
              <a:t>Cannot be given to young calves</a:t>
            </a:r>
            <a:endParaRPr lang="en-US" dirty="0"/>
          </a:p>
          <a:p>
            <a:endParaRPr lang="en-US" dirty="0"/>
          </a:p>
        </p:txBody>
      </p:sp>
      <p:pic>
        <p:nvPicPr>
          <p:cNvPr id="6" name="Picture 5"/>
          <p:cNvPicPr>
            <a:picLocks noChangeAspect="1"/>
          </p:cNvPicPr>
          <p:nvPr/>
        </p:nvPicPr>
        <p:blipFill>
          <a:blip r:embed="rId2"/>
          <a:stretch>
            <a:fillRect/>
          </a:stretch>
        </p:blipFill>
        <p:spPr>
          <a:xfrm>
            <a:off x="628650" y="2983604"/>
            <a:ext cx="6050088" cy="3300137"/>
          </a:xfrm>
          <a:prstGeom prst="rect">
            <a:avLst/>
          </a:prstGeom>
        </p:spPr>
      </p:pic>
      <p:sp>
        <p:nvSpPr>
          <p:cNvPr id="7" name="TextBox 6"/>
          <p:cNvSpPr txBox="1"/>
          <p:nvPr/>
        </p:nvSpPr>
        <p:spPr>
          <a:xfrm>
            <a:off x="386367" y="6349285"/>
            <a:ext cx="2067059" cy="830997"/>
          </a:xfrm>
          <a:prstGeom prst="rect">
            <a:avLst/>
          </a:prstGeom>
          <a:noFill/>
        </p:spPr>
        <p:txBody>
          <a:bodyPr wrap="square" rtlCol="0">
            <a:spAutoFit/>
          </a:bodyPr>
          <a:lstStyle/>
          <a:p>
            <a:r>
              <a:rPr lang="en-US" dirty="0" err="1" smtClean="0"/>
              <a:t>Heider</a:t>
            </a:r>
            <a:r>
              <a:rPr lang="en-US" dirty="0" smtClean="0"/>
              <a:t> et al, 2008.</a:t>
            </a:r>
            <a:endParaRPr lang="en-US" dirty="0"/>
          </a:p>
        </p:txBody>
      </p:sp>
    </p:spTree>
    <p:extLst>
      <p:ext uri="{BB962C8B-B14F-4D97-AF65-F5344CB8AC3E}">
        <p14:creationId xmlns:p14="http://schemas.microsoft.com/office/powerpoint/2010/main" val="35799734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explored?</a:t>
            </a:r>
            <a:endParaRPr lang="en-US" dirty="0"/>
          </a:p>
        </p:txBody>
      </p:sp>
      <p:sp>
        <p:nvSpPr>
          <p:cNvPr id="5" name="TextBox 4"/>
          <p:cNvSpPr txBox="1"/>
          <p:nvPr/>
        </p:nvSpPr>
        <p:spPr>
          <a:xfrm>
            <a:off x="350355" y="6241774"/>
            <a:ext cx="2902226" cy="461665"/>
          </a:xfrm>
          <a:prstGeom prst="rect">
            <a:avLst/>
          </a:prstGeom>
          <a:noFill/>
        </p:spPr>
        <p:txBody>
          <a:bodyPr wrap="square" rtlCol="0">
            <a:spAutoFit/>
          </a:bodyPr>
          <a:lstStyle/>
          <a:p>
            <a:r>
              <a:rPr lang="en-US" dirty="0" smtClean="0"/>
              <a:t>Smith, et al., 2014</a:t>
            </a:r>
            <a:endParaRPr lang="en-US" dirty="0"/>
          </a:p>
        </p:txBody>
      </p:sp>
      <p:pic>
        <p:nvPicPr>
          <p:cNvPr id="7" name="Content Placeholder 6"/>
          <p:cNvPicPr>
            <a:picLocks noGrp="1" noChangeAspect="1"/>
          </p:cNvPicPr>
          <p:nvPr>
            <p:ph idx="1"/>
          </p:nvPr>
        </p:nvPicPr>
        <p:blipFill>
          <a:blip r:embed="rId2"/>
          <a:stretch>
            <a:fillRect/>
          </a:stretch>
        </p:blipFill>
        <p:spPr>
          <a:xfrm>
            <a:off x="350354" y="1948070"/>
            <a:ext cx="8550470" cy="2949804"/>
          </a:xfrm>
          <a:prstGeom prst="rect">
            <a:avLst/>
          </a:prstGeom>
        </p:spPr>
      </p:pic>
    </p:spTree>
    <p:extLst>
      <p:ext uri="{BB962C8B-B14F-4D97-AF65-F5344CB8AC3E}">
        <p14:creationId xmlns:p14="http://schemas.microsoft.com/office/powerpoint/2010/main" val="1258743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 of animal contact burden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Pathogens investigated</a:t>
            </a:r>
          </a:p>
          <a:p>
            <a:pPr lvl="1"/>
            <a:r>
              <a:rPr lang="en-US" dirty="0" smtClean="0"/>
              <a:t>Campylobacter species,</a:t>
            </a:r>
          </a:p>
          <a:p>
            <a:pPr lvl="1"/>
            <a:r>
              <a:rPr lang="en-US" dirty="0" smtClean="0"/>
              <a:t>Cryptosporidium species,</a:t>
            </a:r>
          </a:p>
          <a:p>
            <a:pPr lvl="1"/>
            <a:r>
              <a:rPr lang="en-US" dirty="0" smtClean="0"/>
              <a:t> Shiga toxin–producing Escherichia coli (STEC) O157, </a:t>
            </a:r>
          </a:p>
          <a:p>
            <a:pPr lvl="1"/>
            <a:r>
              <a:rPr lang="en-US" dirty="0" smtClean="0"/>
              <a:t>STEC non-O157, </a:t>
            </a:r>
          </a:p>
          <a:p>
            <a:pPr lvl="1"/>
            <a:r>
              <a:rPr lang="en-US" dirty="0" smtClean="0"/>
              <a:t>Listeria </a:t>
            </a:r>
            <a:r>
              <a:rPr lang="en-US" dirty="0" err="1" smtClean="0"/>
              <a:t>monocytogenes</a:t>
            </a:r>
            <a:r>
              <a:rPr lang="en-US" dirty="0" smtClean="0"/>
              <a:t>, </a:t>
            </a:r>
          </a:p>
          <a:p>
            <a:pPr lvl="1"/>
            <a:r>
              <a:rPr lang="en-US" dirty="0" err="1" smtClean="0"/>
              <a:t>nontyphoidal</a:t>
            </a:r>
            <a:r>
              <a:rPr lang="en-US" dirty="0" smtClean="0"/>
              <a:t> Salmonella species,</a:t>
            </a:r>
          </a:p>
          <a:p>
            <a:pPr lvl="1"/>
            <a:r>
              <a:rPr lang="en-US" dirty="0" smtClean="0"/>
              <a:t>Yersinia </a:t>
            </a:r>
            <a:r>
              <a:rPr lang="en-US" dirty="0" err="1" smtClean="0"/>
              <a:t>enterocolitica</a:t>
            </a:r>
            <a:r>
              <a:rPr lang="en-US" dirty="0" smtClean="0"/>
              <a:t>.</a:t>
            </a:r>
          </a:p>
          <a:p>
            <a:r>
              <a:rPr lang="en-US" dirty="0" smtClean="0"/>
              <a:t>14% or 445,213 illnesses linked to animal interactions</a:t>
            </a:r>
          </a:p>
          <a:p>
            <a:pPr marL="0" indent="0">
              <a:buNone/>
            </a:pPr>
            <a:endParaRPr lang="en-US" dirty="0"/>
          </a:p>
          <a:p>
            <a:pPr marL="0" indent="0">
              <a:buNone/>
            </a:pPr>
            <a:r>
              <a:rPr lang="en-US" dirty="0" smtClean="0"/>
              <a:t>(Hale et al., 2012)</a:t>
            </a:r>
            <a:endParaRPr lang="en-US" dirty="0"/>
          </a:p>
        </p:txBody>
      </p:sp>
    </p:spTree>
    <p:extLst>
      <p:ext uri="{BB962C8B-B14F-4D97-AF65-F5344CB8AC3E}">
        <p14:creationId xmlns:p14="http://schemas.microsoft.com/office/powerpoint/2010/main" val="32235996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Pathogens can be shed by healthy animals</a:t>
            </a:r>
          </a:p>
          <a:p>
            <a:r>
              <a:rPr lang="en-US" dirty="0" smtClean="0"/>
              <a:t>No perfect testing or vaccination strategy</a:t>
            </a:r>
          </a:p>
          <a:p>
            <a:pPr lvl="1"/>
            <a:r>
              <a:rPr lang="en-US" dirty="0" smtClean="0"/>
              <a:t>Discuss options with your veterinarian</a:t>
            </a:r>
          </a:p>
          <a:p>
            <a:r>
              <a:rPr lang="en-US" dirty="0" smtClean="0"/>
              <a:t>Decrease likelihood of shedding by reducing stress</a:t>
            </a:r>
          </a:p>
          <a:p>
            <a:r>
              <a:rPr lang="en-US" dirty="0" smtClean="0"/>
              <a:t>Provide adequate barriers and handwashing</a:t>
            </a:r>
          </a:p>
          <a:p>
            <a:endParaRPr lang="en-US" dirty="0"/>
          </a:p>
        </p:txBody>
      </p:sp>
    </p:spTree>
    <p:extLst>
      <p:ext uri="{BB962C8B-B14F-4D97-AF65-F5344CB8AC3E}">
        <p14:creationId xmlns:p14="http://schemas.microsoft.com/office/powerpoint/2010/main" val="10931132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Derek Foster</a:t>
            </a:r>
          </a:p>
          <a:p>
            <a:pPr marL="0" indent="0">
              <a:buNone/>
            </a:pPr>
            <a:r>
              <a:rPr lang="en-US" dirty="0" smtClean="0"/>
              <a:t>1060 William Moore Drive</a:t>
            </a:r>
          </a:p>
          <a:p>
            <a:pPr marL="0" indent="0">
              <a:buNone/>
            </a:pPr>
            <a:r>
              <a:rPr lang="en-US" dirty="0" smtClean="0"/>
              <a:t>NC State University</a:t>
            </a:r>
          </a:p>
          <a:p>
            <a:pPr marL="0" indent="0">
              <a:buNone/>
            </a:pPr>
            <a:r>
              <a:rPr lang="en-US" dirty="0" smtClean="0"/>
              <a:t>College of Veterinary Medicine</a:t>
            </a:r>
          </a:p>
          <a:p>
            <a:pPr marL="0" indent="0">
              <a:buNone/>
            </a:pPr>
            <a:r>
              <a:rPr lang="en-US" dirty="0" smtClean="0"/>
              <a:t>Raleigh, NC 27606</a:t>
            </a:r>
          </a:p>
          <a:p>
            <a:pPr marL="0" indent="0">
              <a:buNone/>
            </a:pPr>
            <a:endParaRPr lang="en-US" dirty="0"/>
          </a:p>
          <a:p>
            <a:pPr marL="0" indent="0">
              <a:buNone/>
            </a:pPr>
            <a:r>
              <a:rPr lang="en-US" dirty="0">
                <a:hlinkClick r:id="rId2"/>
              </a:rPr>
              <a:t>derek_foster@ncsu.edu</a:t>
            </a:r>
            <a:endParaRPr lang="en-US" dirty="0"/>
          </a:p>
          <a:p>
            <a:pPr marL="0" indent="0">
              <a:buNone/>
            </a:pPr>
            <a:r>
              <a:rPr lang="en-US" dirty="0" smtClean="0"/>
              <a:t>919-513-6128</a:t>
            </a:r>
            <a:endParaRPr lang="en-US" dirty="0"/>
          </a:p>
        </p:txBody>
      </p:sp>
    </p:spTree>
    <p:extLst>
      <p:ext uri="{BB962C8B-B14F-4D97-AF65-F5344CB8AC3E}">
        <p14:creationId xmlns:p14="http://schemas.microsoft.com/office/powerpoint/2010/main" val="369114379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33584" cy="2046864"/>
          </a:xfrm>
        </p:spPr>
        <p:txBody>
          <a:bodyPr>
            <a:normAutofit fontScale="90000"/>
          </a:bodyPr>
          <a:lstStyle/>
          <a:p>
            <a:r>
              <a:rPr lang="en-US" sz="4800" dirty="0" smtClean="0">
                <a:latin typeface="Arial" panose="020B0604020202020204" pitchFamily="34" charset="0"/>
                <a:cs typeface="Arial" panose="020B0604020202020204" pitchFamily="34" charset="0"/>
              </a:rPr>
              <a:t>Are Naïve Human Populations at Increased Risk for </a:t>
            </a:r>
            <a:r>
              <a:rPr lang="en-US" sz="4800" dirty="0" err="1" smtClean="0">
                <a:latin typeface="Arial" panose="020B0604020202020204" pitchFamily="34" charset="0"/>
                <a:cs typeface="Arial" panose="020B0604020202020204" pitchFamily="34" charset="0"/>
              </a:rPr>
              <a:t>Zoonoses</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28725" y="5202238"/>
            <a:ext cx="6858000" cy="1655762"/>
          </a:xfrm>
        </p:spPr>
        <p:txBody>
          <a:bodyPr/>
          <a:lstStyle/>
          <a:p>
            <a:r>
              <a:rPr lang="en-US" dirty="0" smtClean="0">
                <a:latin typeface="Arial" panose="020B0604020202020204" pitchFamily="34" charset="0"/>
                <a:cs typeface="Arial" panose="020B0604020202020204" pitchFamily="34" charset="0"/>
              </a:rPr>
              <a:t>Megan Jacob, MS, PhD</a:t>
            </a:r>
          </a:p>
          <a:p>
            <a:r>
              <a:rPr lang="en-US" dirty="0" smtClean="0">
                <a:latin typeface="Arial" panose="020B0604020202020204" pitchFamily="34" charset="0"/>
                <a:cs typeface="Arial" panose="020B0604020202020204" pitchFamily="34" charset="0"/>
              </a:rPr>
              <a:t>Assistant Professor, Clinical Microbiology</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0465" y="2174090"/>
            <a:ext cx="1500188" cy="2667000"/>
          </a:xfrm>
          <a:prstGeom prst="rect">
            <a:avLst/>
          </a:prstGeom>
        </p:spPr>
      </p:pic>
      <p:pic>
        <p:nvPicPr>
          <p:cNvPr id="5" name="Picture 4" descr="ncstate-cvm-2x2-stacked with universit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591517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Who’s at risk for </a:t>
            </a:r>
            <a:r>
              <a:rPr lang="en-US" dirty="0" err="1" smtClean="0">
                <a:latin typeface="Arial" panose="020B0604020202020204" pitchFamily="34" charset="0"/>
                <a:cs typeface="Arial" panose="020B0604020202020204" pitchFamily="34" charset="0"/>
              </a:rPr>
              <a:t>zoonoses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Young children (&lt; 5 years old)</a:t>
            </a:r>
          </a:p>
          <a:p>
            <a:r>
              <a:rPr lang="en-US" dirty="0" smtClean="0">
                <a:latin typeface="Arial" panose="020B0604020202020204" pitchFamily="34" charset="0"/>
                <a:cs typeface="Arial" panose="020B0604020202020204" pitchFamily="34" charset="0"/>
              </a:rPr>
              <a:t>Adults &gt; 65 years old </a:t>
            </a:r>
          </a:p>
          <a:p>
            <a:r>
              <a:rPr lang="en-US" dirty="0" smtClean="0">
                <a:latin typeface="Arial" panose="020B0604020202020204" pitchFamily="34" charset="0"/>
                <a:cs typeface="Arial" panose="020B0604020202020204" pitchFamily="34" charset="0"/>
              </a:rPr>
              <a:t>Immunocompromised </a:t>
            </a:r>
          </a:p>
          <a:p>
            <a:pPr lvl="1"/>
            <a:r>
              <a:rPr lang="en-US" dirty="0" smtClean="0">
                <a:latin typeface="Arial" panose="020B0604020202020204" pitchFamily="34" charset="0"/>
                <a:cs typeface="Arial" panose="020B0604020202020204" pitchFamily="34" charset="0"/>
              </a:rPr>
              <a:t>Infectious diseases</a:t>
            </a:r>
          </a:p>
          <a:p>
            <a:pPr lvl="1"/>
            <a:r>
              <a:rPr lang="en-US" dirty="0" smtClean="0">
                <a:latin typeface="Arial" panose="020B0604020202020204" pitchFamily="34" charset="0"/>
                <a:cs typeface="Arial" panose="020B0604020202020204" pitchFamily="34" charset="0"/>
              </a:rPr>
              <a:t>Immune system dysfunction</a:t>
            </a:r>
          </a:p>
          <a:p>
            <a:pPr lvl="1"/>
            <a:r>
              <a:rPr lang="en-US" dirty="0" smtClean="0">
                <a:latin typeface="Arial" panose="020B0604020202020204" pitchFamily="34" charset="0"/>
                <a:cs typeface="Arial" panose="020B0604020202020204" pitchFamily="34" charset="0"/>
              </a:rPr>
              <a:t>Cancer patients receiving chemotherapy</a:t>
            </a:r>
          </a:p>
          <a:p>
            <a:r>
              <a:rPr lang="en-US" dirty="0" smtClean="0">
                <a:latin typeface="Arial" panose="020B0604020202020204" pitchFamily="34" charset="0"/>
                <a:cs typeface="Arial" panose="020B0604020202020204" pitchFamily="34" charset="0"/>
              </a:rPr>
              <a:t>Pregnant women</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ncstate-cvm-2x2-stacked with universit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8826" y="1825625"/>
            <a:ext cx="1993106" cy="3543300"/>
          </a:xfrm>
          <a:prstGeom prst="rect">
            <a:avLst/>
          </a:prstGeom>
        </p:spPr>
      </p:pic>
    </p:spTree>
    <p:extLst>
      <p:ext uri="{BB962C8B-B14F-4D97-AF65-F5344CB8AC3E}">
        <p14:creationId xmlns:p14="http://schemas.microsoft.com/office/powerpoint/2010/main" val="2421480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Who’s at risk for </a:t>
            </a:r>
            <a:r>
              <a:rPr lang="en-US" dirty="0" err="1" smtClean="0">
                <a:latin typeface="Arial" panose="020B0604020202020204" pitchFamily="34" charset="0"/>
                <a:cs typeface="Arial" panose="020B0604020202020204" pitchFamily="34" charset="0"/>
              </a:rPr>
              <a:t>zoonoses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Young children (&lt; 5 years old)</a:t>
            </a:r>
          </a:p>
          <a:p>
            <a:r>
              <a:rPr lang="en-US" dirty="0" smtClean="0">
                <a:latin typeface="Arial" panose="020B0604020202020204" pitchFamily="34" charset="0"/>
                <a:cs typeface="Arial" panose="020B0604020202020204" pitchFamily="34" charset="0"/>
              </a:rPr>
              <a:t>Adults &gt; 65 years old </a:t>
            </a:r>
          </a:p>
          <a:p>
            <a:r>
              <a:rPr lang="en-US" dirty="0" smtClean="0">
                <a:latin typeface="Arial" panose="020B0604020202020204" pitchFamily="34" charset="0"/>
                <a:cs typeface="Arial" panose="020B0604020202020204" pitchFamily="34" charset="0"/>
              </a:rPr>
              <a:t>Immunocompromised </a:t>
            </a:r>
          </a:p>
          <a:p>
            <a:pPr lvl="1"/>
            <a:r>
              <a:rPr lang="en-US" dirty="0" smtClean="0">
                <a:latin typeface="Arial" panose="020B0604020202020204" pitchFamily="34" charset="0"/>
                <a:cs typeface="Arial" panose="020B0604020202020204" pitchFamily="34" charset="0"/>
              </a:rPr>
              <a:t>Infectious diseases</a:t>
            </a:r>
          </a:p>
          <a:p>
            <a:pPr lvl="1"/>
            <a:r>
              <a:rPr lang="en-US" dirty="0" smtClean="0">
                <a:latin typeface="Arial" panose="020B0604020202020204" pitchFamily="34" charset="0"/>
                <a:cs typeface="Arial" panose="020B0604020202020204" pitchFamily="34" charset="0"/>
              </a:rPr>
              <a:t>Immune system dysfunction</a:t>
            </a:r>
          </a:p>
          <a:p>
            <a:pPr lvl="1"/>
            <a:r>
              <a:rPr lang="en-US" dirty="0" smtClean="0">
                <a:latin typeface="Arial" panose="020B0604020202020204" pitchFamily="34" charset="0"/>
                <a:cs typeface="Arial" panose="020B0604020202020204" pitchFamily="34" charset="0"/>
              </a:rPr>
              <a:t>Cancer patients receiving chemotherapy</a:t>
            </a:r>
          </a:p>
          <a:p>
            <a:r>
              <a:rPr lang="en-US" dirty="0" smtClean="0">
                <a:latin typeface="Arial" panose="020B0604020202020204" pitchFamily="34" charset="0"/>
                <a:cs typeface="Arial" panose="020B0604020202020204" pitchFamily="34" charset="0"/>
              </a:rPr>
              <a:t>Pregnant women</a:t>
            </a:r>
          </a:p>
          <a:p>
            <a:pPr marL="0" indent="0">
              <a:buNone/>
            </a:pPr>
            <a:endParaRPr lang="en-US" dirty="0">
              <a:latin typeface="Arial" panose="020B0604020202020204" pitchFamily="34" charset="0"/>
              <a:cs typeface="Arial" panose="020B0604020202020204" pitchFamily="34" charset="0"/>
            </a:endParaRPr>
          </a:p>
        </p:txBody>
      </p:sp>
      <p:sp>
        <p:nvSpPr>
          <p:cNvPr id="4" name="Right Brace 3"/>
          <p:cNvSpPr/>
          <p:nvPr/>
        </p:nvSpPr>
        <p:spPr>
          <a:xfrm>
            <a:off x="5260398" y="1825625"/>
            <a:ext cx="872836" cy="3494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429375" y="3108962"/>
            <a:ext cx="2520315" cy="156966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15-20% of population in developed countries</a:t>
            </a:r>
            <a:endParaRPr lang="en-US" dirty="0">
              <a:latin typeface="Arial" panose="020B0604020202020204" pitchFamily="34" charset="0"/>
              <a:cs typeface="Arial" panose="020B0604020202020204" pitchFamily="34" charset="0"/>
            </a:endParaRPr>
          </a:p>
        </p:txBody>
      </p:sp>
      <p:pic>
        <p:nvPicPr>
          <p:cNvPr id="6" name="Picture 5" descr="ncstate-cvm-2x2-stacked with universit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3267171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Others?</a:t>
            </a:r>
            <a:endParaRPr lang="en-US"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28650" y="1825625"/>
            <a:ext cx="7886700" cy="4351338"/>
          </a:xfrm>
        </p:spPr>
        <p:txBody>
          <a:bodyPr/>
          <a:lstStyle/>
          <a:p>
            <a:r>
              <a:rPr lang="en-US" dirty="0" smtClean="0">
                <a:latin typeface="Arial" panose="020B0604020202020204" pitchFamily="34" charset="0"/>
                <a:cs typeface="Arial" panose="020B0604020202020204" pitchFamily="34" charset="0"/>
              </a:rPr>
              <a:t>Malnutrition</a:t>
            </a:r>
          </a:p>
          <a:p>
            <a:r>
              <a:rPr lang="en-US" dirty="0" smtClean="0">
                <a:latin typeface="Arial" panose="020B0604020202020204" pitchFamily="34" charset="0"/>
                <a:cs typeface="Arial" panose="020B0604020202020204" pitchFamily="34" charset="0"/>
              </a:rPr>
              <a:t>Use of antacids (proton pump inhibitors)</a:t>
            </a:r>
          </a:p>
          <a:p>
            <a:r>
              <a:rPr lang="en-US" dirty="0" smtClean="0">
                <a:latin typeface="Arial" panose="020B0604020202020204" pitchFamily="34" charset="0"/>
                <a:cs typeface="Arial" panose="020B0604020202020204" pitchFamily="34" charset="0"/>
              </a:rPr>
              <a:t>Increased circulating iron</a:t>
            </a:r>
          </a:p>
          <a:p>
            <a:r>
              <a:rPr lang="en-US" dirty="0" smtClean="0">
                <a:latin typeface="Arial" panose="020B0604020202020204" pitchFamily="34" charset="0"/>
                <a:cs typeface="Arial" panose="020B0604020202020204" pitchFamily="34" charset="0"/>
              </a:rPr>
              <a:t>Ingestion of fatty foods</a:t>
            </a:r>
          </a:p>
          <a:p>
            <a:r>
              <a:rPr lang="en-US" dirty="0" smtClean="0">
                <a:latin typeface="Arial" panose="020B0604020202020204" pitchFamily="34" charset="0"/>
                <a:cs typeface="Arial" panose="020B0604020202020204" pitchFamily="34" charset="0"/>
              </a:rPr>
              <a:t>Ingestion of large volumes of water</a:t>
            </a:r>
          </a:p>
          <a:p>
            <a:r>
              <a:rPr lang="en-US" dirty="0" smtClean="0">
                <a:latin typeface="Arial" panose="020B0604020202020204" pitchFamily="34" charset="0"/>
                <a:cs typeface="Arial" panose="020B0604020202020204" pitchFamily="34" charset="0"/>
              </a:rPr>
              <a:t>Transplant recipients</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ncstate-cvm-2x2-stacked with universit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576715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Reasons for decreased immunity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General immunosuppression </a:t>
            </a:r>
          </a:p>
          <a:p>
            <a:pPr lvl="1"/>
            <a:r>
              <a:rPr lang="en-US" dirty="0" smtClean="0">
                <a:latin typeface="Arial" panose="020B0604020202020204" pitchFamily="34" charset="0"/>
                <a:cs typeface="Arial" panose="020B0604020202020204" pitchFamily="34" charset="0"/>
              </a:rPr>
              <a:t>Primary deficit in immune system, or using drugs that target immune system</a:t>
            </a:r>
          </a:p>
          <a:p>
            <a:pPr marL="0" indent="0">
              <a:buNone/>
            </a:pPr>
            <a:endParaRPr lang="en-US" sz="1200" dirty="0" smtClean="0">
              <a:latin typeface="Arial" panose="020B0604020202020204" pitchFamily="34" charset="0"/>
              <a:cs typeface="Arial" panose="020B0604020202020204" pitchFamily="34" charset="0"/>
              <a:sym typeface="Wingdings" panose="05000000000000000000" pitchFamily="2" charset="2"/>
            </a:endParaRPr>
          </a:p>
          <a:p>
            <a:pPr marL="0" indent="0">
              <a:buNone/>
            </a:pPr>
            <a:r>
              <a:rPr lang="en-US" dirty="0">
                <a:latin typeface="Arial" panose="020B0604020202020204" pitchFamily="34" charset="0"/>
                <a:cs typeface="Arial" panose="020B0604020202020204" pitchFamily="34" charset="0"/>
                <a:sym typeface="Wingdings" panose="05000000000000000000" pitchFamily="2" charset="2"/>
              </a:rPr>
              <a:t>	</a:t>
            </a:r>
            <a:r>
              <a:rPr lang="en-US" dirty="0" smtClean="0">
                <a:latin typeface="Arial" panose="020B0604020202020204" pitchFamily="34" charset="0"/>
                <a:cs typeface="Arial" panose="020B0604020202020204" pitchFamily="34" charset="0"/>
                <a:sym typeface="Wingdings" panose="05000000000000000000" pitchFamily="2" charset="2"/>
              </a:rPr>
              <a:t> reduction in the number of organisms needed to cause 	    disease and increase the severity of illness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10416" y="5353880"/>
            <a:ext cx="3805281" cy="1279330"/>
          </a:xfrm>
          <a:prstGeom prst="rect">
            <a:avLst/>
          </a:prstGeom>
        </p:spPr>
      </p:pic>
      <p:pic>
        <p:nvPicPr>
          <p:cNvPr id="5" name="Picture 4" descr="ncstate-cvm-2x2-stacked with universit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2641092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Is there more?</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28651" y="1958647"/>
            <a:ext cx="3741896" cy="3857318"/>
          </a:xfrm>
          <a:prstGeom prst="rect">
            <a:avLst/>
          </a:prstGeom>
        </p:spPr>
      </p:pic>
      <p:pic>
        <p:nvPicPr>
          <p:cNvPr id="6" name="Picture 5"/>
          <p:cNvPicPr>
            <a:picLocks noChangeAspect="1"/>
          </p:cNvPicPr>
          <p:nvPr/>
        </p:nvPicPr>
        <p:blipFill>
          <a:blip r:embed="rId3"/>
          <a:stretch>
            <a:fillRect/>
          </a:stretch>
        </p:blipFill>
        <p:spPr>
          <a:xfrm>
            <a:off x="4500562" y="2072641"/>
            <a:ext cx="4643438" cy="3743325"/>
          </a:xfrm>
          <a:prstGeom prst="rect">
            <a:avLst/>
          </a:prstGeom>
        </p:spPr>
      </p:pic>
      <p:pic>
        <p:nvPicPr>
          <p:cNvPr id="7" name="Picture 6" descr="ncstate-cvm-2x2-stacked with universit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1574743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Hygiene Hypothesis</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544479" y="1690689"/>
            <a:ext cx="6055043" cy="4137055"/>
          </a:xfrm>
          <a:prstGeom prst="rect">
            <a:avLst/>
          </a:prstGeom>
        </p:spPr>
      </p:pic>
      <p:pic>
        <p:nvPicPr>
          <p:cNvPr id="5" name="Picture 4" descr="ncstate-cvm-2x2-stacked with universit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1327997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“Conclusions”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Strong evidence ties the immune status with susceptibility to foodborne pathogens and </a:t>
            </a:r>
            <a:r>
              <a:rPr lang="en-US" dirty="0" err="1" smtClean="0">
                <a:latin typeface="Arial" panose="020B0604020202020204" pitchFamily="34" charset="0"/>
                <a:cs typeface="Arial" panose="020B0604020202020204" pitchFamily="34" charset="0"/>
              </a:rPr>
              <a:t>zoonoses</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Evidence that immune system function differs between those exposed to farm environments often and at an early age</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Increasing amounts of immunocompromised people may be visiting livestock interaction facilities</a:t>
            </a:r>
            <a:endParaRPr lang="en-US" dirty="0">
              <a:latin typeface="Arial" panose="020B0604020202020204" pitchFamily="34" charset="0"/>
              <a:cs typeface="Arial" panose="020B0604020202020204" pitchFamily="34" charset="0"/>
            </a:endParaRPr>
          </a:p>
        </p:txBody>
      </p:sp>
      <p:pic>
        <p:nvPicPr>
          <p:cNvPr id="4" name="Picture 3" descr="ncstate-cvm-2x2-stacked with universit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2788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 Washington fair</a:t>
            </a:r>
            <a:endParaRPr lang="en-US" dirty="0"/>
          </a:p>
        </p:txBody>
      </p:sp>
      <p:sp>
        <p:nvSpPr>
          <p:cNvPr id="3" name="Content Placeholder 2"/>
          <p:cNvSpPr>
            <a:spLocks noGrp="1"/>
          </p:cNvSpPr>
          <p:nvPr>
            <p:ph idx="1"/>
          </p:nvPr>
        </p:nvSpPr>
        <p:spPr/>
        <p:txBody>
          <a:bodyPr/>
          <a:lstStyle/>
          <a:p>
            <a:r>
              <a:rPr lang="en-US" dirty="0" smtClean="0"/>
              <a:t>25 confirmed cases</a:t>
            </a:r>
          </a:p>
          <a:p>
            <a:r>
              <a:rPr lang="en-US" dirty="0" smtClean="0"/>
              <a:t>35 others suspected (symptoms)</a:t>
            </a:r>
          </a:p>
          <a:p>
            <a:r>
              <a:rPr lang="en-US" dirty="0" smtClean="0"/>
              <a:t>6 Cases of HUS</a:t>
            </a:r>
          </a:p>
          <a:p>
            <a:endParaRPr lang="en-US" dirty="0" smtClean="0"/>
          </a:p>
          <a:p>
            <a:endParaRPr lang="en-US" dirty="0" smtClean="0"/>
          </a:p>
          <a:p>
            <a:endParaRPr lang="en-US" dirty="0" smtClean="0"/>
          </a:p>
        </p:txBody>
      </p:sp>
      <p:pic>
        <p:nvPicPr>
          <p:cNvPr id="4" name="Picture 3" descr="Screen Shot 2017-01-17 at 7.12.1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211383"/>
            <a:ext cx="9144000" cy="2646617"/>
          </a:xfrm>
          <a:prstGeom prst="rect">
            <a:avLst/>
          </a:prstGeom>
        </p:spPr>
      </p:pic>
    </p:spTree>
    <p:extLst>
      <p:ext uri="{BB962C8B-B14F-4D97-AF65-F5344CB8AC3E}">
        <p14:creationId xmlns:p14="http://schemas.microsoft.com/office/powerpoint/2010/main" val="45047611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Megan Jacob</a:t>
            </a:r>
          </a:p>
          <a:p>
            <a:pPr marL="0" indent="0">
              <a:buNone/>
            </a:pPr>
            <a:r>
              <a:rPr lang="en-US" dirty="0" smtClean="0">
                <a:latin typeface="Arial" panose="020B0604020202020204" pitchFamily="34" charset="0"/>
                <a:cs typeface="Arial" panose="020B0604020202020204" pitchFamily="34" charset="0"/>
              </a:rPr>
              <a:t>Department of Population Health &amp; Pathobiology</a:t>
            </a:r>
          </a:p>
          <a:p>
            <a:pPr marL="0" indent="0">
              <a:buNone/>
            </a:pPr>
            <a:r>
              <a:rPr lang="en-US" dirty="0" smtClean="0">
                <a:latin typeface="Arial" panose="020B0604020202020204" pitchFamily="34" charset="0"/>
                <a:cs typeface="Arial" panose="020B0604020202020204" pitchFamily="34" charset="0"/>
              </a:rPr>
              <a:t>1060 William Moore Dr.</a:t>
            </a:r>
          </a:p>
          <a:p>
            <a:pPr marL="0" indent="0">
              <a:buNone/>
            </a:pPr>
            <a:r>
              <a:rPr lang="en-US" dirty="0" smtClean="0">
                <a:latin typeface="Arial" panose="020B0604020202020204" pitchFamily="34" charset="0"/>
                <a:cs typeface="Arial" panose="020B0604020202020204" pitchFamily="34" charset="0"/>
              </a:rPr>
              <a:t>Raleigh, NC 27607</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hlinkClick r:id="rId2"/>
              </a:rPr>
              <a:t>Megan_Jacob@ncsu.edu</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(919) 513-6236</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ncstate-cvm-2x2-stacked with universit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5310" y="6114699"/>
            <a:ext cx="2208274" cy="613766"/>
          </a:xfrm>
          <a:prstGeom prst="rect">
            <a:avLst/>
          </a:prstGeom>
        </p:spPr>
      </p:pic>
    </p:spTree>
    <p:extLst>
      <p:ext uri="{BB962C8B-B14F-4D97-AF65-F5344CB8AC3E}">
        <p14:creationId xmlns:p14="http://schemas.microsoft.com/office/powerpoint/2010/main" val="390375663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Table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21377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Do you conduct any animal health testing or is testing something you have considered</a:t>
            </a:r>
            <a:r>
              <a:rPr lang="en-US" dirty="0" smtClean="0"/>
              <a:t>?</a:t>
            </a:r>
            <a:endParaRPr lang="en-US" dirty="0"/>
          </a:p>
          <a:p>
            <a:endParaRPr lang="en-US" dirty="0"/>
          </a:p>
        </p:txBody>
      </p:sp>
    </p:spTree>
    <p:extLst>
      <p:ext uri="{BB962C8B-B14F-4D97-AF65-F5344CB8AC3E}">
        <p14:creationId xmlns:p14="http://schemas.microsoft.com/office/powerpoint/2010/main" val="294534520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pPr marL="0" indent="0">
              <a:buNone/>
            </a:pPr>
            <a:r>
              <a:rPr lang="en-US" dirty="0"/>
              <a:t>Do you have a relationship with a veterinarian and do you maintain vaccination protocols?</a:t>
            </a:r>
          </a:p>
          <a:p>
            <a:endParaRPr lang="en-US" dirty="0"/>
          </a:p>
        </p:txBody>
      </p:sp>
    </p:spTree>
    <p:extLst>
      <p:ext uri="{BB962C8B-B14F-4D97-AF65-F5344CB8AC3E}">
        <p14:creationId xmlns:p14="http://schemas.microsoft.com/office/powerpoint/2010/main" val="27354056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Have </a:t>
            </a:r>
            <a:r>
              <a:rPr lang="en-US" dirty="0"/>
              <a:t>you considered adding additional barriers between the animals and the public?</a:t>
            </a:r>
          </a:p>
          <a:p>
            <a:endParaRPr lang="en-US" dirty="0"/>
          </a:p>
          <a:p>
            <a:endParaRPr lang="en-US" dirty="0"/>
          </a:p>
        </p:txBody>
      </p:sp>
    </p:spTree>
    <p:extLst>
      <p:ext uri="{BB962C8B-B14F-4D97-AF65-F5344CB8AC3E}">
        <p14:creationId xmlns:p14="http://schemas.microsoft.com/office/powerpoint/2010/main" val="406539586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Do you practice any kind of insect control and have you considered insect control as part of your biosafety plan?</a:t>
            </a:r>
          </a:p>
          <a:p>
            <a:endParaRPr lang="en-US" dirty="0"/>
          </a:p>
          <a:p>
            <a:endParaRPr lang="en-US" dirty="0"/>
          </a:p>
        </p:txBody>
      </p:sp>
    </p:spTree>
    <p:extLst>
      <p:ext uri="{BB962C8B-B14F-4D97-AF65-F5344CB8AC3E}">
        <p14:creationId xmlns:p14="http://schemas.microsoft.com/office/powerpoint/2010/main" val="222137840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Do you encourage visitors to touch the animals? </a:t>
            </a:r>
            <a:endParaRPr lang="en-US" dirty="0"/>
          </a:p>
          <a:p>
            <a:pPr marL="0" indent="0">
              <a:buNone/>
            </a:pPr>
            <a:r>
              <a:rPr lang="en-US" dirty="0" smtClean="0"/>
              <a:t>How do you handle explaining risks of touching animals?</a:t>
            </a:r>
            <a:endParaRPr lang="en-US" dirty="0"/>
          </a:p>
        </p:txBody>
      </p:sp>
    </p:spTree>
    <p:extLst>
      <p:ext uri="{BB962C8B-B14F-4D97-AF65-F5344CB8AC3E}">
        <p14:creationId xmlns:p14="http://schemas.microsoft.com/office/powerpoint/2010/main" val="212829316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If feeding by visitors is allowed, how are animals fed?</a:t>
            </a:r>
            <a:endParaRPr lang="en-US" dirty="0"/>
          </a:p>
        </p:txBody>
      </p:sp>
    </p:spTree>
    <p:extLst>
      <p:ext uri="{BB962C8B-B14F-4D97-AF65-F5344CB8AC3E}">
        <p14:creationId xmlns:p14="http://schemas.microsoft.com/office/powerpoint/2010/main" val="257645053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Do you manage your exhibit/petting zoo/facility different when it rains? How do you handle run-off?</a:t>
            </a:r>
            <a:endParaRPr lang="en-US" dirty="0"/>
          </a:p>
        </p:txBody>
      </p:sp>
    </p:spTree>
    <p:extLst>
      <p:ext uri="{BB962C8B-B14F-4D97-AF65-F5344CB8AC3E}">
        <p14:creationId xmlns:p14="http://schemas.microsoft.com/office/powerpoint/2010/main" val="4158334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Fall-out of NW Washington fair</a:t>
            </a:r>
            <a:endParaRPr lang="en-US" dirty="0"/>
          </a:p>
        </p:txBody>
      </p:sp>
      <p:sp>
        <p:nvSpPr>
          <p:cNvPr id="3" name="Content Placeholder 2"/>
          <p:cNvSpPr>
            <a:spLocks noGrp="1"/>
          </p:cNvSpPr>
          <p:nvPr>
            <p:ph idx="1"/>
          </p:nvPr>
        </p:nvSpPr>
        <p:spPr>
          <a:xfrm>
            <a:off x="1295400" y="1981200"/>
            <a:ext cx="7848600" cy="2819400"/>
          </a:xfrm>
        </p:spPr>
        <p:txBody>
          <a:bodyPr/>
          <a:lstStyle/>
          <a:p>
            <a:r>
              <a:rPr lang="en-US" dirty="0" smtClean="0"/>
              <a:t>Milk Maker’s Fest cancelled in 2016 </a:t>
            </a:r>
          </a:p>
          <a:p>
            <a:r>
              <a:rPr lang="en-US" dirty="0" smtClean="0"/>
              <a:t>Lawsuit filed against: Whatcom County Dairy Women, Northwest Washington Fair Association and the Lynden School District</a:t>
            </a:r>
          </a:p>
          <a:p>
            <a:endParaRPr lang="en-US" dirty="0" smtClean="0"/>
          </a:p>
          <a:p>
            <a:r>
              <a:rPr lang="en-US" dirty="0" smtClean="0"/>
              <a:t>Read more here: http://</a:t>
            </a:r>
            <a:r>
              <a:rPr lang="en-US" dirty="0" err="1" smtClean="0"/>
              <a:t>www.bellinghamherald.com</a:t>
            </a:r>
            <a:r>
              <a:rPr lang="en-US" dirty="0" smtClean="0"/>
              <a:t>/news/local/article66972247.html#storylink=</a:t>
            </a:r>
            <a:r>
              <a:rPr lang="en-US" dirty="0" err="1" smtClean="0"/>
              <a:t>cpy</a:t>
            </a:r>
            <a:endParaRPr lang="en-US" dirty="0" smtClean="0"/>
          </a:p>
        </p:txBody>
      </p:sp>
      <p:pic>
        <p:nvPicPr>
          <p:cNvPr id="4" name="Picture 3" descr="Screen Shot 2017-01-17 at 7.12.14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211383"/>
            <a:ext cx="9144000" cy="2646617"/>
          </a:xfrm>
          <a:prstGeom prst="rect">
            <a:avLst/>
          </a:prstGeom>
        </p:spPr>
      </p:pic>
    </p:spTree>
    <p:extLst>
      <p:ext uri="{BB962C8B-B14F-4D97-AF65-F5344CB8AC3E}">
        <p14:creationId xmlns:p14="http://schemas.microsoft.com/office/powerpoint/2010/main" val="14055053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 Washington Fair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Washing </a:t>
            </a:r>
            <a:r>
              <a:rPr lang="en-US" dirty="0"/>
              <a:t>or sanitizing their hands before eating lunch were less likely to become ill.</a:t>
            </a:r>
          </a:p>
          <a:p>
            <a:r>
              <a:rPr lang="en-US" dirty="0" smtClean="0"/>
              <a:t>Children </a:t>
            </a:r>
            <a:r>
              <a:rPr lang="en-US" dirty="0"/>
              <a:t>who reported always biting their nails were more likely to become ill.</a:t>
            </a:r>
          </a:p>
          <a:p>
            <a:r>
              <a:rPr lang="en-US" dirty="0" smtClean="0"/>
              <a:t>Leaving </a:t>
            </a:r>
            <a:r>
              <a:rPr lang="en-US" dirty="0"/>
              <a:t>animal areas without washing hands might have contributed to an increased risk of transmission.</a:t>
            </a:r>
          </a:p>
          <a:p>
            <a:r>
              <a:rPr lang="en-US" dirty="0" smtClean="0"/>
              <a:t>Eating </a:t>
            </a:r>
            <a:r>
              <a:rPr lang="en-US" dirty="0"/>
              <a:t>in animal areas might have contributed to an increased risk of transmission.</a:t>
            </a:r>
          </a:p>
          <a:p>
            <a:endParaRPr lang="en-US" dirty="0"/>
          </a:p>
        </p:txBody>
      </p:sp>
    </p:spTree>
    <p:extLst>
      <p:ext uri="{BB962C8B-B14F-4D97-AF65-F5344CB8AC3E}">
        <p14:creationId xmlns:p14="http://schemas.microsoft.com/office/powerpoint/2010/main" val="26414351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
      <a:dk1>
        <a:srgbClr val="993300"/>
      </a:dk1>
      <a:lt1>
        <a:srgbClr val="FFFFFF"/>
      </a:lt1>
      <a:dk2>
        <a:srgbClr val="333333"/>
      </a:dk2>
      <a:lt2>
        <a:srgbClr val="666699"/>
      </a:lt2>
      <a:accent1>
        <a:srgbClr val="CC3300"/>
      </a:accent1>
      <a:accent2>
        <a:srgbClr val="408000"/>
      </a:accent2>
      <a:accent3>
        <a:srgbClr val="FFFFFF"/>
      </a:accent3>
      <a:accent4>
        <a:srgbClr val="822A00"/>
      </a:accent4>
      <a:accent5>
        <a:srgbClr val="E2ADAA"/>
      </a:accent5>
      <a:accent6>
        <a:srgbClr val="397300"/>
      </a:accent6>
      <a:hlink>
        <a:srgbClr val="CC9900"/>
      </a:hlink>
      <a:folHlink>
        <a:srgbClr val="B2B2B2"/>
      </a:folHlink>
    </a:clrScheme>
    <a:fontScheme name="Pixel">
      <a:majorFont>
        <a:latin typeface="Helvetica Neue Black Condense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4C4C4C"/>
        </a:dk1>
        <a:lt1>
          <a:srgbClr val="FBFFD8"/>
        </a:lt1>
        <a:dk2>
          <a:srgbClr val="333333"/>
        </a:dk2>
        <a:lt2>
          <a:srgbClr val="666699"/>
        </a:lt2>
        <a:accent1>
          <a:srgbClr val="CC3300"/>
        </a:accent1>
        <a:accent2>
          <a:srgbClr val="408000"/>
        </a:accent2>
        <a:accent3>
          <a:srgbClr val="FDFFE9"/>
        </a:accent3>
        <a:accent4>
          <a:srgbClr val="404040"/>
        </a:accent4>
        <a:accent5>
          <a:srgbClr val="E2ADAA"/>
        </a:accent5>
        <a:accent6>
          <a:srgbClr val="3973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42777</TotalTime>
  <Words>2703</Words>
  <Application>Microsoft Macintosh PowerPoint</Application>
  <PresentationFormat>On-screen Show (4:3)</PresentationFormat>
  <Paragraphs>404</Paragraphs>
  <Slides>78</Slides>
  <Notes>7</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Pixel</vt:lpstr>
      <vt:lpstr>Pathogen Control and Public Health at Livestock Interactions</vt:lpstr>
      <vt:lpstr>Introduction </vt:lpstr>
      <vt:lpstr>Prevalence of Foodborne Incidence at Livestock Interactions/Burden</vt:lpstr>
      <vt:lpstr>PowerPoint Presentation</vt:lpstr>
      <vt:lpstr>Farm Fairs and Petting Zoos: A Review of Animal Contact as a Source of Zoonotic Enteric Disease </vt:lpstr>
      <vt:lpstr>Investigation of animal contact burden</vt:lpstr>
      <vt:lpstr>NW Washington fair</vt:lpstr>
      <vt:lpstr>Fall-out of NW Washington fair</vt:lpstr>
      <vt:lpstr>NW Washington Fair</vt:lpstr>
      <vt:lpstr>2003 study on prevalence</vt:lpstr>
      <vt:lpstr>Case Study on Incidence at Livestock Interactions</vt:lpstr>
      <vt:lpstr>Handwashing –efficacy and limitations</vt:lpstr>
      <vt:lpstr>Sources of pathogens on hands</vt:lpstr>
      <vt:lpstr>Hand hygiene research </vt:lpstr>
      <vt:lpstr>Step 1: Rinse</vt:lpstr>
      <vt:lpstr>Step 2: Soap</vt:lpstr>
      <vt:lpstr>Step 3: Scrub</vt:lpstr>
      <vt:lpstr>Step 4: Rinse</vt:lpstr>
      <vt:lpstr>Step 5: Dry</vt:lpstr>
      <vt:lpstr>Reduction of Microbes from Hand Washing</vt:lpstr>
      <vt:lpstr>Handwashing compliance</vt:lpstr>
      <vt:lpstr>Hand Sanitizers: Fact or Fiction?</vt:lpstr>
      <vt:lpstr>Hand Sanitizers: Fact or Fiction?</vt:lpstr>
      <vt:lpstr>Why clean? Why sanitize?</vt:lpstr>
      <vt:lpstr>Establishing Effective Cleaning and Disinfection Programs</vt:lpstr>
      <vt:lpstr>Locations for cleaning and sanitizing</vt:lpstr>
      <vt:lpstr>What is the Difference? </vt:lpstr>
      <vt:lpstr>Five Steps</vt:lpstr>
      <vt:lpstr>When to Clean</vt:lpstr>
      <vt:lpstr>Hand Contact Surfaces</vt:lpstr>
      <vt:lpstr>How Does Cleaning Work? </vt:lpstr>
      <vt:lpstr>How Does Cleaning Work? </vt:lpstr>
      <vt:lpstr>How Does Sanitizing Work?</vt:lpstr>
      <vt:lpstr>How does a sanitizer work?</vt:lpstr>
      <vt:lpstr>Chemical Sanitation</vt:lpstr>
      <vt:lpstr>Chemical Sanitation</vt:lpstr>
      <vt:lpstr>Environmental Control and Considerations for Human Pathogens in Animals</vt:lpstr>
      <vt:lpstr>What are zoonotic pathogens? </vt:lpstr>
      <vt:lpstr>How are zoonotic pathogens shared? </vt:lpstr>
      <vt:lpstr>Role of environmental survival of pathogens </vt:lpstr>
      <vt:lpstr>How well do zoonotic organisms survive in the environment?</vt:lpstr>
      <vt:lpstr>Factors that influence environmental survival of zoonotic pathogens</vt:lpstr>
      <vt:lpstr>Bacterial biofilms</vt:lpstr>
      <vt:lpstr>Examples of environmental persistence</vt:lpstr>
      <vt:lpstr>Examples of environmental persistence</vt:lpstr>
      <vt:lpstr>PowerPoint Presentation</vt:lpstr>
      <vt:lpstr>Current recommendations to control zoonotic pathogens in the environment</vt:lpstr>
      <vt:lpstr>Environmental persistence </vt:lpstr>
      <vt:lpstr>Questions?</vt:lpstr>
      <vt:lpstr>Zoonotic Pathogens and Interactions with Animal Health</vt:lpstr>
      <vt:lpstr>Zoonotic Pathogens</vt:lpstr>
      <vt:lpstr>Risk Factors for Shedding in Healthy Animals</vt:lpstr>
      <vt:lpstr>Interventions and current recommendations</vt:lpstr>
      <vt:lpstr>Interventions and current recommendations</vt:lpstr>
      <vt:lpstr>Interventions and current recommendations</vt:lpstr>
      <vt:lpstr>What’s being explored?</vt:lpstr>
      <vt:lpstr>What’s being explored?</vt:lpstr>
      <vt:lpstr>What is being explored?</vt:lpstr>
      <vt:lpstr>What is being explored?</vt:lpstr>
      <vt:lpstr>Conclusions</vt:lpstr>
      <vt:lpstr>Questions?</vt:lpstr>
      <vt:lpstr>Are Naïve Human Populations at Increased Risk for Zoonoses?</vt:lpstr>
      <vt:lpstr>Who’s at risk for zoonoses? </vt:lpstr>
      <vt:lpstr>Who’s at risk for zoonoses? </vt:lpstr>
      <vt:lpstr>Others?</vt:lpstr>
      <vt:lpstr>Reasons for decreased immunity </vt:lpstr>
      <vt:lpstr>Is there more?</vt:lpstr>
      <vt:lpstr>Hygiene Hypothesis</vt:lpstr>
      <vt:lpstr>“Conclusions”</vt:lpstr>
      <vt:lpstr>Questions?</vt:lpstr>
      <vt:lpstr>Round Table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Guelph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Analysis</dc:title>
  <dc:creator>Ben Chapman</dc:creator>
  <cp:lastModifiedBy>Katrina Levine</cp:lastModifiedBy>
  <cp:revision>1529</cp:revision>
  <cp:lastPrinted>2011-10-14T18:43:03Z</cp:lastPrinted>
  <dcterms:created xsi:type="dcterms:W3CDTF">2013-07-31T12:49:15Z</dcterms:created>
  <dcterms:modified xsi:type="dcterms:W3CDTF">2017-01-31T17:52:14Z</dcterms:modified>
</cp:coreProperties>
</file>