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95"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3" r:id="rId31"/>
    <p:sldId id="284" r:id="rId32"/>
    <p:sldId id="285" r:id="rId33"/>
    <p:sldId id="286" r:id="rId34"/>
    <p:sldId id="294" r:id="rId35"/>
    <p:sldId id="287" r:id="rId36"/>
    <p:sldId id="288" r:id="rId37"/>
    <p:sldId id="289" r:id="rId38"/>
    <p:sldId id="290" r:id="rId39"/>
    <p:sldId id="291" r:id="rId40"/>
    <p:sldId id="29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801"/>
    <a:srgbClr val="339933"/>
    <a:srgbClr val="B48900"/>
    <a:srgbClr val="F4F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4FC4599-A00D-4D1E-935E-E19AC8A03A27}" type="datetimeFigureOut">
              <a:rPr lang="en-US" smtClean="0"/>
              <a:t>12/7/2016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A35DA7-2360-4A4B-B289-0FD251708304}" type="slidenum">
              <a:rPr lang="en-US" smtClean="0"/>
              <a:t>‹#›</a:t>
            </a:fld>
            <a:endParaRPr lang="en-US"/>
          </a:p>
        </p:txBody>
      </p:sp>
    </p:spTree>
    <p:extLst>
      <p:ext uri="{BB962C8B-B14F-4D97-AF65-F5344CB8AC3E}">
        <p14:creationId xmlns:p14="http://schemas.microsoft.com/office/powerpoint/2010/main" val="22214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35DA7-2360-4A4B-B289-0FD251708304}" type="slidenum">
              <a:rPr lang="en-US" smtClean="0"/>
              <a:t>19</a:t>
            </a:fld>
            <a:endParaRPr lang="en-US"/>
          </a:p>
        </p:txBody>
      </p:sp>
    </p:spTree>
    <p:extLst>
      <p:ext uri="{BB962C8B-B14F-4D97-AF65-F5344CB8AC3E}">
        <p14:creationId xmlns:p14="http://schemas.microsoft.com/office/powerpoint/2010/main" val="372868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2403D1-CA50-45CB-988D-937446746FFE}"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0116C-CBFA-41BC-8044-45F489AAE358}"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4AD1C-30D0-4675-BA95-B4AC35A80031}"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1BD63D-67B8-42E1-8D92-71D63B0412B5}"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A682EA-62C6-4AFE-AD4F-5F202F05CC7C}"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7C060-C7E0-47E7-9E38-60B0B2C104EA}"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877C0D-7BAF-46BF-B2C3-59E161446A81}" type="datetime1">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652D9-DC6A-4133-B053-23C8452DCD4A}" type="datetime1">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CC7C4-9B88-49C0-BC4A-5E764FC670D7}" type="datetime1">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D85FD0-70A6-4BCC-9C4B-011266240D43}"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E9E002-569E-41BE-AFDC-38534A2DF14A}"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93529-0065-4215-A3DE-8131E88E5E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60960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969FA-493C-4E11-84E4-07FD39C4769A}" type="datetime1">
              <a:rPr lang="en-US" smtClean="0"/>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93529-0065-4215-A3DE-8131E88E5E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33993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3993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993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993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993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99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pesticideresources.org/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pa.gov/pesticide-worker-safety/revisions-worker-protection-standard" TargetMode="External"/><Relationship Id="rId2" Type="http://schemas.openxmlformats.org/officeDocument/2006/relationships/hyperlink" Target="http://pesticideresources.org/index.html" TargetMode="External"/><Relationship Id="rId1" Type="http://schemas.openxmlformats.org/officeDocument/2006/relationships/slideLayout" Target="../slideLayouts/slideLayout2.xml"/><Relationship Id="rId5" Type="http://schemas.openxmlformats.org/officeDocument/2006/relationships/hyperlink" Target="http://www.ncagr.gov/SPCAP/pesticides/RECREDRE.HTM"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487501"/>
            <a:ext cx="5486400" cy="1754326"/>
          </a:xfrm>
          <a:prstGeom prst="rect">
            <a:avLst/>
          </a:prstGeom>
          <a:noFill/>
        </p:spPr>
        <p:txBody>
          <a:bodyPr wrap="square" rtlCol="0">
            <a:spAutoFit/>
          </a:bodyPr>
          <a:lstStyle/>
          <a:p>
            <a:r>
              <a:rPr lang="en-US" sz="3600" b="1" dirty="0">
                <a:solidFill>
                  <a:srgbClr val="339933"/>
                </a:solidFill>
              </a:rPr>
              <a:t>Revisions to EPA’s Agricultural Worker Protection Standard</a:t>
            </a:r>
          </a:p>
        </p:txBody>
      </p:sp>
      <p:sp>
        <p:nvSpPr>
          <p:cNvPr id="5" name="TextBox 4"/>
          <p:cNvSpPr txBox="1"/>
          <p:nvPr/>
        </p:nvSpPr>
        <p:spPr>
          <a:xfrm>
            <a:off x="381000" y="4075093"/>
            <a:ext cx="4876800" cy="738664"/>
          </a:xfrm>
          <a:prstGeom prst="rect">
            <a:avLst/>
          </a:prstGeom>
          <a:noFill/>
        </p:spPr>
        <p:txBody>
          <a:bodyPr wrap="square" rtlCol="0">
            <a:spAutoFit/>
          </a:bodyPr>
          <a:lstStyle/>
          <a:p>
            <a:r>
              <a:rPr lang="en-US" sz="1400" b="1" dirty="0">
                <a:solidFill>
                  <a:srgbClr val="B48900"/>
                </a:solidFill>
              </a:rPr>
              <a:t>NC Department of Agriculture &amp; Consumer Services</a:t>
            </a:r>
          </a:p>
          <a:p>
            <a:r>
              <a:rPr lang="en-US" sz="1400" b="1" dirty="0">
                <a:solidFill>
                  <a:srgbClr val="B48900"/>
                </a:solidFill>
              </a:rPr>
              <a:t>Structural Pest Control &amp; Pesticides Division</a:t>
            </a:r>
          </a:p>
          <a:p>
            <a:r>
              <a:rPr lang="en-US" sz="1400" b="1" dirty="0">
                <a:solidFill>
                  <a:srgbClr val="B48900"/>
                </a:solidFill>
              </a:rPr>
              <a:t>Pesticides Section</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997789"/>
            <a:ext cx="1828800" cy="1828800"/>
          </a:xfrm>
          <a:prstGeom prst="rect">
            <a:avLst/>
          </a:prstGeom>
        </p:spPr>
      </p:pic>
      <p:sp>
        <p:nvSpPr>
          <p:cNvPr id="3" name="Slide Number Placeholder 2"/>
          <p:cNvSpPr>
            <a:spLocks noGrp="1"/>
          </p:cNvSpPr>
          <p:nvPr>
            <p:ph type="sldNum" sz="quarter" idx="12"/>
          </p:nvPr>
        </p:nvSpPr>
        <p:spPr/>
        <p:txBody>
          <a:bodyPr/>
          <a:lstStyle/>
          <a:p>
            <a:fld id="{7C493529-0065-4215-A3DE-8131E88E5EFC}"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altLang="en-US" sz="3600" b="1" dirty="0">
                <a:solidFill>
                  <a:srgbClr val="B48900"/>
                </a:solidFill>
              </a:rPr>
              <a:t>Definitions (170.305)</a:t>
            </a:r>
            <a:endParaRPr lang="en-US" sz="3600" b="1" dirty="0">
              <a:solidFill>
                <a:srgbClr val="B48900"/>
              </a:solidFill>
            </a:endParaRPr>
          </a:p>
        </p:txBody>
      </p:sp>
      <p:sp>
        <p:nvSpPr>
          <p:cNvPr id="3" name="Content Placeholder 2"/>
          <p:cNvSpPr>
            <a:spLocks noGrp="1"/>
          </p:cNvSpPr>
          <p:nvPr>
            <p:ph idx="1"/>
          </p:nvPr>
        </p:nvSpPr>
        <p:spPr>
          <a:xfrm>
            <a:off x="685800" y="1600201"/>
            <a:ext cx="7772400" cy="3581400"/>
          </a:xfrm>
        </p:spPr>
        <p:txBody>
          <a:bodyPr>
            <a:normAutofit/>
          </a:bodyPr>
          <a:lstStyle/>
          <a:p>
            <a:pPr>
              <a:spcAft>
                <a:spcPts val="600"/>
              </a:spcAft>
            </a:pPr>
            <a:r>
              <a:rPr lang="en-US" sz="2800" b="1" dirty="0"/>
              <a:t>Designated representative:</a:t>
            </a:r>
          </a:p>
          <a:p>
            <a:pPr lvl="1"/>
            <a:r>
              <a:rPr lang="en-US" sz="2400" dirty="0"/>
              <a:t>any persons designated in writing by a worker or handler to exercise a right of access on behalf of the worker or handler to request and obtain a copy of the pesticide application and hazard information required by § 170.309(h) in accordance with § 170.311(b) of this part.</a:t>
            </a:r>
          </a:p>
        </p:txBody>
      </p:sp>
      <p:sp>
        <p:nvSpPr>
          <p:cNvPr id="4" name="Slide Number Placeholder 3"/>
          <p:cNvSpPr>
            <a:spLocks noGrp="1"/>
          </p:cNvSpPr>
          <p:nvPr>
            <p:ph type="sldNum" sz="quarter" idx="12"/>
          </p:nvPr>
        </p:nvSpPr>
        <p:spPr/>
        <p:txBody>
          <a:bodyPr/>
          <a:lstStyle/>
          <a:p>
            <a:fld id="{7C493529-0065-4215-A3DE-8131E88E5EFC}" type="slidenum">
              <a:rPr lang="en-US" smtClean="0"/>
              <a:t>10</a:t>
            </a:fld>
            <a:endParaRPr lang="en-US"/>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3200" y="4525264"/>
            <a:ext cx="3590319" cy="1646935"/>
          </a:xfrm>
          <a:prstGeom prst="rect">
            <a:avLst/>
          </a:prstGeom>
        </p:spPr>
      </p:pic>
    </p:spTree>
    <p:extLst>
      <p:ext uri="{BB962C8B-B14F-4D97-AF65-F5344CB8AC3E}">
        <p14:creationId xmlns:p14="http://schemas.microsoft.com/office/powerpoint/2010/main" val="335398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altLang="en-US" sz="3600" b="1" dirty="0">
                <a:solidFill>
                  <a:srgbClr val="B48900"/>
                </a:solidFill>
              </a:rPr>
              <a:t>Definitions (170.305)</a:t>
            </a:r>
            <a:endParaRPr lang="en-US" sz="3600" b="1" dirty="0">
              <a:solidFill>
                <a:srgbClr val="B48900"/>
              </a:solidFill>
            </a:endParaRPr>
          </a:p>
        </p:txBody>
      </p:sp>
      <p:sp>
        <p:nvSpPr>
          <p:cNvPr id="3" name="Content Placeholder 2"/>
          <p:cNvSpPr>
            <a:spLocks noGrp="1"/>
          </p:cNvSpPr>
          <p:nvPr>
            <p:ph idx="1"/>
          </p:nvPr>
        </p:nvSpPr>
        <p:spPr>
          <a:xfrm>
            <a:off x="685800" y="1600201"/>
            <a:ext cx="7772400" cy="3581400"/>
          </a:xfrm>
        </p:spPr>
        <p:txBody>
          <a:bodyPr>
            <a:normAutofit/>
          </a:bodyPr>
          <a:lstStyle/>
          <a:p>
            <a:pPr>
              <a:spcAft>
                <a:spcPts val="600"/>
              </a:spcAft>
            </a:pPr>
            <a:r>
              <a:rPr lang="en-US" sz="2800" b="1" dirty="0"/>
              <a:t>Enclosed space production</a:t>
            </a:r>
            <a:endParaRPr lang="en-US" sz="2800" b="1" i="1" dirty="0">
              <a:latin typeface="Calibri" panose="020F0502020204030204" pitchFamily="34" charset="0"/>
              <a:ea typeface="Calibri" panose="020F0502020204030204" pitchFamily="34" charset="0"/>
              <a:cs typeface="Times New Roman" panose="02020603050405020304" pitchFamily="18" charset="0"/>
            </a:endParaRPr>
          </a:p>
          <a:p>
            <a:pPr lvl="1"/>
            <a:r>
              <a:rPr lang="en-US" sz="2400" i="1" dirty="0">
                <a:latin typeface="Calibri" panose="020F0502020204030204" pitchFamily="34" charset="0"/>
                <a:ea typeface="Calibri" panose="020F0502020204030204" pitchFamily="34" charset="0"/>
                <a:cs typeface="Times New Roman" panose="02020603050405020304" pitchFamily="18" charset="0"/>
              </a:rPr>
              <a:t>Enclosed space production </a:t>
            </a:r>
            <a:r>
              <a:rPr lang="en-US" sz="2400" dirty="0">
                <a:latin typeface="Calibri" panose="020F0502020204030204" pitchFamily="34" charset="0"/>
                <a:ea typeface="Calibri" panose="020F0502020204030204" pitchFamily="34" charset="0"/>
                <a:cs typeface="Times New Roman" panose="02020603050405020304" pitchFamily="18" charset="0"/>
              </a:rPr>
              <a:t>means production of an agricultural plant indoors or in a structure or space that is covered in whole or in part by any nonporous covering and that is large enough to permit a person to enter. </a:t>
            </a:r>
            <a:endParaRPr lang="en-US" sz="2400" dirty="0"/>
          </a:p>
        </p:txBody>
      </p:sp>
      <p:sp>
        <p:nvSpPr>
          <p:cNvPr id="5" name="Slide Number Placeholder 4"/>
          <p:cNvSpPr>
            <a:spLocks noGrp="1"/>
          </p:cNvSpPr>
          <p:nvPr>
            <p:ph type="sldNum" sz="quarter" idx="12"/>
          </p:nvPr>
        </p:nvSpPr>
        <p:spPr/>
        <p:txBody>
          <a:bodyPr/>
          <a:lstStyle/>
          <a:p>
            <a:fld id="{7C493529-0065-4215-A3DE-8131E88E5EFC}" type="slidenum">
              <a:rPr lang="en-US" smtClean="0"/>
              <a:t>11</a:t>
            </a:fld>
            <a:endParaRPr lang="en-US"/>
          </a:p>
        </p:txBody>
      </p:sp>
      <p:pic>
        <p:nvPicPr>
          <p:cNvPr id="6" name="Picture 7" descr="DSC_0323"/>
          <p:cNvPicPr>
            <a:picLocks noChangeAspect="1" noChangeArrowheads="1"/>
          </p:cNvPicPr>
          <p:nvPr/>
        </p:nvPicPr>
        <p:blipFill rotWithShape="1">
          <a:blip r:embed="rId2" cstate="print"/>
          <a:srcRect l="1065" t="2674" r="41563" b="1986"/>
          <a:stretch/>
        </p:blipFill>
        <p:spPr>
          <a:xfrm>
            <a:off x="3352800" y="3810000"/>
            <a:ext cx="2356908" cy="2911475"/>
          </a:xfrm>
          <a:prstGeom prst="rect">
            <a:avLst/>
          </a:prstGeom>
          <a:noFill/>
          <a:ln w="28575">
            <a:solidFill>
              <a:srgbClr val="EE580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4562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altLang="en-US" sz="3600" b="1" dirty="0">
                <a:solidFill>
                  <a:srgbClr val="B48900"/>
                </a:solidFill>
              </a:rPr>
              <a:t>Definitions (170.305)</a:t>
            </a:r>
            <a:endParaRPr lang="en-US" sz="3600" b="1" dirty="0">
              <a:solidFill>
                <a:srgbClr val="B48900"/>
              </a:solidFill>
            </a:endParaRPr>
          </a:p>
        </p:txBody>
      </p:sp>
      <p:sp>
        <p:nvSpPr>
          <p:cNvPr id="3" name="Content Placeholder 2"/>
          <p:cNvSpPr>
            <a:spLocks noGrp="1"/>
          </p:cNvSpPr>
          <p:nvPr>
            <p:ph idx="1"/>
          </p:nvPr>
        </p:nvSpPr>
        <p:spPr>
          <a:xfrm>
            <a:off x="685800" y="1600201"/>
            <a:ext cx="7772400" cy="3581400"/>
          </a:xfrm>
        </p:spPr>
        <p:txBody>
          <a:bodyPr>
            <a:normAutofit/>
          </a:bodyPr>
          <a:lstStyle/>
          <a:p>
            <a:pPr>
              <a:spcAft>
                <a:spcPts val="600"/>
              </a:spcAft>
            </a:pPr>
            <a:r>
              <a:rPr lang="en-US" sz="2800" b="1" dirty="0"/>
              <a:t>Outdoor production</a:t>
            </a:r>
            <a:endParaRPr lang="en-US" sz="2800" b="1" i="1" dirty="0">
              <a:latin typeface="Calibri" panose="020F0502020204030204" pitchFamily="34" charset="0"/>
              <a:ea typeface="Calibri" panose="020F0502020204030204" pitchFamily="34" charset="0"/>
              <a:cs typeface="Times New Roman" panose="02020603050405020304" pitchFamily="18" charset="0"/>
            </a:endParaRPr>
          </a:p>
          <a:p>
            <a:pPr lvl="1"/>
            <a:r>
              <a:rPr lang="en-US" sz="2400" i="1" dirty="0">
                <a:latin typeface="Calibri" panose="020F0502020204030204" pitchFamily="34" charset="0"/>
                <a:ea typeface="Calibri" panose="020F0502020204030204" pitchFamily="34" charset="0"/>
                <a:cs typeface="Times New Roman" panose="02020603050405020304" pitchFamily="18" charset="0"/>
              </a:rPr>
              <a:t>Outdoor production</a:t>
            </a:r>
            <a:r>
              <a:rPr lang="en-US" sz="2400" dirty="0">
                <a:latin typeface="Calibri" panose="020F0502020204030204" pitchFamily="34" charset="0"/>
                <a:ea typeface="Calibri" panose="020F0502020204030204" pitchFamily="34" charset="0"/>
                <a:cs typeface="Times New Roman" panose="02020603050405020304" pitchFamily="18" charset="0"/>
              </a:rPr>
              <a:t> means production of an agricultural plant in an outside area that is not enclosed or covered in any way that would obstruct the natural air flow. </a:t>
            </a:r>
            <a:endParaRPr lang="en-US" altLang="en-US" sz="2400" dirty="0"/>
          </a:p>
        </p:txBody>
      </p:sp>
      <p:sp>
        <p:nvSpPr>
          <p:cNvPr id="4" name="Slide Number Placeholder 3"/>
          <p:cNvSpPr>
            <a:spLocks noGrp="1"/>
          </p:cNvSpPr>
          <p:nvPr>
            <p:ph type="sldNum" sz="quarter" idx="12"/>
          </p:nvPr>
        </p:nvSpPr>
        <p:spPr/>
        <p:txBody>
          <a:bodyPr/>
          <a:lstStyle/>
          <a:p>
            <a:fld id="{7C493529-0065-4215-A3DE-8131E88E5EFC}"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275" y="3810000"/>
            <a:ext cx="3286125" cy="2905125"/>
          </a:xfrm>
          <a:prstGeom prst="rect">
            <a:avLst/>
          </a:prstGeom>
          <a:ln w="28575">
            <a:solidFill>
              <a:srgbClr val="EE580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8918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altLang="en-US" sz="3600" b="1" dirty="0">
                <a:solidFill>
                  <a:srgbClr val="B48900"/>
                </a:solidFill>
              </a:rPr>
              <a:t>Definitions</a:t>
            </a:r>
            <a:endParaRPr lang="en-US" sz="3600" b="1" dirty="0">
              <a:solidFill>
                <a:srgbClr val="B48900"/>
              </a:solidFill>
            </a:endParaRPr>
          </a:p>
        </p:txBody>
      </p:sp>
      <p:sp>
        <p:nvSpPr>
          <p:cNvPr id="3" name="Content Placeholder 2"/>
          <p:cNvSpPr>
            <a:spLocks noGrp="1"/>
          </p:cNvSpPr>
          <p:nvPr>
            <p:ph idx="1"/>
          </p:nvPr>
        </p:nvSpPr>
        <p:spPr>
          <a:xfrm>
            <a:off x="685800" y="1600200"/>
            <a:ext cx="7772400" cy="4648199"/>
          </a:xfrm>
        </p:spPr>
        <p:txBody>
          <a:bodyPr>
            <a:noAutofit/>
          </a:bodyPr>
          <a:lstStyle/>
          <a:p>
            <a:r>
              <a:rPr lang="en-US" sz="2800" b="1" i="1" dirty="0"/>
              <a:t>Immediate family </a:t>
            </a:r>
            <a:r>
              <a:rPr lang="en-US" sz="2800" dirty="0"/>
              <a:t>is limited to the </a:t>
            </a:r>
            <a:r>
              <a:rPr lang="en-US" sz="2800" u="sng" dirty="0"/>
              <a:t>spouse, parents, stepparents, foster parents</a:t>
            </a:r>
            <a:r>
              <a:rPr lang="en-US" sz="2800" dirty="0"/>
              <a:t>, father-in-law, mother-in-law, </a:t>
            </a:r>
            <a:r>
              <a:rPr lang="en-US" sz="2800" u="sng" dirty="0"/>
              <a:t>children, stepchildren, foster children</a:t>
            </a:r>
            <a:r>
              <a:rPr lang="en-US" sz="2800" dirty="0"/>
              <a:t>, sons-in-law, daughters-in-law, grandparents, grandchildren, </a:t>
            </a:r>
            <a:r>
              <a:rPr lang="en-US" sz="2800" u="sng" dirty="0"/>
              <a:t>brothers, sisters</a:t>
            </a:r>
            <a:r>
              <a:rPr lang="en-US" sz="2800" dirty="0"/>
              <a:t>, brothers-in-law, sisters-in-law, aunts, uncles, nieces, nephews, and first cousins. “First cousin” means the child of a parent’s sibling, i.e., the child of an aunt or uncle. </a:t>
            </a:r>
          </a:p>
        </p:txBody>
      </p:sp>
      <p:sp>
        <p:nvSpPr>
          <p:cNvPr id="4" name="Slide Number Placeholder 3"/>
          <p:cNvSpPr>
            <a:spLocks noGrp="1"/>
          </p:cNvSpPr>
          <p:nvPr>
            <p:ph type="sldNum" sz="quarter" idx="12"/>
          </p:nvPr>
        </p:nvSpPr>
        <p:spPr/>
        <p:txBody>
          <a:bodyPr/>
          <a:lstStyle/>
          <a:p>
            <a:fld id="{7C493529-0065-4215-A3DE-8131E88E5EFC}" type="slidenum">
              <a:rPr lang="en-US" smtClean="0"/>
              <a:t>13</a:t>
            </a:fld>
            <a:endParaRPr lang="en-US"/>
          </a:p>
        </p:txBody>
      </p:sp>
    </p:spTree>
    <p:extLst>
      <p:ext uri="{BB962C8B-B14F-4D97-AF65-F5344CB8AC3E}">
        <p14:creationId xmlns:p14="http://schemas.microsoft.com/office/powerpoint/2010/main" val="92300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Pesticide Safety Training</a:t>
            </a:r>
            <a:endParaRPr lang="en-US" sz="3600" b="1" dirty="0">
              <a:solidFill>
                <a:srgbClr val="B48900"/>
              </a:solidFill>
            </a:endParaRPr>
          </a:p>
        </p:txBody>
      </p:sp>
      <p:sp>
        <p:nvSpPr>
          <p:cNvPr id="3" name="Content Placeholder 2"/>
          <p:cNvSpPr>
            <a:spLocks noGrp="1"/>
          </p:cNvSpPr>
          <p:nvPr>
            <p:ph idx="1"/>
          </p:nvPr>
        </p:nvSpPr>
        <p:spPr>
          <a:xfrm>
            <a:off x="685800" y="1417638"/>
            <a:ext cx="7772400" cy="5211762"/>
          </a:xfrm>
        </p:spPr>
        <p:txBody>
          <a:bodyPr>
            <a:noAutofit/>
          </a:bodyPr>
          <a:lstStyle/>
          <a:p>
            <a:pPr>
              <a:lnSpc>
                <a:spcPct val="80000"/>
              </a:lnSpc>
              <a:buNone/>
            </a:pPr>
            <a:r>
              <a:rPr lang="en-US" sz="2800" u="sng" dirty="0">
                <a:solidFill>
                  <a:srgbClr val="B48900"/>
                </a:solidFill>
              </a:rPr>
              <a:t>Current</a:t>
            </a:r>
          </a:p>
          <a:p>
            <a:pPr>
              <a:lnSpc>
                <a:spcPct val="80000"/>
              </a:lnSpc>
            </a:pPr>
            <a:r>
              <a:rPr lang="en-US" sz="2400" dirty="0">
                <a:solidFill>
                  <a:srgbClr val="B48900"/>
                </a:solidFill>
              </a:rPr>
              <a:t>Pesticide safety training every 5 years</a:t>
            </a:r>
          </a:p>
          <a:p>
            <a:pPr>
              <a:lnSpc>
                <a:spcPct val="80000"/>
              </a:lnSpc>
              <a:buNone/>
            </a:pPr>
            <a:endParaRPr lang="en-US" sz="2800" u="sng" dirty="0">
              <a:solidFill>
                <a:srgbClr val="B48900"/>
              </a:solidFill>
            </a:endParaRPr>
          </a:p>
          <a:p>
            <a:pPr>
              <a:lnSpc>
                <a:spcPct val="80000"/>
              </a:lnSpc>
              <a:buNone/>
            </a:pPr>
            <a:r>
              <a:rPr lang="en-US" sz="2800" u="sng" dirty="0">
                <a:solidFill>
                  <a:srgbClr val="B48900"/>
                </a:solidFill>
              </a:rPr>
              <a:t>Revision</a:t>
            </a:r>
          </a:p>
          <a:p>
            <a:pPr>
              <a:lnSpc>
                <a:spcPct val="80000"/>
              </a:lnSpc>
            </a:pPr>
            <a:r>
              <a:rPr lang="en-US" sz="2400" dirty="0">
                <a:solidFill>
                  <a:srgbClr val="B48900"/>
                </a:solidFill>
              </a:rPr>
              <a:t>Pesticide training every year </a:t>
            </a:r>
          </a:p>
          <a:p>
            <a:pPr>
              <a:lnSpc>
                <a:spcPct val="80000"/>
              </a:lnSpc>
            </a:pPr>
            <a:r>
              <a:rPr lang="en-US" sz="2400" dirty="0">
                <a:solidFill>
                  <a:srgbClr val="B48900"/>
                </a:solidFill>
              </a:rPr>
              <a:t>Expand training content </a:t>
            </a:r>
            <a:r>
              <a:rPr lang="en-US" sz="2000" i="1" dirty="0">
                <a:solidFill>
                  <a:srgbClr val="FF0000"/>
                </a:solidFill>
              </a:rPr>
              <a:t>[Delayed implementation]</a:t>
            </a:r>
          </a:p>
          <a:p>
            <a:pPr>
              <a:lnSpc>
                <a:spcPct val="80000"/>
              </a:lnSpc>
            </a:pPr>
            <a:r>
              <a:rPr lang="en-US" sz="2400" dirty="0">
                <a:solidFill>
                  <a:srgbClr val="B48900"/>
                </a:solidFill>
              </a:rPr>
              <a:t>Require recordkeeping of training for 2 years</a:t>
            </a:r>
            <a:endParaRPr lang="en-US" sz="2000" i="1" dirty="0">
              <a:solidFill>
                <a:srgbClr val="B48900"/>
              </a:solidFill>
            </a:endParaRPr>
          </a:p>
          <a:p>
            <a:pPr lvl="1">
              <a:lnSpc>
                <a:spcPct val="80000"/>
              </a:lnSpc>
            </a:pPr>
            <a:r>
              <a:rPr lang="en-US" sz="2000" dirty="0">
                <a:solidFill>
                  <a:srgbClr val="B48900"/>
                </a:solidFill>
              </a:rPr>
              <a:t>Provide worker or handler a copy upon request </a:t>
            </a:r>
            <a:endParaRPr lang="en-US" sz="1600" i="1" dirty="0">
              <a:solidFill>
                <a:srgbClr val="B48900"/>
              </a:solidFill>
            </a:endParaRPr>
          </a:p>
          <a:p>
            <a:pPr>
              <a:lnSpc>
                <a:spcPct val="80000"/>
              </a:lnSpc>
            </a:pPr>
            <a:r>
              <a:rPr lang="en-US" sz="2400" dirty="0">
                <a:solidFill>
                  <a:srgbClr val="B48900"/>
                </a:solidFill>
              </a:rPr>
              <a:t>No “grace period” </a:t>
            </a:r>
          </a:p>
          <a:p>
            <a:pPr>
              <a:lnSpc>
                <a:spcPct val="80000"/>
              </a:lnSpc>
            </a:pPr>
            <a:r>
              <a:rPr lang="en-US" sz="2400" dirty="0">
                <a:solidFill>
                  <a:srgbClr val="B48900"/>
                </a:solidFill>
              </a:rPr>
              <a:t>Train-the-trainer programs must be approved by EPA and are available on line.</a:t>
            </a:r>
          </a:p>
          <a:p>
            <a:pPr>
              <a:lnSpc>
                <a:spcPct val="80000"/>
              </a:lnSpc>
            </a:pPr>
            <a:r>
              <a:rPr lang="en-US" sz="2400" b="1" dirty="0">
                <a:solidFill>
                  <a:srgbClr val="B48900"/>
                </a:solidFill>
              </a:rPr>
              <a:t>All resources available - Pesticide Education Resource Collaborative </a:t>
            </a:r>
            <a:r>
              <a:rPr lang="en-US" sz="2400" b="1" dirty="0">
                <a:hlinkClick r:id="rId2"/>
              </a:rPr>
              <a:t>http://pesticideresources.org//index.html</a:t>
            </a:r>
            <a:r>
              <a:rPr lang="en-US" sz="2400" b="1" dirty="0"/>
              <a:t> </a:t>
            </a:r>
            <a:endParaRPr lang="en-US" sz="2200" b="1" u="sng" dirty="0"/>
          </a:p>
        </p:txBody>
      </p:sp>
      <p:sp>
        <p:nvSpPr>
          <p:cNvPr id="4" name="Slide Number Placeholder 3"/>
          <p:cNvSpPr>
            <a:spLocks noGrp="1"/>
          </p:cNvSpPr>
          <p:nvPr>
            <p:ph type="sldNum" sz="quarter" idx="12"/>
          </p:nvPr>
        </p:nvSpPr>
        <p:spPr/>
        <p:txBody>
          <a:bodyPr/>
          <a:lstStyle/>
          <a:p>
            <a:fld id="{7C493529-0065-4215-A3DE-8131E88E5EFC}" type="slidenum">
              <a:rPr lang="en-US" smtClean="0"/>
              <a:t>14</a:t>
            </a:fld>
            <a:endParaRPr lang="en-US" dirty="0"/>
          </a:p>
        </p:txBody>
      </p:sp>
    </p:spTree>
    <p:extLst>
      <p:ext uri="{BB962C8B-B14F-4D97-AF65-F5344CB8AC3E}">
        <p14:creationId xmlns:p14="http://schemas.microsoft.com/office/powerpoint/2010/main" val="249719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Notification</a:t>
            </a:r>
            <a:endParaRPr lang="en-US" sz="3600" b="1" dirty="0">
              <a:solidFill>
                <a:srgbClr val="B48900"/>
              </a:solidFill>
            </a:endParaRPr>
          </a:p>
        </p:txBody>
      </p:sp>
      <p:sp>
        <p:nvSpPr>
          <p:cNvPr id="3" name="Content Placeholder 2"/>
          <p:cNvSpPr>
            <a:spLocks noGrp="1"/>
          </p:cNvSpPr>
          <p:nvPr>
            <p:ph idx="1"/>
          </p:nvPr>
        </p:nvSpPr>
        <p:spPr>
          <a:xfrm>
            <a:off x="685800" y="1143000"/>
            <a:ext cx="7772400" cy="5486400"/>
          </a:xfrm>
        </p:spPr>
        <p:txBody>
          <a:bodyPr>
            <a:noAutofit/>
          </a:bodyPr>
          <a:lstStyle/>
          <a:p>
            <a:pPr>
              <a:buNone/>
            </a:pPr>
            <a:r>
              <a:rPr lang="en-US" sz="2000" u="sng" dirty="0">
                <a:solidFill>
                  <a:srgbClr val="B48900"/>
                </a:solidFill>
              </a:rPr>
              <a:t>Current</a:t>
            </a:r>
          </a:p>
          <a:p>
            <a:r>
              <a:rPr lang="en-US" sz="1800" dirty="0">
                <a:solidFill>
                  <a:srgbClr val="B48900"/>
                </a:solidFill>
              </a:rPr>
              <a:t>Oral or posted notification of outdoor                                                                         treated areas unless labeling requires both</a:t>
            </a:r>
          </a:p>
          <a:p>
            <a:r>
              <a:rPr lang="en-US" sz="1800" dirty="0">
                <a:solidFill>
                  <a:srgbClr val="B48900"/>
                </a:solidFill>
              </a:rPr>
              <a:t>Workers entering when restricted-entry                                                                           interval (REI) in effect (early-entry workers)                                                                          must receive PPE</a:t>
            </a:r>
          </a:p>
          <a:p>
            <a:pPr>
              <a:buNone/>
            </a:pPr>
            <a:endParaRPr lang="en-US" sz="2000" u="sng" dirty="0">
              <a:solidFill>
                <a:srgbClr val="B48900"/>
              </a:solidFill>
            </a:endParaRPr>
          </a:p>
          <a:p>
            <a:pPr>
              <a:buNone/>
            </a:pPr>
            <a:r>
              <a:rPr lang="en-US" sz="2000" u="sng" dirty="0">
                <a:solidFill>
                  <a:srgbClr val="B48900"/>
                </a:solidFill>
              </a:rPr>
              <a:t>Revision</a:t>
            </a:r>
          </a:p>
          <a:p>
            <a:r>
              <a:rPr lang="en-US" sz="1800" dirty="0">
                <a:solidFill>
                  <a:srgbClr val="B48900"/>
                </a:solidFill>
              </a:rPr>
              <a:t>Post outdoor treated areas when REI                                                                                            is greater than 48 hours </a:t>
            </a:r>
            <a:r>
              <a:rPr lang="en-US" sz="1800" i="1" dirty="0">
                <a:solidFill>
                  <a:srgbClr val="B48900"/>
                </a:solidFill>
              </a:rPr>
              <a:t> </a:t>
            </a:r>
          </a:p>
          <a:p>
            <a:r>
              <a:rPr lang="en-US" sz="1800" dirty="0">
                <a:solidFill>
                  <a:srgbClr val="B48900"/>
                </a:solidFill>
              </a:rPr>
              <a:t>Early-entry workers must be provided                                                                               PPE &amp; oral notification of:</a:t>
            </a:r>
          </a:p>
          <a:p>
            <a:pPr lvl="1"/>
            <a:r>
              <a:rPr lang="en-US" sz="1800" dirty="0">
                <a:solidFill>
                  <a:srgbClr val="B48900"/>
                </a:solidFill>
              </a:rPr>
              <a:t>information about the pesticide                                                                          application</a:t>
            </a:r>
            <a:r>
              <a:rPr lang="en-US" sz="1800" i="1" dirty="0">
                <a:solidFill>
                  <a:srgbClr val="B48900"/>
                </a:solidFill>
              </a:rPr>
              <a:t> </a:t>
            </a:r>
            <a:endParaRPr lang="en-US" sz="1800" dirty="0">
              <a:solidFill>
                <a:srgbClr val="B48900"/>
              </a:solidFill>
            </a:endParaRPr>
          </a:p>
          <a:p>
            <a:pPr lvl="1"/>
            <a:r>
              <a:rPr lang="en-US" sz="1800" dirty="0">
                <a:solidFill>
                  <a:srgbClr val="B48900"/>
                </a:solidFill>
              </a:rPr>
              <a:t>specific task to be performed</a:t>
            </a:r>
            <a:r>
              <a:rPr lang="en-US" sz="1800" i="1" dirty="0">
                <a:solidFill>
                  <a:srgbClr val="B48900"/>
                </a:solidFill>
              </a:rPr>
              <a:t>  </a:t>
            </a:r>
            <a:endParaRPr lang="en-US" sz="1800" strike="sngStrike" dirty="0">
              <a:solidFill>
                <a:srgbClr val="B48900"/>
              </a:solidFill>
            </a:endParaRPr>
          </a:p>
          <a:p>
            <a:pPr lvl="1"/>
            <a:r>
              <a:rPr lang="en-US" sz="1800" dirty="0">
                <a:solidFill>
                  <a:srgbClr val="B48900"/>
                </a:solidFill>
              </a:rPr>
              <a:t>amount of time that the worker is allowed to remain in the treated area</a:t>
            </a:r>
            <a:r>
              <a:rPr lang="en-US" sz="1800" i="1" dirty="0">
                <a:solidFill>
                  <a:srgbClr val="B48900"/>
                </a:solidFill>
              </a:rPr>
              <a:t> </a:t>
            </a:r>
            <a:endParaRPr lang="en-US" sz="1800" dirty="0">
              <a:solidFill>
                <a:srgbClr val="B48900"/>
              </a:solidFill>
            </a:endParaRPr>
          </a:p>
          <a:p>
            <a:pPr lvl="1"/>
            <a:r>
              <a:rPr lang="en-US" sz="1800" dirty="0">
                <a:solidFill>
                  <a:srgbClr val="B48900"/>
                </a:solidFill>
              </a:rPr>
              <a:t>the PPE required by the label</a:t>
            </a:r>
            <a:r>
              <a:rPr lang="en-US" sz="1800" i="1" dirty="0">
                <a:solidFill>
                  <a:srgbClr val="B48900"/>
                </a:solidFill>
              </a:rPr>
              <a:t>  </a:t>
            </a:r>
            <a:endParaRPr lang="en-US" sz="1800" dirty="0">
              <a:solidFill>
                <a:srgbClr val="B48900"/>
              </a:solidFill>
            </a:endParaRPr>
          </a:p>
        </p:txBody>
      </p:sp>
      <p:pic>
        <p:nvPicPr>
          <p:cNvPr id="3074" name="Picture 2" descr="Image result for worker protection standard designated representative"/>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943600" y="1524000"/>
            <a:ext cx="2705100" cy="3874034"/>
          </a:xfrm>
          <a:prstGeom prst="rect">
            <a:avLst/>
          </a:prstGeom>
          <a:noFill/>
          <a:ln w="38100">
            <a:solidFill>
              <a:srgbClr val="EE580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493529-0065-4215-A3DE-8131E88E5EFC}" type="slidenum">
              <a:rPr lang="en-US" smtClean="0"/>
              <a:t>15</a:t>
            </a:fld>
            <a:endParaRPr lang="en-US"/>
          </a:p>
        </p:txBody>
      </p:sp>
    </p:spTree>
    <p:extLst>
      <p:ext uri="{BB962C8B-B14F-4D97-AF65-F5344CB8AC3E}">
        <p14:creationId xmlns:p14="http://schemas.microsoft.com/office/powerpoint/2010/main" val="200363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Hazard Communication </a:t>
            </a:r>
            <a:endParaRPr lang="en-US" sz="3600" b="1" dirty="0">
              <a:solidFill>
                <a:srgbClr val="B48900"/>
              </a:solidFill>
            </a:endParaRPr>
          </a:p>
        </p:txBody>
      </p:sp>
      <p:sp>
        <p:nvSpPr>
          <p:cNvPr id="3" name="Content Placeholder 2"/>
          <p:cNvSpPr>
            <a:spLocks noGrp="1"/>
          </p:cNvSpPr>
          <p:nvPr>
            <p:ph idx="1"/>
          </p:nvPr>
        </p:nvSpPr>
        <p:spPr>
          <a:xfrm>
            <a:off x="685800" y="1417638"/>
            <a:ext cx="7772400" cy="4297362"/>
          </a:xfrm>
        </p:spPr>
        <p:txBody>
          <a:bodyPr>
            <a:noAutofit/>
          </a:bodyPr>
          <a:lstStyle/>
          <a:p>
            <a:pPr>
              <a:lnSpc>
                <a:spcPct val="80000"/>
              </a:lnSpc>
              <a:spcAft>
                <a:spcPts val="1200"/>
              </a:spcAft>
              <a:buNone/>
            </a:pPr>
            <a:r>
              <a:rPr lang="en-US" sz="2800" b="1" u="sng" dirty="0">
                <a:solidFill>
                  <a:srgbClr val="B48900"/>
                </a:solidFill>
              </a:rPr>
              <a:t>Current</a:t>
            </a:r>
            <a:r>
              <a:rPr lang="en-US" sz="2800" b="1" dirty="0">
                <a:solidFill>
                  <a:srgbClr val="B48900"/>
                </a:solidFill>
              </a:rPr>
              <a:t> </a:t>
            </a:r>
          </a:p>
          <a:p>
            <a:pPr>
              <a:lnSpc>
                <a:spcPct val="80000"/>
              </a:lnSpc>
              <a:spcAft>
                <a:spcPts val="1200"/>
              </a:spcAft>
            </a:pPr>
            <a:r>
              <a:rPr lang="en-US" sz="2400" dirty="0">
                <a:solidFill>
                  <a:srgbClr val="B48900"/>
                </a:solidFill>
              </a:rPr>
              <a:t>Post application-specific information at central display until 30 days after REI expires</a:t>
            </a:r>
          </a:p>
          <a:p>
            <a:pPr>
              <a:lnSpc>
                <a:spcPct val="80000"/>
              </a:lnSpc>
              <a:spcAft>
                <a:spcPts val="1800"/>
              </a:spcAft>
            </a:pPr>
            <a:r>
              <a:rPr lang="en-US" sz="2400" dirty="0">
                <a:solidFill>
                  <a:srgbClr val="B48900"/>
                </a:solidFill>
              </a:rPr>
              <a:t>Available to worker or handler only during display period</a:t>
            </a:r>
          </a:p>
          <a:p>
            <a:pPr>
              <a:lnSpc>
                <a:spcPct val="80000"/>
              </a:lnSpc>
              <a:spcAft>
                <a:spcPts val="1200"/>
              </a:spcAft>
              <a:buNone/>
            </a:pPr>
            <a:r>
              <a:rPr lang="en-US" sz="2800" b="1" u="sng" dirty="0">
                <a:solidFill>
                  <a:srgbClr val="B48900"/>
                </a:solidFill>
              </a:rPr>
              <a:t>Revision</a:t>
            </a:r>
          </a:p>
          <a:p>
            <a:pPr lvl="0">
              <a:lnSpc>
                <a:spcPct val="80000"/>
              </a:lnSpc>
              <a:spcAft>
                <a:spcPts val="1200"/>
              </a:spcAft>
            </a:pPr>
            <a:r>
              <a:rPr lang="en-US" sz="2400" dirty="0">
                <a:solidFill>
                  <a:srgbClr val="B48900"/>
                </a:solidFill>
              </a:rPr>
              <a:t>Hazard information includes the application-specific information and the pesticide safety data sheets (SDSs)</a:t>
            </a:r>
          </a:p>
          <a:p>
            <a:pPr>
              <a:lnSpc>
                <a:spcPct val="80000"/>
              </a:lnSpc>
              <a:spcAft>
                <a:spcPts val="1200"/>
              </a:spcAft>
            </a:pPr>
            <a:r>
              <a:rPr lang="en-US" sz="2400" dirty="0">
                <a:solidFill>
                  <a:srgbClr val="B48900"/>
                </a:solidFill>
              </a:rPr>
              <a:t>Must be posted within 24 hours of the application or prior to worker entry</a:t>
            </a:r>
          </a:p>
        </p:txBody>
      </p:sp>
      <p:sp>
        <p:nvSpPr>
          <p:cNvPr id="4" name="Slide Number Placeholder 3"/>
          <p:cNvSpPr>
            <a:spLocks noGrp="1"/>
          </p:cNvSpPr>
          <p:nvPr>
            <p:ph type="sldNum" sz="quarter" idx="12"/>
          </p:nvPr>
        </p:nvSpPr>
        <p:spPr/>
        <p:txBody>
          <a:bodyPr/>
          <a:lstStyle/>
          <a:p>
            <a:fld id="{7C493529-0065-4215-A3DE-8131E88E5EFC}" type="slidenum">
              <a:rPr lang="en-US" smtClean="0"/>
              <a:t>16</a:t>
            </a:fld>
            <a:endParaRPr lang="en-US"/>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0" y="5237018"/>
            <a:ext cx="1509493" cy="1514475"/>
          </a:xfrm>
          <a:prstGeom prst="rect">
            <a:avLst/>
          </a:prstGeom>
        </p:spPr>
      </p:pic>
    </p:spTree>
    <p:extLst>
      <p:ext uri="{BB962C8B-B14F-4D97-AF65-F5344CB8AC3E}">
        <p14:creationId xmlns:p14="http://schemas.microsoft.com/office/powerpoint/2010/main" val="3346677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Hazard Communication </a:t>
            </a:r>
            <a:endParaRPr lang="en-US" sz="3600" b="1" dirty="0">
              <a:solidFill>
                <a:srgbClr val="B48900"/>
              </a:solidFill>
            </a:endParaRPr>
          </a:p>
        </p:txBody>
      </p:sp>
      <p:sp>
        <p:nvSpPr>
          <p:cNvPr id="3" name="Content Placeholder 2"/>
          <p:cNvSpPr>
            <a:spLocks noGrp="1"/>
          </p:cNvSpPr>
          <p:nvPr>
            <p:ph idx="1"/>
          </p:nvPr>
        </p:nvSpPr>
        <p:spPr>
          <a:xfrm>
            <a:off x="685800" y="1417638"/>
            <a:ext cx="7772400" cy="5211762"/>
          </a:xfrm>
        </p:spPr>
        <p:txBody>
          <a:bodyPr>
            <a:noAutofit/>
          </a:bodyPr>
          <a:lstStyle/>
          <a:p>
            <a:pPr>
              <a:lnSpc>
                <a:spcPct val="80000"/>
              </a:lnSpc>
              <a:buNone/>
            </a:pPr>
            <a:r>
              <a:rPr lang="en-US" sz="2800" b="1" u="sng" dirty="0">
                <a:solidFill>
                  <a:srgbClr val="B48900"/>
                </a:solidFill>
              </a:rPr>
              <a:t>Revision</a:t>
            </a:r>
          </a:p>
          <a:p>
            <a:pPr>
              <a:lnSpc>
                <a:spcPct val="80000"/>
              </a:lnSpc>
            </a:pPr>
            <a:r>
              <a:rPr lang="en-US" sz="2400" dirty="0">
                <a:solidFill>
                  <a:srgbClr val="B48900"/>
                </a:solidFill>
              </a:rPr>
              <a:t>Post hazard information at central display for 30 days after REI expires and retain for 2 years</a:t>
            </a:r>
          </a:p>
          <a:p>
            <a:pPr>
              <a:lnSpc>
                <a:spcPct val="80000"/>
              </a:lnSpc>
            </a:pPr>
            <a:endParaRPr lang="en-US" sz="2400" i="1" dirty="0">
              <a:solidFill>
                <a:srgbClr val="B48900"/>
              </a:solidFill>
            </a:endParaRPr>
          </a:p>
          <a:p>
            <a:pPr>
              <a:lnSpc>
                <a:spcPct val="80000"/>
              </a:lnSpc>
            </a:pPr>
            <a:r>
              <a:rPr lang="en-US" sz="2400" dirty="0">
                <a:solidFill>
                  <a:srgbClr val="B48900"/>
                </a:solidFill>
              </a:rPr>
              <a:t>Access available from display                                                             period through retention to:  </a:t>
            </a:r>
          </a:p>
          <a:p>
            <a:pPr lvl="1">
              <a:lnSpc>
                <a:spcPct val="80000"/>
              </a:lnSpc>
            </a:pPr>
            <a:r>
              <a:rPr lang="en-US" sz="2000" dirty="0">
                <a:solidFill>
                  <a:srgbClr val="B48900"/>
                </a:solidFill>
              </a:rPr>
              <a:t>Employee (upon oral or written                                                                                               request)</a:t>
            </a:r>
            <a:endParaRPr lang="en-US" sz="2000" i="1" dirty="0">
              <a:solidFill>
                <a:srgbClr val="B48900"/>
              </a:solidFill>
            </a:endParaRPr>
          </a:p>
          <a:p>
            <a:pPr lvl="1">
              <a:lnSpc>
                <a:spcPct val="80000"/>
              </a:lnSpc>
            </a:pPr>
            <a:r>
              <a:rPr lang="en-US" sz="2000" dirty="0">
                <a:solidFill>
                  <a:srgbClr val="B48900"/>
                </a:solidFill>
              </a:rPr>
              <a:t>Treating medical personnel                                                                               and persons working under                                                                              their supervision (oral or                                                                                     written request)</a:t>
            </a:r>
            <a:endParaRPr lang="en-US" sz="2000" i="1" dirty="0">
              <a:solidFill>
                <a:srgbClr val="B48900"/>
              </a:solidFill>
            </a:endParaRPr>
          </a:p>
          <a:p>
            <a:pPr lvl="1">
              <a:lnSpc>
                <a:spcPct val="80000"/>
              </a:lnSpc>
            </a:pPr>
            <a:r>
              <a:rPr lang="en-US" sz="2000" dirty="0">
                <a:solidFill>
                  <a:srgbClr val="B48900"/>
                </a:solidFill>
              </a:rPr>
              <a:t>Designated representative                                                                              (written request only)</a:t>
            </a:r>
            <a:endParaRPr lang="en-US" sz="2000" i="1" dirty="0">
              <a:solidFill>
                <a:srgbClr val="B48900"/>
              </a:solidFill>
            </a:endParaRPr>
          </a:p>
        </p:txBody>
      </p:sp>
      <p:sp>
        <p:nvSpPr>
          <p:cNvPr id="5" name="Slide Number Placeholder 4"/>
          <p:cNvSpPr>
            <a:spLocks noGrp="1"/>
          </p:cNvSpPr>
          <p:nvPr>
            <p:ph type="sldNum" sz="quarter" idx="12"/>
          </p:nvPr>
        </p:nvSpPr>
        <p:spPr/>
        <p:txBody>
          <a:bodyPr/>
          <a:lstStyle/>
          <a:p>
            <a:fld id="{7C493529-0065-4215-A3DE-8131E88E5EFC}" type="slidenum">
              <a:rPr lang="en-US" smtClean="0"/>
              <a:t>17</a:t>
            </a:fld>
            <a:endParaRPr lang="en-US"/>
          </a:p>
        </p:txBody>
      </p:sp>
      <p:pic>
        <p:nvPicPr>
          <p:cNvPr id="7" name="Picture 7" descr="HPIM07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527" y="2810164"/>
            <a:ext cx="3694147" cy="3536950"/>
          </a:xfrm>
          <a:prstGeom prst="rect">
            <a:avLst/>
          </a:prstGeom>
          <a:noFill/>
          <a:ln w="28575">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3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Pesticide Safety Information</a:t>
            </a:r>
            <a:endParaRPr lang="en-US" sz="3600" b="1" dirty="0">
              <a:solidFill>
                <a:srgbClr val="B48900"/>
              </a:solidFill>
            </a:endParaRPr>
          </a:p>
        </p:txBody>
      </p:sp>
      <p:sp>
        <p:nvSpPr>
          <p:cNvPr id="3" name="Content Placeholder 2"/>
          <p:cNvSpPr>
            <a:spLocks noGrp="1"/>
          </p:cNvSpPr>
          <p:nvPr>
            <p:ph idx="1"/>
          </p:nvPr>
        </p:nvSpPr>
        <p:spPr>
          <a:xfrm>
            <a:off x="533400" y="1281113"/>
            <a:ext cx="7772400" cy="5211762"/>
          </a:xfrm>
        </p:spPr>
        <p:txBody>
          <a:bodyPr>
            <a:noAutofit/>
          </a:bodyPr>
          <a:lstStyle/>
          <a:p>
            <a:pPr marL="82296" indent="0">
              <a:buNone/>
            </a:pPr>
            <a:r>
              <a:rPr lang="en-US" sz="2800" b="1" u="sng" dirty="0">
                <a:solidFill>
                  <a:srgbClr val="B48900"/>
                </a:solidFill>
              </a:rPr>
              <a:t>Current</a:t>
            </a:r>
          </a:p>
          <a:p>
            <a:r>
              <a:rPr lang="en-US" sz="2400" dirty="0">
                <a:solidFill>
                  <a:srgbClr val="B48900"/>
                </a:solidFill>
              </a:rPr>
              <a:t>Safety poster displayed at central location</a:t>
            </a:r>
          </a:p>
          <a:p>
            <a:r>
              <a:rPr lang="en-US" sz="2400" dirty="0">
                <a:solidFill>
                  <a:srgbClr val="B48900"/>
                </a:solidFill>
              </a:rPr>
              <a:t>Emergency Medical Facility</a:t>
            </a:r>
          </a:p>
          <a:p>
            <a:endParaRPr lang="en-US" sz="2800" dirty="0">
              <a:solidFill>
                <a:srgbClr val="B48900"/>
              </a:solidFill>
            </a:endParaRPr>
          </a:p>
          <a:p>
            <a:pPr marL="82296" indent="0">
              <a:buNone/>
            </a:pPr>
            <a:r>
              <a:rPr lang="en-US" sz="2800" b="1" u="sng" dirty="0">
                <a:solidFill>
                  <a:srgbClr val="B48900"/>
                </a:solidFill>
              </a:rPr>
              <a:t>Revision</a:t>
            </a:r>
          </a:p>
          <a:p>
            <a:r>
              <a:rPr lang="en-US" sz="2400" dirty="0">
                <a:solidFill>
                  <a:srgbClr val="B48900"/>
                </a:solidFill>
              </a:rPr>
              <a:t>Safety information displayed at central location and permanent decontamination sites and decontamination supplies for 11 or more workers</a:t>
            </a:r>
            <a:endParaRPr lang="en-US" sz="2400" i="1" dirty="0">
              <a:solidFill>
                <a:srgbClr val="B48900"/>
              </a:solidFill>
            </a:endParaRPr>
          </a:p>
          <a:p>
            <a:r>
              <a:rPr lang="en-US" sz="2400" dirty="0">
                <a:solidFill>
                  <a:srgbClr val="B48900"/>
                </a:solidFill>
              </a:rPr>
              <a:t>Additional information required on display – State Lead agency Contact Information</a:t>
            </a:r>
          </a:p>
          <a:p>
            <a:pPr marL="0" indent="0">
              <a:buNone/>
            </a:pPr>
            <a:r>
              <a:rPr lang="en-US" sz="2800" i="1" dirty="0"/>
              <a:t>   </a:t>
            </a:r>
            <a:r>
              <a:rPr lang="en-US" sz="2000" b="1" i="1" dirty="0">
                <a:solidFill>
                  <a:srgbClr val="FF0000"/>
                </a:solidFill>
              </a:rPr>
              <a:t>[Delayed implementation]</a:t>
            </a:r>
          </a:p>
          <a:p>
            <a:pPr lvl="1">
              <a:lnSpc>
                <a:spcPct val="80000"/>
              </a:lnSpc>
            </a:pPr>
            <a:endParaRPr lang="en-US" sz="2000" i="1" dirty="0">
              <a:solidFill>
                <a:srgbClr val="B48900"/>
              </a:solidFill>
            </a:endParaRPr>
          </a:p>
        </p:txBody>
      </p:sp>
      <p:sp>
        <p:nvSpPr>
          <p:cNvPr id="4" name="Slide Number Placeholder 3"/>
          <p:cNvSpPr>
            <a:spLocks noGrp="1"/>
          </p:cNvSpPr>
          <p:nvPr>
            <p:ph type="sldNum" sz="quarter" idx="12"/>
          </p:nvPr>
        </p:nvSpPr>
        <p:spPr/>
        <p:txBody>
          <a:bodyPr/>
          <a:lstStyle/>
          <a:p>
            <a:fld id="{7C493529-0065-4215-A3DE-8131E88E5EFC}" type="slidenum">
              <a:rPr lang="en-US" smtClean="0"/>
              <a:t>18</a:t>
            </a:fld>
            <a:endParaRPr lang="en-US"/>
          </a:p>
        </p:txBody>
      </p:sp>
    </p:spTree>
    <p:extLst>
      <p:ext uri="{BB962C8B-B14F-4D97-AF65-F5344CB8AC3E}">
        <p14:creationId xmlns:p14="http://schemas.microsoft.com/office/powerpoint/2010/main" val="150356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Minimum Age for Handlers and                   Early-Entry Workers</a:t>
            </a:r>
            <a:endParaRPr lang="en-US" sz="3600" b="1" dirty="0">
              <a:solidFill>
                <a:srgbClr val="B48900"/>
              </a:solidFill>
            </a:endParaRPr>
          </a:p>
        </p:txBody>
      </p:sp>
      <p:sp>
        <p:nvSpPr>
          <p:cNvPr id="3" name="Content Placeholder 2"/>
          <p:cNvSpPr>
            <a:spLocks noGrp="1"/>
          </p:cNvSpPr>
          <p:nvPr>
            <p:ph idx="1"/>
          </p:nvPr>
        </p:nvSpPr>
        <p:spPr>
          <a:xfrm>
            <a:off x="685800" y="1417638"/>
            <a:ext cx="7772400" cy="5211762"/>
          </a:xfrm>
        </p:spPr>
        <p:txBody>
          <a:bodyPr>
            <a:noAutofit/>
          </a:bodyPr>
          <a:lstStyle/>
          <a:p>
            <a:pPr>
              <a:buNone/>
            </a:pPr>
            <a:r>
              <a:rPr lang="en-US" sz="2800" b="1" u="sng" dirty="0">
                <a:solidFill>
                  <a:srgbClr val="B48900"/>
                </a:solidFill>
              </a:rPr>
              <a:t>Current</a:t>
            </a:r>
            <a:endParaRPr lang="en-US" sz="2800" b="1" dirty="0">
              <a:solidFill>
                <a:srgbClr val="B48900"/>
              </a:solidFill>
            </a:endParaRPr>
          </a:p>
          <a:p>
            <a:r>
              <a:rPr lang="en-US" sz="2400" dirty="0">
                <a:solidFill>
                  <a:srgbClr val="B48900"/>
                </a:solidFill>
              </a:rPr>
              <a:t>No minimum age</a:t>
            </a:r>
          </a:p>
          <a:p>
            <a:endParaRPr lang="en-US" sz="2800" dirty="0">
              <a:solidFill>
                <a:srgbClr val="B48900"/>
              </a:solidFill>
            </a:endParaRPr>
          </a:p>
          <a:p>
            <a:pPr>
              <a:buNone/>
            </a:pPr>
            <a:r>
              <a:rPr lang="en-US" sz="2800" b="1" u="sng" dirty="0">
                <a:solidFill>
                  <a:srgbClr val="B48900"/>
                </a:solidFill>
              </a:rPr>
              <a:t>Revision</a:t>
            </a:r>
          </a:p>
          <a:p>
            <a:r>
              <a:rPr lang="en-US" sz="2400" dirty="0">
                <a:solidFill>
                  <a:srgbClr val="B48900"/>
                </a:solidFill>
              </a:rPr>
              <a:t>Requires a minimum age of 18 for pesticide handlers and early entry workers</a:t>
            </a:r>
            <a:endParaRPr lang="en-US" sz="2400" i="1" dirty="0">
              <a:solidFill>
                <a:srgbClr val="B48900"/>
              </a:solidFill>
            </a:endParaRPr>
          </a:p>
          <a:p>
            <a:pPr lvl="1"/>
            <a:r>
              <a:rPr lang="en-US" sz="2000" dirty="0">
                <a:solidFill>
                  <a:srgbClr val="B48900"/>
                </a:solidFill>
              </a:rPr>
              <a:t>Members of owner’s immediate family are exempt from this requirement</a:t>
            </a:r>
          </a:p>
          <a:p>
            <a:pPr lvl="1"/>
            <a:r>
              <a:rPr lang="en-US" sz="2000" dirty="0">
                <a:solidFill>
                  <a:srgbClr val="B48900"/>
                </a:solidFill>
              </a:rPr>
              <a:t>No minimum age in WPS for workers entering field after REI expires</a:t>
            </a:r>
          </a:p>
          <a:p>
            <a:pPr lvl="1">
              <a:lnSpc>
                <a:spcPct val="80000"/>
              </a:lnSpc>
            </a:pPr>
            <a:endParaRPr lang="en-US" sz="2000" i="1" dirty="0">
              <a:solidFill>
                <a:srgbClr val="B48900"/>
              </a:solidFill>
            </a:endParaRPr>
          </a:p>
        </p:txBody>
      </p:sp>
      <p:sp>
        <p:nvSpPr>
          <p:cNvPr id="4" name="Slide Number Placeholder 3"/>
          <p:cNvSpPr>
            <a:spLocks noGrp="1"/>
          </p:cNvSpPr>
          <p:nvPr>
            <p:ph type="sldNum" sz="quarter" idx="12"/>
          </p:nvPr>
        </p:nvSpPr>
        <p:spPr/>
        <p:txBody>
          <a:bodyPr/>
          <a:lstStyle/>
          <a:p>
            <a:fld id="{7C493529-0065-4215-A3DE-8131E88E5EFC}" type="slidenum">
              <a:rPr lang="en-US" smtClean="0"/>
              <a:t>19</a:t>
            </a:fld>
            <a:endParaRPr lang="en-US"/>
          </a:p>
        </p:txBody>
      </p:sp>
      <p:pic>
        <p:nvPicPr>
          <p:cNvPr id="12290" name="Picture 2" descr="Image result for 18+"/>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2062" y="5188527"/>
            <a:ext cx="1539875" cy="15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2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solidFill>
                  <a:srgbClr val="B48900"/>
                </a:solidFill>
              </a:rPr>
              <a:t>Background: Who is Covered by WPS?</a:t>
            </a:r>
          </a:p>
        </p:txBody>
      </p:sp>
      <p:sp>
        <p:nvSpPr>
          <p:cNvPr id="3" name="Content Placeholder 2"/>
          <p:cNvSpPr>
            <a:spLocks noGrp="1"/>
          </p:cNvSpPr>
          <p:nvPr>
            <p:ph idx="1"/>
          </p:nvPr>
        </p:nvSpPr>
        <p:spPr>
          <a:xfrm>
            <a:off x="914400" y="1417638"/>
            <a:ext cx="7315200" cy="4983161"/>
          </a:xfrm>
        </p:spPr>
        <p:txBody>
          <a:bodyPr>
            <a:normAutofit lnSpcReduction="10000"/>
          </a:bodyPr>
          <a:lstStyle/>
          <a:p>
            <a:pPr marL="0" indent="0">
              <a:buNone/>
            </a:pPr>
            <a:r>
              <a:rPr lang="en-US" sz="2400" b="1" dirty="0"/>
              <a:t>Who is responsible for providing the protections?</a:t>
            </a:r>
          </a:p>
          <a:p>
            <a:r>
              <a:rPr lang="en-US" sz="2400" dirty="0"/>
              <a:t>Agricultural employers on crop-producing  establishments </a:t>
            </a:r>
          </a:p>
          <a:p>
            <a:pPr>
              <a:spcAft>
                <a:spcPts val="1200"/>
              </a:spcAft>
            </a:pPr>
            <a:r>
              <a:rPr lang="en-US" sz="2400" dirty="0"/>
              <a:t>Commercial pesticide handling establishment employers </a:t>
            </a:r>
          </a:p>
          <a:p>
            <a:pPr marL="0" indent="0">
              <a:spcBef>
                <a:spcPts val="1200"/>
              </a:spcBef>
              <a:buNone/>
            </a:pPr>
            <a:r>
              <a:rPr lang="en-US" sz="2400" b="1" dirty="0"/>
              <a:t>Who is protected?</a:t>
            </a:r>
          </a:p>
          <a:p>
            <a:r>
              <a:rPr lang="en-US" sz="2400" dirty="0"/>
              <a:t>Farmworkers – work in the fields to                            harvest and cultivate</a:t>
            </a:r>
          </a:p>
          <a:p>
            <a:r>
              <a:rPr lang="en-US" sz="2400" dirty="0"/>
              <a:t>Pesticide handlers – mix, load, and                                            apply pesticides for use on crops</a:t>
            </a:r>
          </a:p>
          <a:p>
            <a:r>
              <a:rPr lang="en-US" sz="2400" u="sng" dirty="0"/>
              <a:t>Other persons during pesticide                                      applications</a:t>
            </a:r>
            <a:endParaRPr lang="en-US" sz="2400" dirty="0"/>
          </a:p>
        </p:txBody>
      </p:sp>
      <p:sp>
        <p:nvSpPr>
          <p:cNvPr id="7" name="Slide Number Placeholder 6"/>
          <p:cNvSpPr>
            <a:spLocks noGrp="1"/>
          </p:cNvSpPr>
          <p:nvPr>
            <p:ph type="sldNum" sz="quarter" idx="12"/>
          </p:nvPr>
        </p:nvSpPr>
        <p:spPr/>
        <p:txBody>
          <a:bodyPr/>
          <a:lstStyle/>
          <a:p>
            <a:fld id="{7C493529-0065-4215-A3DE-8131E88E5EFC}" type="slidenum">
              <a:rPr lang="en-US" smtClean="0"/>
              <a:t>2</a:t>
            </a:fld>
            <a:endParaRPr lang="en-US"/>
          </a:p>
        </p:txBody>
      </p:sp>
      <p:pic>
        <p:nvPicPr>
          <p:cNvPr id="1026" name="Picture 2" descr="Image result for who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471" y="4351483"/>
            <a:ext cx="2647729" cy="2506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Respirators</a:t>
            </a:r>
            <a:endParaRPr lang="en-US" sz="3600" b="1" dirty="0">
              <a:solidFill>
                <a:srgbClr val="B48900"/>
              </a:solidFill>
            </a:endParaRPr>
          </a:p>
        </p:txBody>
      </p:sp>
      <p:sp>
        <p:nvSpPr>
          <p:cNvPr id="3" name="Content Placeholder 2"/>
          <p:cNvSpPr>
            <a:spLocks noGrp="1"/>
          </p:cNvSpPr>
          <p:nvPr>
            <p:ph idx="1"/>
          </p:nvPr>
        </p:nvSpPr>
        <p:spPr>
          <a:xfrm>
            <a:off x="685800" y="1417638"/>
            <a:ext cx="7772400" cy="5211762"/>
          </a:xfrm>
        </p:spPr>
        <p:txBody>
          <a:bodyPr>
            <a:noAutofit/>
          </a:bodyPr>
          <a:lstStyle/>
          <a:p>
            <a:pPr>
              <a:buNone/>
            </a:pPr>
            <a:r>
              <a:rPr lang="en-US" sz="2800" b="1" u="sng" dirty="0">
                <a:solidFill>
                  <a:srgbClr val="B48900"/>
                </a:solidFill>
              </a:rPr>
              <a:t>Current</a:t>
            </a:r>
            <a:endParaRPr lang="en-US" sz="2800" b="1" dirty="0">
              <a:solidFill>
                <a:srgbClr val="B48900"/>
              </a:solidFill>
            </a:endParaRPr>
          </a:p>
          <a:p>
            <a:pPr>
              <a:spcAft>
                <a:spcPts val="1200"/>
              </a:spcAft>
            </a:pPr>
            <a:r>
              <a:rPr lang="en-US" sz="2400" dirty="0">
                <a:solidFill>
                  <a:srgbClr val="B48900"/>
                </a:solidFill>
              </a:rPr>
              <a:t>Employers must provide Personal Protective Equipment (PPE) required by labeling &amp; ensure respirator fits correctly</a:t>
            </a:r>
            <a:endParaRPr lang="en-US" u="sng" dirty="0">
              <a:solidFill>
                <a:srgbClr val="B48900"/>
              </a:solidFill>
            </a:endParaRPr>
          </a:p>
          <a:p>
            <a:pPr>
              <a:buNone/>
            </a:pPr>
            <a:r>
              <a:rPr lang="en-US" sz="2800" b="1" u="sng" dirty="0">
                <a:solidFill>
                  <a:srgbClr val="B48900"/>
                </a:solidFill>
              </a:rPr>
              <a:t>Revision</a:t>
            </a:r>
            <a:endParaRPr lang="en-US" sz="2800" b="1" dirty="0">
              <a:solidFill>
                <a:srgbClr val="B48900"/>
              </a:solidFill>
            </a:endParaRPr>
          </a:p>
          <a:p>
            <a:r>
              <a:rPr lang="en-US" sz="2400" dirty="0">
                <a:solidFill>
                  <a:srgbClr val="B48900"/>
                </a:solidFill>
              </a:rPr>
              <a:t>Adopts by reference a subset of OSHA’s standard for respirators if required by label (including filtering </a:t>
            </a:r>
            <a:r>
              <a:rPr lang="en-US" sz="2400" dirty="0" err="1">
                <a:solidFill>
                  <a:srgbClr val="B48900"/>
                </a:solidFill>
              </a:rPr>
              <a:t>facepieces</a:t>
            </a:r>
            <a:r>
              <a:rPr lang="en-US" sz="2400" dirty="0">
                <a:solidFill>
                  <a:srgbClr val="B48900"/>
                </a:solidFill>
              </a:rPr>
              <a:t>) - fit test, medical evaluation, training</a:t>
            </a:r>
            <a:endParaRPr lang="en-US" sz="2400" i="1" dirty="0">
              <a:solidFill>
                <a:srgbClr val="B48900"/>
              </a:solidFill>
            </a:endParaRPr>
          </a:p>
          <a:p>
            <a:pPr lvl="1">
              <a:lnSpc>
                <a:spcPct val="80000"/>
              </a:lnSpc>
            </a:pPr>
            <a:endParaRPr lang="en-US" sz="2000" i="1" dirty="0">
              <a:solidFill>
                <a:srgbClr val="B48900"/>
              </a:solidFill>
            </a:endParaRPr>
          </a:p>
        </p:txBody>
      </p:sp>
      <p:pic>
        <p:nvPicPr>
          <p:cNvPr id="11268" name="Picture 4" descr="Image result for respirator with valve ov 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061903"/>
            <a:ext cx="3810000" cy="1682750"/>
          </a:xfrm>
          <a:prstGeom prst="rect">
            <a:avLst/>
          </a:prstGeom>
          <a:noFill/>
          <a:ln w="28575">
            <a:solidFill>
              <a:srgbClr val="EE580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493529-0065-4215-A3DE-8131E88E5EFC}" type="slidenum">
              <a:rPr lang="en-US" smtClean="0"/>
              <a:t>20</a:t>
            </a:fld>
            <a:endParaRPr lang="en-US"/>
          </a:p>
        </p:txBody>
      </p:sp>
    </p:spTree>
    <p:extLst>
      <p:ext uri="{BB962C8B-B14F-4D97-AF65-F5344CB8AC3E}">
        <p14:creationId xmlns:p14="http://schemas.microsoft.com/office/powerpoint/2010/main" val="2906454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Application Exclusion Zones in               Outdoor Production</a:t>
            </a:r>
            <a:endParaRPr lang="en-US" sz="3600" b="1" dirty="0">
              <a:solidFill>
                <a:srgbClr val="B48900"/>
              </a:solidFill>
            </a:endParaRPr>
          </a:p>
        </p:txBody>
      </p:sp>
      <p:sp>
        <p:nvSpPr>
          <p:cNvPr id="3" name="Content Placeholder 2"/>
          <p:cNvSpPr>
            <a:spLocks noGrp="1"/>
          </p:cNvSpPr>
          <p:nvPr>
            <p:ph idx="1"/>
          </p:nvPr>
        </p:nvSpPr>
        <p:spPr>
          <a:xfrm>
            <a:off x="685800" y="1417638"/>
            <a:ext cx="7772400" cy="5211762"/>
          </a:xfrm>
        </p:spPr>
        <p:txBody>
          <a:bodyPr>
            <a:noAutofit/>
          </a:bodyPr>
          <a:lstStyle/>
          <a:p>
            <a:pPr>
              <a:buNone/>
            </a:pPr>
            <a:r>
              <a:rPr lang="en-US" sz="2800" b="1" u="sng" dirty="0">
                <a:solidFill>
                  <a:srgbClr val="B48900"/>
                </a:solidFill>
              </a:rPr>
              <a:t>Current</a:t>
            </a:r>
            <a:endParaRPr lang="en-US" sz="2800" b="1" dirty="0">
              <a:solidFill>
                <a:srgbClr val="B48900"/>
              </a:solidFill>
            </a:endParaRPr>
          </a:p>
          <a:p>
            <a:r>
              <a:rPr lang="en-US" sz="2400" dirty="0">
                <a:solidFill>
                  <a:srgbClr val="B48900"/>
                </a:solidFill>
              </a:rPr>
              <a:t>During pesticide applications, workers and others are prohibited from being in:</a:t>
            </a:r>
          </a:p>
          <a:p>
            <a:pPr lvl="1"/>
            <a:r>
              <a:rPr lang="en-US" sz="2000" dirty="0">
                <a:solidFill>
                  <a:srgbClr val="B48900"/>
                </a:solidFill>
              </a:rPr>
              <a:t>The treated area - for farms and forests</a:t>
            </a:r>
          </a:p>
          <a:p>
            <a:pPr lvl="1"/>
            <a:r>
              <a:rPr lang="en-US" sz="2000" dirty="0">
                <a:solidFill>
                  <a:srgbClr val="B48900"/>
                </a:solidFill>
              </a:rPr>
              <a:t>The treated area and areas adjacent to treated areas (entry-restricted areas) – for nurseries</a:t>
            </a:r>
            <a:endParaRPr lang="en-US" sz="2000" u="sng" dirty="0">
              <a:solidFill>
                <a:srgbClr val="B48900"/>
              </a:solidFill>
            </a:endParaRPr>
          </a:p>
          <a:p>
            <a:pPr lvl="1">
              <a:lnSpc>
                <a:spcPct val="80000"/>
              </a:lnSpc>
            </a:pPr>
            <a:endParaRPr lang="en-US" sz="2000" i="1" dirty="0">
              <a:solidFill>
                <a:srgbClr val="B48900"/>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389194255"/>
              </p:ext>
            </p:extLst>
          </p:nvPr>
        </p:nvGraphicFramePr>
        <p:xfrm>
          <a:off x="2895600" y="3962399"/>
          <a:ext cx="3505199" cy="2667000"/>
        </p:xfrm>
        <a:graphic>
          <a:graphicData uri="http://schemas.openxmlformats.org/drawingml/2006/table">
            <a:tbl>
              <a:tblPr firstRow="1" bandRow="1">
                <a:tableStyleId>{5C22544A-7EE6-4342-B048-85BDC9FD1C3A}</a:tableStyleId>
              </a:tblPr>
              <a:tblGrid>
                <a:gridCol w="462672">
                  <a:extLst>
                    <a:ext uri="{9D8B030D-6E8A-4147-A177-3AD203B41FA5}">
                      <a16:colId xmlns:a16="http://schemas.microsoft.com/office/drawing/2014/main" val="20000"/>
                    </a:ext>
                  </a:extLst>
                </a:gridCol>
                <a:gridCol w="2579855">
                  <a:extLst>
                    <a:ext uri="{9D8B030D-6E8A-4147-A177-3AD203B41FA5}">
                      <a16:colId xmlns:a16="http://schemas.microsoft.com/office/drawing/2014/main" val="20001"/>
                    </a:ext>
                  </a:extLst>
                </a:gridCol>
                <a:gridCol w="462672">
                  <a:extLst>
                    <a:ext uri="{9D8B030D-6E8A-4147-A177-3AD203B41FA5}">
                      <a16:colId xmlns:a16="http://schemas.microsoft.com/office/drawing/2014/main" val="20002"/>
                    </a:ext>
                  </a:extLst>
                </a:gridCol>
              </a:tblGrid>
              <a:tr h="430515">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extLst>
                  <a:ext uri="{0D108BD9-81ED-4DB2-BD59-A6C34878D82A}">
                    <a16:rowId xmlns:a16="http://schemas.microsoft.com/office/drawing/2014/main" val="10000"/>
                  </a:ext>
                </a:extLst>
              </a:tr>
              <a:tr h="1805970">
                <a:tc>
                  <a:txBody>
                    <a:bodyPr/>
                    <a:lstStyle/>
                    <a:p>
                      <a:endParaRPr lang="en-US" dirty="0"/>
                    </a:p>
                  </a:txBody>
                  <a:tcPr>
                    <a:solidFill>
                      <a:srgbClr val="7030A0"/>
                    </a:solidFill>
                  </a:tcPr>
                </a:tc>
                <a:tc>
                  <a:txBody>
                    <a:bodyPr/>
                    <a:lstStyle/>
                    <a:p>
                      <a:endParaRPr lang="en-US" dirty="0"/>
                    </a:p>
                    <a:p>
                      <a:endParaRPr lang="en-US" dirty="0"/>
                    </a:p>
                    <a:p>
                      <a:pPr algn="ctr"/>
                      <a:r>
                        <a:rPr lang="en-US" b="1" dirty="0">
                          <a:solidFill>
                            <a:schemeClr val="bg1"/>
                          </a:solidFill>
                        </a:rPr>
                        <a:t>Treated area (green)</a:t>
                      </a:r>
                    </a:p>
                  </a:txBody>
                  <a:tcPr>
                    <a:solidFill>
                      <a:srgbClr val="92D050"/>
                    </a:solidFill>
                  </a:tcPr>
                </a:tc>
                <a:tc>
                  <a:txBody>
                    <a:bodyPr/>
                    <a:lstStyle/>
                    <a:p>
                      <a:endParaRPr lang="en-US" dirty="0"/>
                    </a:p>
                  </a:txBody>
                  <a:tcPr>
                    <a:solidFill>
                      <a:srgbClr val="7030A0"/>
                    </a:solidFill>
                  </a:tcPr>
                </a:tc>
                <a:extLst>
                  <a:ext uri="{0D108BD9-81ED-4DB2-BD59-A6C34878D82A}">
                    <a16:rowId xmlns:a16="http://schemas.microsoft.com/office/drawing/2014/main" val="10001"/>
                  </a:ext>
                </a:extLst>
              </a:tr>
              <a:tr h="430515">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3276600" y="6255449"/>
            <a:ext cx="2743200" cy="338554"/>
          </a:xfrm>
          <a:prstGeom prst="rect">
            <a:avLst/>
          </a:prstGeom>
          <a:noFill/>
          <a:ln>
            <a:noFill/>
          </a:ln>
        </p:spPr>
        <p:txBody>
          <a:bodyPr wrap="square" rtlCol="0">
            <a:spAutoFit/>
          </a:bodyPr>
          <a:lstStyle/>
          <a:p>
            <a:r>
              <a:rPr lang="en-US" sz="1600" b="1" dirty="0">
                <a:solidFill>
                  <a:schemeClr val="bg1"/>
                </a:solidFill>
              </a:rPr>
              <a:t>Entry-restricted area (purple)</a:t>
            </a:r>
          </a:p>
        </p:txBody>
      </p:sp>
      <p:sp>
        <p:nvSpPr>
          <p:cNvPr id="7" name="Slide Number Placeholder 6"/>
          <p:cNvSpPr>
            <a:spLocks noGrp="1"/>
          </p:cNvSpPr>
          <p:nvPr>
            <p:ph type="sldNum" sz="quarter" idx="12"/>
          </p:nvPr>
        </p:nvSpPr>
        <p:spPr/>
        <p:txBody>
          <a:bodyPr/>
          <a:lstStyle/>
          <a:p>
            <a:fld id="{7C493529-0065-4215-A3DE-8131E88E5EFC}" type="slidenum">
              <a:rPr lang="en-US" smtClean="0"/>
              <a:t>21</a:t>
            </a:fld>
            <a:endParaRPr lang="en-US"/>
          </a:p>
        </p:txBody>
      </p:sp>
    </p:spTree>
    <p:extLst>
      <p:ext uri="{BB962C8B-B14F-4D97-AF65-F5344CB8AC3E}">
        <p14:creationId xmlns:p14="http://schemas.microsoft.com/office/powerpoint/2010/main" val="1442559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Application Exclusion Zones in               Outdoor Production</a:t>
            </a:r>
            <a:endParaRPr lang="en-US" sz="3600" b="1" dirty="0">
              <a:solidFill>
                <a:srgbClr val="B48900"/>
              </a:solidFill>
            </a:endParaRPr>
          </a:p>
        </p:txBody>
      </p:sp>
      <p:sp>
        <p:nvSpPr>
          <p:cNvPr id="3" name="Content Placeholder 2"/>
          <p:cNvSpPr>
            <a:spLocks noGrp="1"/>
          </p:cNvSpPr>
          <p:nvPr>
            <p:ph idx="1"/>
          </p:nvPr>
        </p:nvSpPr>
        <p:spPr>
          <a:xfrm>
            <a:off x="685800" y="1417638"/>
            <a:ext cx="7772400" cy="5211762"/>
          </a:xfrm>
        </p:spPr>
        <p:txBody>
          <a:bodyPr>
            <a:noAutofit/>
          </a:bodyPr>
          <a:lstStyle/>
          <a:p>
            <a:pPr>
              <a:buNone/>
            </a:pPr>
            <a:r>
              <a:rPr lang="en-US" sz="2800" b="1" u="sng" dirty="0">
                <a:solidFill>
                  <a:srgbClr val="B48900"/>
                </a:solidFill>
              </a:rPr>
              <a:t>Revision</a:t>
            </a:r>
            <a:endParaRPr lang="en-US" sz="2800" b="1" dirty="0">
              <a:solidFill>
                <a:srgbClr val="B48900"/>
              </a:solidFill>
            </a:endParaRPr>
          </a:p>
          <a:p>
            <a:pPr>
              <a:spcAft>
                <a:spcPts val="600"/>
              </a:spcAft>
            </a:pPr>
            <a:r>
              <a:rPr lang="en-US" sz="2000" dirty="0">
                <a:solidFill>
                  <a:srgbClr val="B48900"/>
                </a:solidFill>
              </a:rPr>
              <a:t>Establishes application exclusion zones (AEZ) based on distance from the application equipment for farms, forests, and nurseries</a:t>
            </a:r>
            <a:endParaRPr lang="en-US" sz="2000" i="1" dirty="0">
              <a:solidFill>
                <a:srgbClr val="B48900"/>
              </a:solidFill>
            </a:endParaRPr>
          </a:p>
          <a:p>
            <a:pPr lvl="0">
              <a:spcAft>
                <a:spcPts val="600"/>
              </a:spcAft>
            </a:pPr>
            <a:r>
              <a:rPr lang="en-US" sz="2000" dirty="0">
                <a:solidFill>
                  <a:srgbClr val="B48900"/>
                </a:solidFill>
                <a:ea typeface="Calibri" panose="020F0502020204030204" pitchFamily="34" charset="0"/>
              </a:rPr>
              <a:t>Agricultural employers must keep workers and other persons out of the treated area &amp; AEZ that are WITHIN the boundary of the establishment owner’s property</a:t>
            </a:r>
            <a:endParaRPr lang="en-US" sz="2000" i="1" dirty="0">
              <a:solidFill>
                <a:srgbClr val="B48900"/>
              </a:solidFill>
            </a:endParaRPr>
          </a:p>
          <a:p>
            <a:pPr>
              <a:spcAft>
                <a:spcPts val="600"/>
              </a:spcAft>
            </a:pPr>
            <a:r>
              <a:rPr lang="en-US" sz="2000" dirty="0">
                <a:solidFill>
                  <a:srgbClr val="B48900"/>
                </a:solidFill>
              </a:rPr>
              <a:t>Handler must suspend                                                                                          application if persons are in AEZ.                                                                             Requirement to suspend                                                                                   application is NOT limited by                                                                                   the boundary of the                                                                                          establishment owner’s property                                                                          </a:t>
            </a:r>
            <a:r>
              <a:rPr lang="en-US" sz="2000" i="1" dirty="0"/>
              <a:t> </a:t>
            </a:r>
            <a:r>
              <a:rPr lang="en-US" sz="2000" b="1" i="1" dirty="0">
                <a:solidFill>
                  <a:srgbClr val="FF0000"/>
                </a:solidFill>
              </a:rPr>
              <a:t>[Delayed implementation]</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22</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3292421435"/>
              </p:ext>
            </p:extLst>
          </p:nvPr>
        </p:nvGraphicFramePr>
        <p:xfrm>
          <a:off x="4800600" y="3657602"/>
          <a:ext cx="3360743" cy="2766385"/>
        </p:xfrm>
        <a:graphic>
          <a:graphicData uri="http://schemas.openxmlformats.org/drawingml/2006/table">
            <a:tbl>
              <a:tblPr firstRow="1" bandRow="1">
                <a:tableStyleId>{5C22544A-7EE6-4342-B048-85BDC9FD1C3A}</a:tableStyleId>
              </a:tblPr>
              <a:tblGrid>
                <a:gridCol w="234911">
                  <a:extLst>
                    <a:ext uri="{9D8B030D-6E8A-4147-A177-3AD203B41FA5}">
                      <a16:colId xmlns:a16="http://schemas.microsoft.com/office/drawing/2014/main" val="20000"/>
                    </a:ext>
                  </a:extLst>
                </a:gridCol>
                <a:gridCol w="402028">
                  <a:extLst>
                    <a:ext uri="{9D8B030D-6E8A-4147-A177-3AD203B41FA5}">
                      <a16:colId xmlns:a16="http://schemas.microsoft.com/office/drawing/2014/main" val="20001"/>
                    </a:ext>
                  </a:extLst>
                </a:gridCol>
                <a:gridCol w="394379">
                  <a:extLst>
                    <a:ext uri="{9D8B030D-6E8A-4147-A177-3AD203B41FA5}">
                      <a16:colId xmlns:a16="http://schemas.microsoft.com/office/drawing/2014/main" val="20002"/>
                    </a:ext>
                  </a:extLst>
                </a:gridCol>
                <a:gridCol w="257830">
                  <a:extLst>
                    <a:ext uri="{9D8B030D-6E8A-4147-A177-3AD203B41FA5}">
                      <a16:colId xmlns:a16="http://schemas.microsoft.com/office/drawing/2014/main" val="20003"/>
                    </a:ext>
                  </a:extLst>
                </a:gridCol>
                <a:gridCol w="1836684">
                  <a:extLst>
                    <a:ext uri="{9D8B030D-6E8A-4147-A177-3AD203B41FA5}">
                      <a16:colId xmlns:a16="http://schemas.microsoft.com/office/drawing/2014/main" val="20004"/>
                    </a:ext>
                  </a:extLst>
                </a:gridCol>
                <a:gridCol w="234911">
                  <a:extLst>
                    <a:ext uri="{9D8B030D-6E8A-4147-A177-3AD203B41FA5}">
                      <a16:colId xmlns:a16="http://schemas.microsoft.com/office/drawing/2014/main" val="20005"/>
                    </a:ext>
                  </a:extLst>
                </a:gridCol>
              </a:tblGrid>
              <a:tr h="433655">
                <a:tc>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416309">
                <a:tc rowSpan="4">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b="1" dirty="0">
                          <a:solidFill>
                            <a:schemeClr val="bg1"/>
                          </a:solidFill>
                        </a:rPr>
                        <a:t>Treated area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4">
                  <a:txBody>
                    <a:bodyPr/>
                    <a:lstStyle/>
                    <a:p>
                      <a:endParaRPr lang="en-US"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416309">
                <a:tc vMerge="1">
                  <a:txBody>
                    <a:bodyPr/>
                    <a:lstStyle/>
                    <a:p>
                      <a:endParaRPr lang="en-US"/>
                    </a:p>
                  </a:txBody>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(green)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US"/>
                    </a:p>
                  </a:txBody>
                  <a:tcPr/>
                </a:tc>
                <a:extLst>
                  <a:ext uri="{0D108BD9-81ED-4DB2-BD59-A6C34878D82A}">
                    <a16:rowId xmlns:a16="http://schemas.microsoft.com/office/drawing/2014/main" val="10002"/>
                  </a:ext>
                </a:extLst>
              </a:tr>
              <a:tr h="416309">
                <a:tc vMerge="1">
                  <a:txBody>
                    <a:bodyPr/>
                    <a:lstStyle/>
                    <a:p>
                      <a:endParaRPr lang="en-US"/>
                    </a:p>
                  </a:txBody>
                  <a:tcPr/>
                </a:tc>
                <a:tc gridSpan="4">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US"/>
                    </a:p>
                  </a:txBody>
                  <a:tcPr/>
                </a:tc>
                <a:extLst>
                  <a:ext uri="{0D108BD9-81ED-4DB2-BD59-A6C34878D82A}">
                    <a16:rowId xmlns:a16="http://schemas.microsoft.com/office/drawing/2014/main" val="10003"/>
                  </a:ext>
                </a:extLst>
              </a:tr>
              <a:tr h="549224">
                <a:tc vMerge="1">
                  <a:txBody>
                    <a:bodyPr/>
                    <a:lstStyle/>
                    <a:p>
                      <a:endParaRPr lang="en-US"/>
                    </a:p>
                  </a:txBody>
                  <a:tcPr/>
                </a:tc>
                <a:tc gridSpan="4">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US"/>
                    </a:p>
                  </a:txBody>
                  <a:tcPr/>
                </a:tc>
                <a:extLst>
                  <a:ext uri="{0D108BD9-81ED-4DB2-BD59-A6C34878D82A}">
                    <a16:rowId xmlns:a16="http://schemas.microsoft.com/office/drawing/2014/main" val="10004"/>
                  </a:ext>
                </a:extLst>
              </a:tr>
              <a:tr h="534579">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gridSpan="4">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9" y="4191000"/>
            <a:ext cx="626835" cy="609600"/>
          </a:xfrm>
          <a:prstGeom prst="rect">
            <a:avLst/>
          </a:prstGeom>
        </p:spPr>
      </p:pic>
      <p:sp>
        <p:nvSpPr>
          <p:cNvPr id="4" name="Rectangle 3"/>
          <p:cNvSpPr/>
          <p:nvPr/>
        </p:nvSpPr>
        <p:spPr>
          <a:xfrm>
            <a:off x="4728567" y="5198525"/>
            <a:ext cx="3432775" cy="646331"/>
          </a:xfrm>
          <a:prstGeom prst="rect">
            <a:avLst/>
          </a:prstGeom>
        </p:spPr>
        <p:txBody>
          <a:bodyPr wrap="square">
            <a:spAutoFit/>
          </a:bodyPr>
          <a:lstStyle/>
          <a:p>
            <a:pPr algn="ctr"/>
            <a:r>
              <a:rPr lang="en-US" b="1" dirty="0">
                <a:solidFill>
                  <a:srgbClr val="7030A0"/>
                </a:solidFill>
              </a:rPr>
              <a:t>Application exclusion zone </a:t>
            </a:r>
          </a:p>
          <a:p>
            <a:pPr algn="ctr"/>
            <a:r>
              <a:rPr lang="en-US" b="1" dirty="0">
                <a:solidFill>
                  <a:srgbClr val="7030A0"/>
                </a:solidFill>
              </a:rPr>
              <a:t>(purple)</a:t>
            </a:r>
          </a:p>
        </p:txBody>
      </p:sp>
    </p:spTree>
    <p:extLst>
      <p:ext uri="{BB962C8B-B14F-4D97-AF65-F5344CB8AC3E}">
        <p14:creationId xmlns:p14="http://schemas.microsoft.com/office/powerpoint/2010/main" val="185568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New Protections During Applications in Outdoor Production</a:t>
            </a:r>
            <a:endParaRPr lang="en-US" sz="3600" b="1" dirty="0">
              <a:solidFill>
                <a:srgbClr val="B48900"/>
              </a:solidFill>
            </a:endParaRPr>
          </a:p>
        </p:txBody>
      </p:sp>
      <p:sp>
        <p:nvSpPr>
          <p:cNvPr id="3" name="Content Placeholder 2"/>
          <p:cNvSpPr>
            <a:spLocks noGrp="1"/>
          </p:cNvSpPr>
          <p:nvPr>
            <p:ph idx="1"/>
          </p:nvPr>
        </p:nvSpPr>
        <p:spPr>
          <a:xfrm>
            <a:off x="685800" y="1417638"/>
            <a:ext cx="7772400" cy="5211762"/>
          </a:xfrm>
        </p:spPr>
        <p:txBody>
          <a:bodyPr>
            <a:noAutofit/>
          </a:bodyPr>
          <a:lstStyle/>
          <a:p>
            <a:pPr marL="0" indent="0">
              <a:spcAft>
                <a:spcPts val="1200"/>
              </a:spcAft>
              <a:buNone/>
            </a:pPr>
            <a:r>
              <a:rPr lang="en-US" sz="2800" b="1" dirty="0">
                <a:solidFill>
                  <a:srgbClr val="B48900"/>
                </a:solidFill>
              </a:rPr>
              <a:t>Application Exclusion Zone (AEZ):</a:t>
            </a:r>
          </a:p>
          <a:p>
            <a:r>
              <a:rPr lang="en-US" sz="2400" dirty="0">
                <a:solidFill>
                  <a:srgbClr val="B48900"/>
                </a:solidFill>
              </a:rPr>
              <a:t>Requirement (170.405(a)(1))</a:t>
            </a:r>
          </a:p>
          <a:p>
            <a:pPr lvl="1"/>
            <a:r>
              <a:rPr lang="en-US" sz="2400" dirty="0">
                <a:solidFill>
                  <a:srgbClr val="B48900"/>
                </a:solidFill>
              </a:rPr>
              <a:t>The WPS establishes AEZ distances in outdoor production of 25 or 100 feet around the application equipment based on application method</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23</a:t>
            </a:fld>
            <a:endParaRPr lang="en-US"/>
          </a:p>
        </p:txBody>
      </p:sp>
      <p:sp>
        <p:nvSpPr>
          <p:cNvPr id="5" name="Oval 4"/>
          <p:cNvSpPr/>
          <p:nvPr/>
        </p:nvSpPr>
        <p:spPr>
          <a:xfrm>
            <a:off x="3086100" y="3703638"/>
            <a:ext cx="2971800" cy="2971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58381" y="4175919"/>
            <a:ext cx="2027238" cy="202723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1"/>
          <p:cNvSpPr/>
          <p:nvPr/>
        </p:nvSpPr>
        <p:spPr>
          <a:xfrm>
            <a:off x="6477000" y="4343400"/>
            <a:ext cx="1295400" cy="1143000"/>
          </a:xfrm>
          <a:prstGeom prst="borderCallout1">
            <a:avLst>
              <a:gd name="adj1" fmla="val 18750"/>
              <a:gd name="adj2" fmla="val -8333"/>
              <a:gd name="adj3" fmla="val 80985"/>
              <a:gd name="adj4" fmla="val -98939"/>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Target Area (Blue)</a:t>
            </a:r>
          </a:p>
        </p:txBody>
      </p:sp>
      <p:sp>
        <p:nvSpPr>
          <p:cNvPr id="13" name="Line Callout 1 12"/>
          <p:cNvSpPr/>
          <p:nvPr/>
        </p:nvSpPr>
        <p:spPr>
          <a:xfrm flipH="1">
            <a:off x="1341510" y="4343400"/>
            <a:ext cx="1295400" cy="1143000"/>
          </a:xfrm>
          <a:prstGeom prst="borderCallout1">
            <a:avLst>
              <a:gd name="adj1" fmla="val 18750"/>
              <a:gd name="adj2" fmla="val -8333"/>
              <a:gd name="adj3" fmla="val 58359"/>
              <a:gd name="adj4" fmla="val -6043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AEZ </a:t>
            </a:r>
          </a:p>
          <a:p>
            <a:pPr algn="ctr"/>
            <a:r>
              <a:rPr lang="en-US" b="1" dirty="0"/>
              <a:t>(Red)</a:t>
            </a:r>
          </a:p>
        </p:txBody>
      </p:sp>
    </p:spTree>
    <p:extLst>
      <p:ext uri="{BB962C8B-B14F-4D97-AF65-F5344CB8AC3E}">
        <p14:creationId xmlns:p14="http://schemas.microsoft.com/office/powerpoint/2010/main" val="954432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Application Exclusion Zone in Outdoor Production</a:t>
            </a:r>
          </a:p>
        </p:txBody>
      </p:sp>
      <p:sp>
        <p:nvSpPr>
          <p:cNvPr id="7" name="Slide Number Placeholder 6"/>
          <p:cNvSpPr>
            <a:spLocks noGrp="1"/>
          </p:cNvSpPr>
          <p:nvPr>
            <p:ph type="sldNum" sz="quarter" idx="12"/>
          </p:nvPr>
        </p:nvSpPr>
        <p:spPr/>
        <p:txBody>
          <a:bodyPr/>
          <a:lstStyle/>
          <a:p>
            <a:fld id="{7C493529-0065-4215-A3DE-8131E88E5EFC}" type="slidenum">
              <a:rPr lang="en-US" smtClean="0"/>
              <a:t>24</a:t>
            </a:fld>
            <a:endParaRPr lang="en-US"/>
          </a:p>
        </p:txBody>
      </p:sp>
      <p:sp>
        <p:nvSpPr>
          <p:cNvPr id="11" name="Rectangle 10"/>
          <p:cNvSpPr/>
          <p:nvPr/>
        </p:nvSpPr>
        <p:spPr bwMode="auto">
          <a:xfrm>
            <a:off x="1828800" y="2514600"/>
            <a:ext cx="5486400" cy="2743200"/>
          </a:xfrm>
          <a:prstGeom prst="rect">
            <a:avLst/>
          </a:prstGeom>
          <a:pattFill prst="trellis">
            <a:fgClr>
              <a:srgbClr val="00B050"/>
            </a:fgClr>
            <a:bgClr>
              <a:srgbClr val="FFFF0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4" name="Rectangle 13"/>
          <p:cNvSpPr/>
          <p:nvPr/>
        </p:nvSpPr>
        <p:spPr bwMode="auto">
          <a:xfrm>
            <a:off x="1807743" y="2514600"/>
            <a:ext cx="567484"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5" name="Rectangle 14"/>
          <p:cNvSpPr/>
          <p:nvPr/>
        </p:nvSpPr>
        <p:spPr bwMode="auto">
          <a:xfrm>
            <a:off x="2375228" y="2514600"/>
            <a:ext cx="643888" cy="2743200"/>
          </a:xfrm>
          <a:prstGeom prst="rect">
            <a:avLst/>
          </a:prstGeom>
          <a:pattFill prst="dkUpDiag">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6" name="Rectangle 15"/>
          <p:cNvSpPr/>
          <p:nvPr/>
        </p:nvSpPr>
        <p:spPr bwMode="auto">
          <a:xfrm>
            <a:off x="2987040" y="2514600"/>
            <a:ext cx="454987"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7" name="Rectangle 16"/>
          <p:cNvSpPr/>
          <p:nvPr/>
        </p:nvSpPr>
        <p:spPr bwMode="auto">
          <a:xfrm>
            <a:off x="3442028" y="2514600"/>
            <a:ext cx="483666"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8" name="Rectangle 17"/>
          <p:cNvSpPr/>
          <p:nvPr/>
        </p:nvSpPr>
        <p:spPr bwMode="auto">
          <a:xfrm>
            <a:off x="3924603" y="2514600"/>
            <a:ext cx="581807"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9" name="Rectangle 18"/>
          <p:cNvSpPr/>
          <p:nvPr/>
        </p:nvSpPr>
        <p:spPr bwMode="auto">
          <a:xfrm>
            <a:off x="4495800" y="2514600"/>
            <a:ext cx="487849"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20" name="Rectangle 19"/>
          <p:cNvSpPr/>
          <p:nvPr/>
        </p:nvSpPr>
        <p:spPr bwMode="auto">
          <a:xfrm>
            <a:off x="4979467" y="2514600"/>
            <a:ext cx="716726"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charset="0"/>
              <a:ea typeface="ＭＳ Ｐゴシック" pitchFamily="84" charset="-128"/>
            </a:endParaRPr>
          </a:p>
        </p:txBody>
      </p:sp>
      <p:sp>
        <p:nvSpPr>
          <p:cNvPr id="21" name="Rectangle 20"/>
          <p:cNvSpPr/>
          <p:nvPr/>
        </p:nvSpPr>
        <p:spPr bwMode="auto">
          <a:xfrm>
            <a:off x="5696193" y="2514600"/>
            <a:ext cx="552208"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22" name="Rectangle 21"/>
          <p:cNvSpPr/>
          <p:nvPr/>
        </p:nvSpPr>
        <p:spPr bwMode="auto">
          <a:xfrm>
            <a:off x="6247382" y="2514601"/>
            <a:ext cx="478258" cy="2743199"/>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grpSp>
        <p:nvGrpSpPr>
          <p:cNvPr id="23" name="Group 22"/>
          <p:cNvGrpSpPr/>
          <p:nvPr/>
        </p:nvGrpSpPr>
        <p:grpSpPr>
          <a:xfrm>
            <a:off x="1855947" y="6008914"/>
            <a:ext cx="1992086" cy="457200"/>
            <a:chOff x="609600" y="6019800"/>
            <a:chExt cx="1992086" cy="457200"/>
          </a:xfrm>
        </p:grpSpPr>
        <p:sp>
          <p:nvSpPr>
            <p:cNvPr id="24" name="Rectangle 23"/>
            <p:cNvSpPr/>
            <p:nvPr/>
          </p:nvSpPr>
          <p:spPr bwMode="auto">
            <a:xfrm>
              <a:off x="609600" y="6019800"/>
              <a:ext cx="419100" cy="457200"/>
            </a:xfrm>
            <a:prstGeom prst="rect">
              <a:avLst/>
            </a:prstGeom>
            <a:pattFill prst="dkDnDiag">
              <a:fgClr>
                <a:srgbClr val="92D050"/>
              </a:fgClr>
              <a:bgClr>
                <a:srgbClr val="00B05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25" name="TextBox 24"/>
            <p:cNvSpPr txBox="1"/>
            <p:nvPr/>
          </p:nvSpPr>
          <p:spPr>
            <a:xfrm>
              <a:off x="1039586" y="6063734"/>
              <a:ext cx="1562100" cy="369332"/>
            </a:xfrm>
            <a:prstGeom prst="rect">
              <a:avLst/>
            </a:prstGeom>
            <a:noFill/>
          </p:spPr>
          <p:txBody>
            <a:bodyPr wrap="square" rtlCol="0">
              <a:spAutoFit/>
            </a:bodyPr>
            <a:lstStyle/>
            <a:p>
              <a:r>
                <a:rPr lang="en-US" sz="1800" dirty="0">
                  <a:solidFill>
                    <a:srgbClr val="000000"/>
                  </a:solidFill>
                </a:rPr>
                <a:t>Field</a:t>
              </a:r>
            </a:p>
          </p:txBody>
        </p:sp>
      </p:grpSp>
      <p:grpSp>
        <p:nvGrpSpPr>
          <p:cNvPr id="26" name="Group 25"/>
          <p:cNvGrpSpPr/>
          <p:nvPr/>
        </p:nvGrpSpPr>
        <p:grpSpPr>
          <a:xfrm>
            <a:off x="2987040" y="5986101"/>
            <a:ext cx="1709873" cy="457200"/>
            <a:chOff x="3700327" y="6008914"/>
            <a:chExt cx="1709873" cy="457200"/>
          </a:xfrm>
        </p:grpSpPr>
        <p:sp>
          <p:nvSpPr>
            <p:cNvPr id="27" name="Rectangle 26"/>
            <p:cNvSpPr/>
            <p:nvPr/>
          </p:nvSpPr>
          <p:spPr bwMode="auto">
            <a:xfrm>
              <a:off x="3700327" y="6008914"/>
              <a:ext cx="4191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28" name="TextBox 27"/>
            <p:cNvSpPr txBox="1"/>
            <p:nvPr/>
          </p:nvSpPr>
          <p:spPr>
            <a:xfrm>
              <a:off x="4119427" y="6063734"/>
              <a:ext cx="1290773" cy="369332"/>
            </a:xfrm>
            <a:prstGeom prst="rect">
              <a:avLst/>
            </a:prstGeom>
            <a:noFill/>
          </p:spPr>
          <p:txBody>
            <a:bodyPr wrap="square" rtlCol="0">
              <a:spAutoFit/>
            </a:bodyPr>
            <a:lstStyle/>
            <a:p>
              <a:r>
                <a:rPr lang="en-US" sz="1800" dirty="0">
                  <a:solidFill>
                    <a:srgbClr val="000000"/>
                  </a:solidFill>
                </a:rPr>
                <a:t>AEZ</a:t>
              </a:r>
            </a:p>
          </p:txBody>
        </p:sp>
      </p:grpSp>
      <p:grpSp>
        <p:nvGrpSpPr>
          <p:cNvPr id="29" name="Group 28"/>
          <p:cNvGrpSpPr/>
          <p:nvPr/>
        </p:nvGrpSpPr>
        <p:grpSpPr>
          <a:xfrm>
            <a:off x="5856513" y="5964980"/>
            <a:ext cx="2269673" cy="689874"/>
            <a:chOff x="5959927" y="6008914"/>
            <a:chExt cx="2269673" cy="689874"/>
          </a:xfrm>
        </p:grpSpPr>
        <p:sp>
          <p:nvSpPr>
            <p:cNvPr id="30" name="Rectangle 29"/>
            <p:cNvSpPr/>
            <p:nvPr/>
          </p:nvSpPr>
          <p:spPr bwMode="auto">
            <a:xfrm>
              <a:off x="5959927" y="6008914"/>
              <a:ext cx="419100" cy="457200"/>
            </a:xfrm>
            <a:prstGeom prst="rect">
              <a:avLst/>
            </a:prstGeom>
            <a:pattFill prst="dkDnDiag">
              <a:fgClr>
                <a:srgbClr val="7030A0"/>
              </a:fgClr>
              <a:bgClr>
                <a:srgbClr val="00206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31" name="TextBox 30"/>
            <p:cNvSpPr txBox="1"/>
            <p:nvPr/>
          </p:nvSpPr>
          <p:spPr>
            <a:xfrm>
              <a:off x="6379027" y="6052457"/>
              <a:ext cx="1850573" cy="646331"/>
            </a:xfrm>
            <a:prstGeom prst="rect">
              <a:avLst/>
            </a:prstGeom>
            <a:noFill/>
          </p:spPr>
          <p:txBody>
            <a:bodyPr wrap="square" rtlCol="0">
              <a:spAutoFit/>
            </a:bodyPr>
            <a:lstStyle/>
            <a:p>
              <a:r>
                <a:rPr lang="en-US" sz="1800" dirty="0">
                  <a:solidFill>
                    <a:srgbClr val="000000"/>
                  </a:solidFill>
                </a:rPr>
                <a:t>Treated Area (REI Area)</a:t>
              </a:r>
            </a:p>
          </p:txBody>
        </p:sp>
      </p:grpSp>
      <p:sp>
        <p:nvSpPr>
          <p:cNvPr id="33" name="Rectangle 32"/>
          <p:cNvSpPr/>
          <p:nvPr/>
        </p:nvSpPr>
        <p:spPr bwMode="auto">
          <a:xfrm>
            <a:off x="6725640" y="2514600"/>
            <a:ext cx="583780" cy="2743200"/>
          </a:xfrm>
          <a:prstGeom prst="rect">
            <a:avLst/>
          </a:prstGeom>
          <a:pattFill prst="dkUpDiag">
            <a:fgClr>
              <a:srgbClr val="7030A0"/>
            </a:fgClr>
            <a:bgClr>
              <a:srgbClr val="00206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00200" y="4651936"/>
            <a:ext cx="838200" cy="832125"/>
          </a:xfrm>
          <a:prstGeom prst="rect">
            <a:avLst/>
          </a:prstGeom>
          <a:noFill/>
          <a:ln>
            <a:noFill/>
          </a:ln>
        </p:spPr>
      </p:pic>
      <p:pic>
        <p:nvPicPr>
          <p:cNvPr id="35" name="Picture 34"/>
          <p:cNvPicPr>
            <a:picLocks noChangeAspect="1"/>
          </p:cNvPicPr>
          <p:nvPr/>
        </p:nvPicPr>
        <p:blipFill rotWithShape="1">
          <a:blip r:embed="rId3"/>
          <a:srcRect l="5329" r="7656" b="14186"/>
          <a:stretch/>
        </p:blipFill>
        <p:spPr>
          <a:xfrm>
            <a:off x="6808196" y="4860110"/>
            <a:ext cx="382169" cy="374375"/>
          </a:xfrm>
          <a:prstGeom prst="rect">
            <a:avLst/>
          </a:prstGeom>
        </p:spPr>
      </p:pic>
      <p:sp>
        <p:nvSpPr>
          <p:cNvPr id="36" name="TextBox 35"/>
          <p:cNvSpPr txBox="1"/>
          <p:nvPr/>
        </p:nvSpPr>
        <p:spPr>
          <a:xfrm>
            <a:off x="1835313" y="5256444"/>
            <a:ext cx="5473373" cy="707886"/>
          </a:xfrm>
          <a:prstGeom prst="rect">
            <a:avLst/>
          </a:prstGeom>
          <a:noFill/>
        </p:spPr>
        <p:txBody>
          <a:bodyPr wrap="square" rtlCol="0">
            <a:spAutoFit/>
          </a:bodyPr>
          <a:lstStyle/>
          <a:p>
            <a:r>
              <a:rPr lang="en-US" sz="2000" b="1" dirty="0">
                <a:solidFill>
                  <a:srgbClr val="000000"/>
                </a:solidFill>
              </a:rPr>
              <a:t>When the application is concluded, the AEZ no longer exists.</a:t>
            </a:r>
          </a:p>
        </p:txBody>
      </p:sp>
      <p:grpSp>
        <p:nvGrpSpPr>
          <p:cNvPr id="37" name="Group 36"/>
          <p:cNvGrpSpPr/>
          <p:nvPr/>
        </p:nvGrpSpPr>
        <p:grpSpPr>
          <a:xfrm>
            <a:off x="4079769" y="5964980"/>
            <a:ext cx="1808254" cy="457200"/>
            <a:chOff x="3700327" y="6008914"/>
            <a:chExt cx="1808254" cy="457200"/>
          </a:xfrm>
        </p:grpSpPr>
        <p:sp>
          <p:nvSpPr>
            <p:cNvPr id="38" name="Rectangle 37"/>
            <p:cNvSpPr/>
            <p:nvPr/>
          </p:nvSpPr>
          <p:spPr bwMode="auto">
            <a:xfrm>
              <a:off x="3700327" y="6008914"/>
              <a:ext cx="4191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39" name="TextBox 38"/>
            <p:cNvSpPr txBox="1"/>
            <p:nvPr/>
          </p:nvSpPr>
          <p:spPr>
            <a:xfrm>
              <a:off x="4119427" y="6063734"/>
              <a:ext cx="1389154" cy="369332"/>
            </a:xfrm>
            <a:prstGeom prst="rect">
              <a:avLst/>
            </a:prstGeom>
            <a:noFill/>
          </p:spPr>
          <p:txBody>
            <a:bodyPr wrap="square" rtlCol="0">
              <a:spAutoFit/>
            </a:bodyPr>
            <a:lstStyle/>
            <a:p>
              <a:r>
                <a:rPr lang="en-US" sz="1800" dirty="0">
                  <a:solidFill>
                    <a:srgbClr val="000000"/>
                  </a:solidFill>
                </a:rPr>
                <a:t>Spray Area</a:t>
              </a:r>
            </a:p>
          </p:txBody>
        </p:sp>
      </p:grpSp>
    </p:spTree>
    <p:extLst>
      <p:ext uri="{BB962C8B-B14F-4D97-AF65-F5344CB8AC3E}">
        <p14:creationId xmlns:p14="http://schemas.microsoft.com/office/powerpoint/2010/main" val="52720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1.11111E-6 L 0.00417 -0.35255 " pathEditMode="relative" rAng="0" ptsTypes="AA">
                                      <p:cBhvr>
                                        <p:cTn id="6" dur="2000" fill="hold"/>
                                        <p:tgtEl>
                                          <p:spTgt spid="34"/>
                                        </p:tgtEl>
                                        <p:attrNameLst>
                                          <p:attrName>ppt_x</p:attrName>
                                          <p:attrName>ppt_y</p:attrName>
                                        </p:attrNameLst>
                                      </p:cBhvr>
                                      <p:rCtr x="208" y="-17639"/>
                                    </p:animMotion>
                                  </p:childTnLst>
                                </p:cTn>
                              </p:par>
                              <p:par>
                                <p:cTn id="7" presetID="22" presetClass="entr" presetSubtype="4" fill="hold" grpId="0" nodeType="withEffect">
                                  <p:stCondLst>
                                    <p:cond delay="200"/>
                                  </p:stCondLst>
                                  <p:childTnLst>
                                    <p:set>
                                      <p:cBhvr>
                                        <p:cTn id="8" dur="1" fill="hold">
                                          <p:stCondLst>
                                            <p:cond delay="0"/>
                                          </p:stCondLst>
                                        </p:cTn>
                                        <p:tgtEl>
                                          <p:spTgt spid="14"/>
                                        </p:tgtEl>
                                        <p:attrNameLst>
                                          <p:attrName>style.visibility</p:attrName>
                                        </p:attrNameLst>
                                      </p:cBhvr>
                                      <p:to>
                                        <p:strVal val="visible"/>
                                      </p:to>
                                    </p:set>
                                    <p:animEffect transition="in" filter="wipe(down)">
                                      <p:cBhvr>
                                        <p:cTn id="9" dur="1500"/>
                                        <p:tgtEl>
                                          <p:spTgt spid="14"/>
                                        </p:tgtEl>
                                      </p:cBhvr>
                                    </p:animEffect>
                                  </p:childTnLst>
                                </p:cTn>
                              </p:par>
                            </p:childTnLst>
                          </p:cTn>
                        </p:par>
                        <p:par>
                          <p:cTn id="10" fill="hold">
                            <p:stCondLst>
                              <p:cond delay="2000"/>
                            </p:stCondLst>
                            <p:childTnLst>
                              <p:par>
                                <p:cTn id="11" presetID="8" presetClass="emph" presetSubtype="0" fill="hold" nodeType="afterEffect">
                                  <p:stCondLst>
                                    <p:cond delay="0"/>
                                  </p:stCondLst>
                                  <p:childTnLst>
                                    <p:animRot by="5400000">
                                      <p:cBhvr>
                                        <p:cTn id="12" dur="500" fill="hold"/>
                                        <p:tgtEl>
                                          <p:spTgt spid="34"/>
                                        </p:tgtEl>
                                        <p:attrNameLst>
                                          <p:attrName>r</p:attrName>
                                        </p:attrNameLst>
                                      </p:cBhvr>
                                    </p:animRot>
                                  </p:childTnLst>
                                </p:cTn>
                              </p:par>
                            </p:childTnLst>
                          </p:cTn>
                        </p:par>
                        <p:par>
                          <p:cTn id="13" fill="hold">
                            <p:stCondLst>
                              <p:cond delay="2500"/>
                            </p:stCondLst>
                            <p:childTnLst>
                              <p:par>
                                <p:cTn id="14" presetID="42" presetClass="path" presetSubtype="0" accel="50000" decel="50000" fill="hold" nodeType="afterEffect">
                                  <p:stCondLst>
                                    <p:cond delay="0"/>
                                  </p:stCondLst>
                                  <p:childTnLst>
                                    <p:animMotion origin="layout" path="M 0.00417 -0.35255 L 0.07083 -0.35255 " pathEditMode="relative" rAng="0" ptsTypes="AA">
                                      <p:cBhvr>
                                        <p:cTn id="15" dur="750" fill="hold"/>
                                        <p:tgtEl>
                                          <p:spTgt spid="34"/>
                                        </p:tgtEl>
                                        <p:attrNameLst>
                                          <p:attrName>ppt_x</p:attrName>
                                          <p:attrName>ppt_y</p:attrName>
                                        </p:attrNameLst>
                                      </p:cBhvr>
                                      <p:rCtr x="3750" y="0"/>
                                    </p:animMotion>
                                  </p:childTnLst>
                                </p:cTn>
                              </p:par>
                            </p:childTnLst>
                          </p:cTn>
                        </p:par>
                        <p:par>
                          <p:cTn id="16" fill="hold">
                            <p:stCondLst>
                              <p:cond delay="3250"/>
                            </p:stCondLst>
                            <p:childTnLst>
                              <p:par>
                                <p:cTn id="17" presetID="8" presetClass="emph" presetSubtype="0" fill="hold" nodeType="afterEffect">
                                  <p:stCondLst>
                                    <p:cond delay="0"/>
                                  </p:stCondLst>
                                  <p:childTnLst>
                                    <p:animRot by="5400000">
                                      <p:cBhvr>
                                        <p:cTn id="18" dur="500" fill="hold"/>
                                        <p:tgtEl>
                                          <p:spTgt spid="34"/>
                                        </p:tgtEl>
                                        <p:attrNameLst>
                                          <p:attrName>r</p:attrName>
                                        </p:attrNameLst>
                                      </p:cBhvr>
                                    </p:animRot>
                                  </p:childTnLst>
                                </p:cTn>
                              </p:par>
                            </p:childTnLst>
                          </p:cTn>
                        </p:par>
                        <p:par>
                          <p:cTn id="19" fill="hold">
                            <p:stCondLst>
                              <p:cond delay="3750"/>
                            </p:stCondLst>
                            <p:childTnLst>
                              <p:par>
                                <p:cTn id="20" presetID="42" presetClass="path" presetSubtype="0" accel="50000" decel="50000" fill="hold" nodeType="afterEffect">
                                  <p:stCondLst>
                                    <p:cond delay="0"/>
                                  </p:stCondLst>
                                  <p:childTnLst>
                                    <p:animMotion origin="layout" path="M 0.07083 -0.35255 L 0.07084 0.00555 " pathEditMode="relative" rAng="0" ptsTypes="AA">
                                      <p:cBhvr>
                                        <p:cTn id="21" dur="2000" fill="hold"/>
                                        <p:tgtEl>
                                          <p:spTgt spid="34"/>
                                        </p:tgtEl>
                                        <p:attrNameLst>
                                          <p:attrName>ppt_x</p:attrName>
                                          <p:attrName>ppt_y</p:attrName>
                                        </p:attrNameLst>
                                      </p:cBhvr>
                                      <p:rCtr x="-417" y="17778"/>
                                    </p:animMotion>
                                  </p:childTnLst>
                                </p:cTn>
                              </p:par>
                              <p:par>
                                <p:cTn id="22" presetID="22" presetClass="entr" presetSubtype="1"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1500"/>
                                        <p:tgtEl>
                                          <p:spTgt spid="15"/>
                                        </p:tgtEl>
                                      </p:cBhvr>
                                    </p:animEffect>
                                  </p:childTnLst>
                                </p:cTn>
                              </p:par>
                            </p:childTnLst>
                          </p:cTn>
                        </p:par>
                        <p:par>
                          <p:cTn id="25" fill="hold">
                            <p:stCondLst>
                              <p:cond delay="5750"/>
                            </p:stCondLst>
                            <p:childTnLst>
                              <p:par>
                                <p:cTn id="26" presetID="8" presetClass="emph" presetSubtype="0" fill="hold" nodeType="afterEffect">
                                  <p:stCondLst>
                                    <p:cond delay="0"/>
                                  </p:stCondLst>
                                  <p:childTnLst>
                                    <p:animRot by="-5400000">
                                      <p:cBhvr>
                                        <p:cTn id="27" dur="500" fill="hold"/>
                                        <p:tgtEl>
                                          <p:spTgt spid="34"/>
                                        </p:tgtEl>
                                        <p:attrNameLst>
                                          <p:attrName>r</p:attrName>
                                        </p:attrNameLst>
                                      </p:cBhvr>
                                    </p:animRot>
                                  </p:childTnLst>
                                </p:cTn>
                              </p:par>
                            </p:childTnLst>
                          </p:cTn>
                        </p:par>
                        <p:par>
                          <p:cTn id="28" fill="hold">
                            <p:stCondLst>
                              <p:cond delay="6250"/>
                            </p:stCondLst>
                            <p:childTnLst>
                              <p:par>
                                <p:cTn id="29" presetID="42" presetClass="path" presetSubtype="0" accel="50000" decel="50000" fill="hold" nodeType="afterEffect">
                                  <p:stCondLst>
                                    <p:cond delay="0"/>
                                  </p:stCondLst>
                                  <p:childTnLst>
                                    <p:animMotion origin="layout" path="M 0.07084 0.00555 L 0.13282 0.00555 " pathEditMode="relative" rAng="0" ptsTypes="AA">
                                      <p:cBhvr>
                                        <p:cTn id="30" dur="750" fill="hold"/>
                                        <p:tgtEl>
                                          <p:spTgt spid="34"/>
                                        </p:tgtEl>
                                        <p:attrNameLst>
                                          <p:attrName>ppt_x</p:attrName>
                                          <p:attrName>ppt_y</p:attrName>
                                        </p:attrNameLst>
                                      </p:cBhvr>
                                      <p:rCtr x="3090" y="0"/>
                                    </p:animMotion>
                                  </p:childTnLst>
                                </p:cTn>
                              </p:par>
                            </p:childTnLst>
                          </p:cTn>
                        </p:par>
                        <p:par>
                          <p:cTn id="31" fill="hold">
                            <p:stCondLst>
                              <p:cond delay="7000"/>
                            </p:stCondLst>
                            <p:childTnLst>
                              <p:par>
                                <p:cTn id="32" presetID="8" presetClass="emph" presetSubtype="0" fill="hold" nodeType="afterEffect">
                                  <p:stCondLst>
                                    <p:cond delay="0"/>
                                  </p:stCondLst>
                                  <p:childTnLst>
                                    <p:animRot by="-5400000">
                                      <p:cBhvr>
                                        <p:cTn id="33" dur="500" fill="hold"/>
                                        <p:tgtEl>
                                          <p:spTgt spid="34"/>
                                        </p:tgtEl>
                                        <p:attrNameLst>
                                          <p:attrName>r</p:attrName>
                                        </p:attrNameLst>
                                      </p:cBhvr>
                                    </p:animRot>
                                  </p:childTnLst>
                                </p:cTn>
                              </p:par>
                            </p:childTnLst>
                          </p:cTn>
                        </p:par>
                        <p:par>
                          <p:cTn id="34" fill="hold">
                            <p:stCondLst>
                              <p:cond delay="7500"/>
                            </p:stCondLst>
                            <p:childTnLst>
                              <p:par>
                                <p:cTn id="35" presetID="42" presetClass="path" presetSubtype="0" accel="50000" decel="50000" fill="hold" nodeType="afterEffect">
                                  <p:stCondLst>
                                    <p:cond delay="0"/>
                                  </p:stCondLst>
                                  <p:childTnLst>
                                    <p:animMotion origin="layout" path="M 0.13282 0.00555 L 0.13282 -0.3463 " pathEditMode="relative" rAng="0" ptsTypes="AA">
                                      <p:cBhvr>
                                        <p:cTn id="36" dur="2000" fill="hold"/>
                                        <p:tgtEl>
                                          <p:spTgt spid="34"/>
                                        </p:tgtEl>
                                        <p:attrNameLst>
                                          <p:attrName>ppt_x</p:attrName>
                                          <p:attrName>ppt_y</p:attrName>
                                        </p:attrNameLst>
                                      </p:cBhvr>
                                      <p:rCtr x="0" y="-17593"/>
                                    </p:animMotion>
                                  </p:childTnLst>
                                </p:cTn>
                              </p:par>
                              <p:par>
                                <p:cTn id="37" presetID="22" presetClass="entr" presetSubtype="4" fill="hold" grpId="0" nodeType="withEffect">
                                  <p:stCondLst>
                                    <p:cond delay="2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1500"/>
                                        <p:tgtEl>
                                          <p:spTgt spid="16"/>
                                        </p:tgtEl>
                                      </p:cBhvr>
                                    </p:animEffect>
                                  </p:childTnLst>
                                </p:cTn>
                              </p:par>
                            </p:childTnLst>
                          </p:cTn>
                        </p:par>
                        <p:par>
                          <p:cTn id="40" fill="hold">
                            <p:stCondLst>
                              <p:cond delay="9500"/>
                            </p:stCondLst>
                            <p:childTnLst>
                              <p:par>
                                <p:cTn id="41" presetID="8" presetClass="emph" presetSubtype="0" fill="hold" nodeType="afterEffect">
                                  <p:stCondLst>
                                    <p:cond delay="0"/>
                                  </p:stCondLst>
                                  <p:childTnLst>
                                    <p:animRot by="5400000">
                                      <p:cBhvr>
                                        <p:cTn id="42" dur="500" fill="hold"/>
                                        <p:tgtEl>
                                          <p:spTgt spid="34"/>
                                        </p:tgtEl>
                                        <p:attrNameLst>
                                          <p:attrName>r</p:attrName>
                                        </p:attrNameLst>
                                      </p:cBhvr>
                                    </p:animRot>
                                  </p:childTnLst>
                                </p:cTn>
                              </p:par>
                            </p:childTnLst>
                          </p:cTn>
                        </p:par>
                        <p:par>
                          <p:cTn id="43" fill="hold">
                            <p:stCondLst>
                              <p:cond delay="10000"/>
                            </p:stCondLst>
                            <p:childTnLst>
                              <p:par>
                                <p:cTn id="44" presetID="42" presetClass="path" presetSubtype="0" accel="50000" decel="50000" fill="hold" nodeType="afterEffect">
                                  <p:stCondLst>
                                    <p:cond delay="0"/>
                                  </p:stCondLst>
                                  <p:childTnLst>
                                    <p:animMotion origin="layout" path="M 0.13282 -0.3463 L 0.18368 -0.3463 " pathEditMode="relative" rAng="0" ptsTypes="AA">
                                      <p:cBhvr>
                                        <p:cTn id="45" dur="750" fill="hold"/>
                                        <p:tgtEl>
                                          <p:spTgt spid="34"/>
                                        </p:tgtEl>
                                        <p:attrNameLst>
                                          <p:attrName>ppt_x</p:attrName>
                                          <p:attrName>ppt_y</p:attrName>
                                        </p:attrNameLst>
                                      </p:cBhvr>
                                      <p:rCtr x="2535" y="0"/>
                                    </p:animMotion>
                                  </p:childTnLst>
                                </p:cTn>
                              </p:par>
                            </p:childTnLst>
                          </p:cTn>
                        </p:par>
                        <p:par>
                          <p:cTn id="46" fill="hold">
                            <p:stCondLst>
                              <p:cond delay="10750"/>
                            </p:stCondLst>
                            <p:childTnLst>
                              <p:par>
                                <p:cTn id="47" presetID="8" presetClass="emph" presetSubtype="0" fill="hold" nodeType="afterEffect">
                                  <p:stCondLst>
                                    <p:cond delay="0"/>
                                  </p:stCondLst>
                                  <p:childTnLst>
                                    <p:animRot by="5400000">
                                      <p:cBhvr>
                                        <p:cTn id="48" dur="500" fill="hold"/>
                                        <p:tgtEl>
                                          <p:spTgt spid="34"/>
                                        </p:tgtEl>
                                        <p:attrNameLst>
                                          <p:attrName>r</p:attrName>
                                        </p:attrNameLst>
                                      </p:cBhvr>
                                    </p:animRot>
                                  </p:childTnLst>
                                </p:cTn>
                              </p:par>
                            </p:childTnLst>
                          </p:cTn>
                        </p:par>
                        <p:par>
                          <p:cTn id="49" fill="hold">
                            <p:stCondLst>
                              <p:cond delay="11250"/>
                            </p:stCondLst>
                            <p:childTnLst>
                              <p:par>
                                <p:cTn id="50" presetID="42" presetClass="path" presetSubtype="0" accel="50000" decel="50000" fill="hold" nodeType="afterEffect">
                                  <p:stCondLst>
                                    <p:cond delay="0"/>
                                  </p:stCondLst>
                                  <p:childTnLst>
                                    <p:animMotion origin="layout" path="M 0.18368 -0.3463 L 0.18594 0.00555 " pathEditMode="relative" rAng="0" ptsTypes="AA">
                                      <p:cBhvr>
                                        <p:cTn id="51" dur="2000" fill="hold"/>
                                        <p:tgtEl>
                                          <p:spTgt spid="34"/>
                                        </p:tgtEl>
                                        <p:attrNameLst>
                                          <p:attrName>ppt_x</p:attrName>
                                          <p:attrName>ppt_y</p:attrName>
                                        </p:attrNameLst>
                                      </p:cBhvr>
                                      <p:rCtr x="104" y="17593"/>
                                    </p:animMotion>
                                  </p:childTnLst>
                                </p:cTn>
                              </p:par>
                              <p:par>
                                <p:cTn id="52" presetID="22" presetClass="entr" presetSubtype="1" fill="hold" grpId="0" nodeType="withEffect">
                                  <p:stCondLst>
                                    <p:cond delay="20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1500"/>
                                        <p:tgtEl>
                                          <p:spTgt spid="17"/>
                                        </p:tgtEl>
                                      </p:cBhvr>
                                    </p:animEffect>
                                  </p:childTnLst>
                                </p:cTn>
                              </p:par>
                            </p:childTnLst>
                          </p:cTn>
                        </p:par>
                        <p:par>
                          <p:cTn id="55" fill="hold">
                            <p:stCondLst>
                              <p:cond delay="13250"/>
                            </p:stCondLst>
                            <p:childTnLst>
                              <p:par>
                                <p:cTn id="56" presetID="8" presetClass="emph" presetSubtype="0" fill="hold" nodeType="afterEffect">
                                  <p:stCondLst>
                                    <p:cond delay="0"/>
                                  </p:stCondLst>
                                  <p:childTnLst>
                                    <p:animRot by="-5400000">
                                      <p:cBhvr>
                                        <p:cTn id="57" dur="500" fill="hold"/>
                                        <p:tgtEl>
                                          <p:spTgt spid="34"/>
                                        </p:tgtEl>
                                        <p:attrNameLst>
                                          <p:attrName>r</p:attrName>
                                        </p:attrNameLst>
                                      </p:cBhvr>
                                    </p:animRot>
                                  </p:childTnLst>
                                </p:cTn>
                              </p:par>
                            </p:childTnLst>
                          </p:cTn>
                        </p:par>
                        <p:par>
                          <p:cTn id="58" fill="hold">
                            <p:stCondLst>
                              <p:cond delay="13750"/>
                            </p:stCondLst>
                            <p:childTnLst>
                              <p:par>
                                <p:cTn id="59" presetID="42" presetClass="path" presetSubtype="0" accel="50000" decel="50000" fill="hold" nodeType="afterEffect">
                                  <p:stCondLst>
                                    <p:cond delay="0"/>
                                  </p:stCondLst>
                                  <p:childTnLst>
                                    <p:animMotion origin="layout" path="M 0.18594 0.00555 L 0.2415 0.00555 " pathEditMode="relative" rAng="0" ptsTypes="AA">
                                      <p:cBhvr>
                                        <p:cTn id="60" dur="750" fill="hold"/>
                                        <p:tgtEl>
                                          <p:spTgt spid="34"/>
                                        </p:tgtEl>
                                        <p:attrNameLst>
                                          <p:attrName>ppt_x</p:attrName>
                                          <p:attrName>ppt_y</p:attrName>
                                        </p:attrNameLst>
                                      </p:cBhvr>
                                      <p:rCtr x="2778" y="0"/>
                                    </p:animMotion>
                                  </p:childTnLst>
                                </p:cTn>
                              </p:par>
                            </p:childTnLst>
                          </p:cTn>
                        </p:par>
                        <p:par>
                          <p:cTn id="61" fill="hold">
                            <p:stCondLst>
                              <p:cond delay="14500"/>
                            </p:stCondLst>
                            <p:childTnLst>
                              <p:par>
                                <p:cTn id="62" presetID="8" presetClass="emph" presetSubtype="0" fill="hold" nodeType="afterEffect">
                                  <p:stCondLst>
                                    <p:cond delay="0"/>
                                  </p:stCondLst>
                                  <p:childTnLst>
                                    <p:animRot by="-5400000">
                                      <p:cBhvr>
                                        <p:cTn id="63" dur="500" fill="hold"/>
                                        <p:tgtEl>
                                          <p:spTgt spid="34"/>
                                        </p:tgtEl>
                                        <p:attrNameLst>
                                          <p:attrName>r</p:attrName>
                                        </p:attrNameLst>
                                      </p:cBhvr>
                                    </p:animRot>
                                  </p:childTnLst>
                                </p:cTn>
                              </p:par>
                            </p:childTnLst>
                          </p:cTn>
                        </p:par>
                        <p:par>
                          <p:cTn id="64" fill="hold">
                            <p:stCondLst>
                              <p:cond delay="15000"/>
                            </p:stCondLst>
                            <p:childTnLst>
                              <p:par>
                                <p:cTn id="65" presetID="42" presetClass="path" presetSubtype="0" accel="50000" decel="50000" fill="hold" nodeType="afterEffect">
                                  <p:stCondLst>
                                    <p:cond delay="0"/>
                                  </p:stCondLst>
                                  <p:childTnLst>
                                    <p:animMotion origin="layout" path="M 0.2415 0.00555 L 0.2415 -0.35 " pathEditMode="relative" rAng="0" ptsTypes="AA">
                                      <p:cBhvr>
                                        <p:cTn id="66" dur="2000" fill="hold"/>
                                        <p:tgtEl>
                                          <p:spTgt spid="34"/>
                                        </p:tgtEl>
                                        <p:attrNameLst>
                                          <p:attrName>ppt_x</p:attrName>
                                          <p:attrName>ppt_y</p:attrName>
                                        </p:attrNameLst>
                                      </p:cBhvr>
                                      <p:rCtr x="0" y="-17778"/>
                                    </p:animMotion>
                                  </p:childTnLst>
                                </p:cTn>
                              </p:par>
                              <p:par>
                                <p:cTn id="67" presetID="22" presetClass="entr" presetSubtype="4" fill="hold" grpId="0" nodeType="withEffect">
                                  <p:stCondLst>
                                    <p:cond delay="20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1500"/>
                                        <p:tgtEl>
                                          <p:spTgt spid="18"/>
                                        </p:tgtEl>
                                      </p:cBhvr>
                                    </p:animEffect>
                                  </p:childTnLst>
                                </p:cTn>
                              </p:par>
                            </p:childTnLst>
                          </p:cTn>
                        </p:par>
                        <p:par>
                          <p:cTn id="70" fill="hold">
                            <p:stCondLst>
                              <p:cond delay="17000"/>
                            </p:stCondLst>
                            <p:childTnLst>
                              <p:par>
                                <p:cTn id="71" presetID="8" presetClass="emph" presetSubtype="0" fill="hold" nodeType="afterEffect">
                                  <p:stCondLst>
                                    <p:cond delay="0"/>
                                  </p:stCondLst>
                                  <p:childTnLst>
                                    <p:animRot by="5400000">
                                      <p:cBhvr>
                                        <p:cTn id="72" dur="500" fill="hold"/>
                                        <p:tgtEl>
                                          <p:spTgt spid="34"/>
                                        </p:tgtEl>
                                        <p:attrNameLst>
                                          <p:attrName>r</p:attrName>
                                        </p:attrNameLst>
                                      </p:cBhvr>
                                    </p:animRot>
                                  </p:childTnLst>
                                </p:cTn>
                              </p:par>
                            </p:childTnLst>
                          </p:cTn>
                        </p:par>
                        <p:par>
                          <p:cTn id="73" fill="hold">
                            <p:stCondLst>
                              <p:cond delay="17500"/>
                            </p:stCondLst>
                            <p:childTnLst>
                              <p:par>
                                <p:cTn id="74" presetID="42" presetClass="path" presetSubtype="0" accel="50000" decel="50000" fill="hold" nodeType="afterEffect">
                                  <p:stCondLst>
                                    <p:cond delay="0"/>
                                  </p:stCondLst>
                                  <p:childTnLst>
                                    <p:animMotion origin="layout" path="M 0.2415 -0.35 L 0.29584 -0.35 " pathEditMode="relative" rAng="0" ptsTypes="AA">
                                      <p:cBhvr>
                                        <p:cTn id="75" dur="750" fill="hold"/>
                                        <p:tgtEl>
                                          <p:spTgt spid="34"/>
                                        </p:tgtEl>
                                        <p:attrNameLst>
                                          <p:attrName>ppt_x</p:attrName>
                                          <p:attrName>ppt_y</p:attrName>
                                        </p:attrNameLst>
                                      </p:cBhvr>
                                      <p:rCtr x="2708" y="0"/>
                                    </p:animMotion>
                                  </p:childTnLst>
                                </p:cTn>
                              </p:par>
                            </p:childTnLst>
                          </p:cTn>
                        </p:par>
                        <p:par>
                          <p:cTn id="76" fill="hold">
                            <p:stCondLst>
                              <p:cond delay="18250"/>
                            </p:stCondLst>
                            <p:childTnLst>
                              <p:par>
                                <p:cTn id="77" presetID="8" presetClass="emph" presetSubtype="0" fill="hold" nodeType="afterEffect">
                                  <p:stCondLst>
                                    <p:cond delay="0"/>
                                  </p:stCondLst>
                                  <p:childTnLst>
                                    <p:animRot by="5400000">
                                      <p:cBhvr>
                                        <p:cTn id="78" dur="500" fill="hold"/>
                                        <p:tgtEl>
                                          <p:spTgt spid="34"/>
                                        </p:tgtEl>
                                        <p:attrNameLst>
                                          <p:attrName>r</p:attrName>
                                        </p:attrNameLst>
                                      </p:cBhvr>
                                    </p:animRot>
                                  </p:childTnLst>
                                </p:cTn>
                              </p:par>
                            </p:childTnLst>
                          </p:cTn>
                        </p:par>
                        <p:par>
                          <p:cTn id="79" fill="hold">
                            <p:stCondLst>
                              <p:cond delay="18750"/>
                            </p:stCondLst>
                            <p:childTnLst>
                              <p:par>
                                <p:cTn id="80" presetID="42" presetClass="path" presetSubtype="0" accel="50000" decel="50000" fill="hold" nodeType="afterEffect">
                                  <p:stCondLst>
                                    <p:cond delay="0"/>
                                  </p:stCondLst>
                                  <p:childTnLst>
                                    <p:animMotion origin="layout" path="M 0.29584 -0.35 L 0.29584 0.00555 " pathEditMode="relative" rAng="0" ptsTypes="AA">
                                      <p:cBhvr>
                                        <p:cTn id="81" dur="2000" fill="hold"/>
                                        <p:tgtEl>
                                          <p:spTgt spid="34"/>
                                        </p:tgtEl>
                                        <p:attrNameLst>
                                          <p:attrName>ppt_x</p:attrName>
                                          <p:attrName>ppt_y</p:attrName>
                                        </p:attrNameLst>
                                      </p:cBhvr>
                                      <p:rCtr x="0" y="17778"/>
                                    </p:animMotion>
                                  </p:childTnLst>
                                </p:cTn>
                              </p:par>
                              <p:par>
                                <p:cTn id="82" presetID="22" presetClass="entr" presetSubtype="1" fill="hold" grpId="0" nodeType="withEffect">
                                  <p:stCondLst>
                                    <p:cond delay="2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childTnLst>
                          </p:cTn>
                        </p:par>
                        <p:par>
                          <p:cTn id="85" fill="hold">
                            <p:stCondLst>
                              <p:cond delay="20750"/>
                            </p:stCondLst>
                            <p:childTnLst>
                              <p:par>
                                <p:cTn id="86" presetID="8" presetClass="emph" presetSubtype="0" fill="hold" nodeType="afterEffect">
                                  <p:stCondLst>
                                    <p:cond delay="0"/>
                                  </p:stCondLst>
                                  <p:childTnLst>
                                    <p:animRot by="-5400000">
                                      <p:cBhvr>
                                        <p:cTn id="87" dur="500" fill="hold"/>
                                        <p:tgtEl>
                                          <p:spTgt spid="34"/>
                                        </p:tgtEl>
                                        <p:attrNameLst>
                                          <p:attrName>r</p:attrName>
                                        </p:attrNameLst>
                                      </p:cBhvr>
                                    </p:animRot>
                                  </p:childTnLst>
                                </p:cTn>
                              </p:par>
                            </p:childTnLst>
                          </p:cTn>
                        </p:par>
                        <p:par>
                          <p:cTn id="88" fill="hold">
                            <p:stCondLst>
                              <p:cond delay="21250"/>
                            </p:stCondLst>
                            <p:childTnLst>
                              <p:par>
                                <p:cTn id="89" presetID="42" presetClass="path" presetSubtype="0" accel="50000" decel="50000" fill="hold" nodeType="afterEffect">
                                  <p:stCondLst>
                                    <p:cond delay="0"/>
                                  </p:stCondLst>
                                  <p:childTnLst>
                                    <p:animMotion origin="layout" path="M 0.29584 0.00555 L 0.3625 0.00555 " pathEditMode="relative" rAng="0" ptsTypes="AA">
                                      <p:cBhvr>
                                        <p:cTn id="90" dur="750" fill="hold"/>
                                        <p:tgtEl>
                                          <p:spTgt spid="34"/>
                                        </p:tgtEl>
                                        <p:attrNameLst>
                                          <p:attrName>ppt_x</p:attrName>
                                          <p:attrName>ppt_y</p:attrName>
                                        </p:attrNameLst>
                                      </p:cBhvr>
                                      <p:rCtr x="3333" y="0"/>
                                    </p:animMotion>
                                  </p:childTnLst>
                                </p:cTn>
                              </p:par>
                            </p:childTnLst>
                          </p:cTn>
                        </p:par>
                        <p:par>
                          <p:cTn id="91" fill="hold">
                            <p:stCondLst>
                              <p:cond delay="22000"/>
                            </p:stCondLst>
                            <p:childTnLst>
                              <p:par>
                                <p:cTn id="92" presetID="8" presetClass="emph" presetSubtype="0" fill="hold" nodeType="afterEffect">
                                  <p:stCondLst>
                                    <p:cond delay="0"/>
                                  </p:stCondLst>
                                  <p:childTnLst>
                                    <p:animRot by="-5400000">
                                      <p:cBhvr>
                                        <p:cTn id="93" dur="500" fill="hold"/>
                                        <p:tgtEl>
                                          <p:spTgt spid="34"/>
                                        </p:tgtEl>
                                        <p:attrNameLst>
                                          <p:attrName>r</p:attrName>
                                        </p:attrNameLst>
                                      </p:cBhvr>
                                    </p:animRot>
                                  </p:childTnLst>
                                </p:cTn>
                              </p:par>
                            </p:childTnLst>
                          </p:cTn>
                        </p:par>
                        <p:par>
                          <p:cTn id="94" fill="hold">
                            <p:stCondLst>
                              <p:cond delay="22500"/>
                            </p:stCondLst>
                            <p:childTnLst>
                              <p:par>
                                <p:cTn id="95" presetID="42" presetClass="path" presetSubtype="0" accel="50000" decel="50000" fill="hold" nodeType="afterEffect">
                                  <p:stCondLst>
                                    <p:cond delay="0"/>
                                  </p:stCondLst>
                                  <p:childTnLst>
                                    <p:animMotion origin="layout" path="M 0.3625 0.00555 L 0.3625 -0.35 " pathEditMode="relative" rAng="0" ptsTypes="AA">
                                      <p:cBhvr>
                                        <p:cTn id="96" dur="2000" fill="hold"/>
                                        <p:tgtEl>
                                          <p:spTgt spid="34"/>
                                        </p:tgtEl>
                                        <p:attrNameLst>
                                          <p:attrName>ppt_x</p:attrName>
                                          <p:attrName>ppt_y</p:attrName>
                                        </p:attrNameLst>
                                      </p:cBhvr>
                                      <p:rCtr x="0" y="-17778"/>
                                    </p:animMotion>
                                  </p:childTnLst>
                                </p:cTn>
                              </p:par>
                              <p:par>
                                <p:cTn id="97" presetID="22" presetClass="entr" presetSubtype="4" fill="hold" grpId="0" nodeType="withEffect">
                                  <p:stCondLst>
                                    <p:cond delay="20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1500"/>
                                        <p:tgtEl>
                                          <p:spTgt spid="20"/>
                                        </p:tgtEl>
                                      </p:cBhvr>
                                    </p:animEffect>
                                  </p:childTnLst>
                                </p:cTn>
                              </p:par>
                            </p:childTnLst>
                          </p:cTn>
                        </p:par>
                        <p:par>
                          <p:cTn id="100" fill="hold">
                            <p:stCondLst>
                              <p:cond delay="24500"/>
                            </p:stCondLst>
                            <p:childTnLst>
                              <p:par>
                                <p:cTn id="101" presetID="8" presetClass="emph" presetSubtype="0" fill="hold" nodeType="afterEffect">
                                  <p:stCondLst>
                                    <p:cond delay="0"/>
                                  </p:stCondLst>
                                  <p:childTnLst>
                                    <p:animRot by="5400000">
                                      <p:cBhvr>
                                        <p:cTn id="102" dur="500" fill="hold"/>
                                        <p:tgtEl>
                                          <p:spTgt spid="34"/>
                                        </p:tgtEl>
                                        <p:attrNameLst>
                                          <p:attrName>r</p:attrName>
                                        </p:attrNameLst>
                                      </p:cBhvr>
                                    </p:animRot>
                                  </p:childTnLst>
                                </p:cTn>
                              </p:par>
                            </p:childTnLst>
                          </p:cTn>
                        </p:par>
                        <p:par>
                          <p:cTn id="103" fill="hold">
                            <p:stCondLst>
                              <p:cond delay="25000"/>
                            </p:stCondLst>
                            <p:childTnLst>
                              <p:par>
                                <p:cTn id="104" presetID="42" presetClass="path" presetSubtype="0" accel="50000" decel="50000" fill="hold" nodeType="afterEffect">
                                  <p:stCondLst>
                                    <p:cond delay="0"/>
                                  </p:stCondLst>
                                  <p:childTnLst>
                                    <p:animMotion origin="layout" path="M 0.3625 -0.35 L 0.42257 -0.35 " pathEditMode="relative" rAng="0" ptsTypes="AA">
                                      <p:cBhvr>
                                        <p:cTn id="105" dur="750" fill="hold"/>
                                        <p:tgtEl>
                                          <p:spTgt spid="34"/>
                                        </p:tgtEl>
                                        <p:attrNameLst>
                                          <p:attrName>ppt_x</p:attrName>
                                          <p:attrName>ppt_y</p:attrName>
                                        </p:attrNameLst>
                                      </p:cBhvr>
                                      <p:rCtr x="3003" y="0"/>
                                    </p:animMotion>
                                  </p:childTnLst>
                                </p:cTn>
                              </p:par>
                            </p:childTnLst>
                          </p:cTn>
                        </p:par>
                        <p:par>
                          <p:cTn id="106" fill="hold">
                            <p:stCondLst>
                              <p:cond delay="25750"/>
                            </p:stCondLst>
                            <p:childTnLst>
                              <p:par>
                                <p:cTn id="107" presetID="8" presetClass="emph" presetSubtype="0" fill="hold" nodeType="afterEffect">
                                  <p:stCondLst>
                                    <p:cond delay="0"/>
                                  </p:stCondLst>
                                  <p:childTnLst>
                                    <p:animRot by="5400000">
                                      <p:cBhvr>
                                        <p:cTn id="108" dur="500" fill="hold"/>
                                        <p:tgtEl>
                                          <p:spTgt spid="34"/>
                                        </p:tgtEl>
                                        <p:attrNameLst>
                                          <p:attrName>r</p:attrName>
                                        </p:attrNameLst>
                                      </p:cBhvr>
                                    </p:animRot>
                                  </p:childTnLst>
                                </p:cTn>
                              </p:par>
                            </p:childTnLst>
                          </p:cTn>
                        </p:par>
                        <p:par>
                          <p:cTn id="109" fill="hold">
                            <p:stCondLst>
                              <p:cond delay="26250"/>
                            </p:stCondLst>
                            <p:childTnLst>
                              <p:par>
                                <p:cTn id="110" presetID="42" presetClass="path" presetSubtype="0" accel="50000" decel="50000" fill="hold" nodeType="afterEffect">
                                  <p:stCondLst>
                                    <p:cond delay="0"/>
                                  </p:stCondLst>
                                  <p:childTnLst>
                                    <p:animMotion origin="layout" path="M 0.42257 -0.35 L 0.42257 0.00555 " pathEditMode="relative" rAng="0" ptsTypes="AA">
                                      <p:cBhvr>
                                        <p:cTn id="111" dur="2000" fill="hold"/>
                                        <p:tgtEl>
                                          <p:spTgt spid="34"/>
                                        </p:tgtEl>
                                        <p:attrNameLst>
                                          <p:attrName>ppt_x</p:attrName>
                                          <p:attrName>ppt_y</p:attrName>
                                        </p:attrNameLst>
                                      </p:cBhvr>
                                      <p:rCtr x="0" y="17778"/>
                                    </p:animMotion>
                                  </p:childTnLst>
                                </p:cTn>
                              </p:par>
                              <p:par>
                                <p:cTn id="112" presetID="22" presetClass="entr" presetSubtype="1" fill="hold" grpId="0" nodeType="withEffect">
                                  <p:stCondLst>
                                    <p:cond delay="200"/>
                                  </p:stCondLst>
                                  <p:childTnLst>
                                    <p:set>
                                      <p:cBhvr>
                                        <p:cTn id="113" dur="1" fill="hold">
                                          <p:stCondLst>
                                            <p:cond delay="0"/>
                                          </p:stCondLst>
                                        </p:cTn>
                                        <p:tgtEl>
                                          <p:spTgt spid="21"/>
                                        </p:tgtEl>
                                        <p:attrNameLst>
                                          <p:attrName>style.visibility</p:attrName>
                                        </p:attrNameLst>
                                      </p:cBhvr>
                                      <p:to>
                                        <p:strVal val="visible"/>
                                      </p:to>
                                    </p:set>
                                    <p:animEffect transition="in" filter="wipe(up)">
                                      <p:cBhvr>
                                        <p:cTn id="114" dur="1500"/>
                                        <p:tgtEl>
                                          <p:spTgt spid="21"/>
                                        </p:tgtEl>
                                      </p:cBhvr>
                                    </p:animEffect>
                                  </p:childTnLst>
                                </p:cTn>
                              </p:par>
                            </p:childTnLst>
                          </p:cTn>
                        </p:par>
                        <p:par>
                          <p:cTn id="115" fill="hold">
                            <p:stCondLst>
                              <p:cond delay="28250"/>
                            </p:stCondLst>
                            <p:childTnLst>
                              <p:par>
                                <p:cTn id="116" presetID="8" presetClass="emph" presetSubtype="0" fill="hold" nodeType="afterEffect">
                                  <p:stCondLst>
                                    <p:cond delay="0"/>
                                  </p:stCondLst>
                                  <p:childTnLst>
                                    <p:animRot by="-5400000">
                                      <p:cBhvr>
                                        <p:cTn id="117" dur="500" fill="hold"/>
                                        <p:tgtEl>
                                          <p:spTgt spid="34"/>
                                        </p:tgtEl>
                                        <p:attrNameLst>
                                          <p:attrName>r</p:attrName>
                                        </p:attrNameLst>
                                      </p:cBhvr>
                                    </p:animRot>
                                  </p:childTnLst>
                                </p:cTn>
                              </p:par>
                            </p:childTnLst>
                          </p:cTn>
                        </p:par>
                        <p:par>
                          <p:cTn id="118" fill="hold">
                            <p:stCondLst>
                              <p:cond delay="28750"/>
                            </p:stCondLst>
                            <p:childTnLst>
                              <p:par>
                                <p:cTn id="119" presetID="42" presetClass="path" presetSubtype="0" accel="50000" decel="50000" fill="hold" nodeType="afterEffect">
                                  <p:stCondLst>
                                    <p:cond delay="0"/>
                                  </p:stCondLst>
                                  <p:childTnLst>
                                    <p:animMotion origin="layout" path="M 0.42257 0.00555 L 0.4875 0.00555 " pathEditMode="relative" rAng="0" ptsTypes="AA">
                                      <p:cBhvr>
                                        <p:cTn id="120" dur="750" fill="hold"/>
                                        <p:tgtEl>
                                          <p:spTgt spid="34"/>
                                        </p:tgtEl>
                                        <p:attrNameLst>
                                          <p:attrName>ppt_x</p:attrName>
                                          <p:attrName>ppt_y</p:attrName>
                                        </p:attrNameLst>
                                      </p:cBhvr>
                                      <p:rCtr x="3247" y="0"/>
                                    </p:animMotion>
                                  </p:childTnLst>
                                </p:cTn>
                              </p:par>
                            </p:childTnLst>
                          </p:cTn>
                        </p:par>
                        <p:par>
                          <p:cTn id="121" fill="hold">
                            <p:stCondLst>
                              <p:cond delay="29500"/>
                            </p:stCondLst>
                            <p:childTnLst>
                              <p:par>
                                <p:cTn id="122" presetID="8" presetClass="emph" presetSubtype="0" fill="hold" nodeType="afterEffect">
                                  <p:stCondLst>
                                    <p:cond delay="0"/>
                                  </p:stCondLst>
                                  <p:childTnLst>
                                    <p:animRot by="-5400000">
                                      <p:cBhvr>
                                        <p:cTn id="123" dur="500" fill="hold"/>
                                        <p:tgtEl>
                                          <p:spTgt spid="34"/>
                                        </p:tgtEl>
                                        <p:attrNameLst>
                                          <p:attrName>r</p:attrName>
                                        </p:attrNameLst>
                                      </p:cBhvr>
                                    </p:animRot>
                                  </p:childTnLst>
                                </p:cTn>
                              </p:par>
                            </p:childTnLst>
                          </p:cTn>
                        </p:par>
                        <p:par>
                          <p:cTn id="124" fill="hold">
                            <p:stCondLst>
                              <p:cond delay="30000"/>
                            </p:stCondLst>
                            <p:childTnLst>
                              <p:par>
                                <p:cTn id="125" presetID="42" presetClass="path" presetSubtype="0" accel="50000" decel="50000" fill="hold" nodeType="afterEffect">
                                  <p:stCondLst>
                                    <p:cond delay="0"/>
                                  </p:stCondLst>
                                  <p:childTnLst>
                                    <p:animMotion origin="layout" path="M 0.4875 0.00555 L 0.4875 -0.35 " pathEditMode="relative" rAng="0" ptsTypes="AA">
                                      <p:cBhvr>
                                        <p:cTn id="126" dur="2000" fill="hold"/>
                                        <p:tgtEl>
                                          <p:spTgt spid="34"/>
                                        </p:tgtEl>
                                        <p:attrNameLst>
                                          <p:attrName>ppt_x</p:attrName>
                                          <p:attrName>ppt_y</p:attrName>
                                        </p:attrNameLst>
                                      </p:cBhvr>
                                      <p:rCtr x="0" y="-17778"/>
                                    </p:animMotion>
                                  </p:childTnLst>
                                </p:cTn>
                              </p:par>
                              <p:par>
                                <p:cTn id="127" presetID="22" presetClass="entr" presetSubtype="4" fill="hold" grpId="0" nodeType="withEffect">
                                  <p:stCondLst>
                                    <p:cond delay="200"/>
                                  </p:stCondLst>
                                  <p:childTnLst>
                                    <p:set>
                                      <p:cBhvr>
                                        <p:cTn id="128" dur="1" fill="hold">
                                          <p:stCondLst>
                                            <p:cond delay="0"/>
                                          </p:stCondLst>
                                        </p:cTn>
                                        <p:tgtEl>
                                          <p:spTgt spid="22"/>
                                        </p:tgtEl>
                                        <p:attrNameLst>
                                          <p:attrName>style.visibility</p:attrName>
                                        </p:attrNameLst>
                                      </p:cBhvr>
                                      <p:to>
                                        <p:strVal val="visible"/>
                                      </p:to>
                                    </p:set>
                                    <p:animEffect transition="in" filter="wipe(down)">
                                      <p:cBhvr>
                                        <p:cTn id="129" dur="1500"/>
                                        <p:tgtEl>
                                          <p:spTgt spid="22"/>
                                        </p:tgtEl>
                                      </p:cBhvr>
                                    </p:animEffect>
                                  </p:childTnLst>
                                </p:cTn>
                              </p:par>
                            </p:childTnLst>
                          </p:cTn>
                        </p:par>
                        <p:par>
                          <p:cTn id="130" fill="hold">
                            <p:stCondLst>
                              <p:cond delay="32000"/>
                            </p:stCondLst>
                            <p:childTnLst>
                              <p:par>
                                <p:cTn id="131" presetID="8" presetClass="emph" presetSubtype="0" fill="hold" nodeType="afterEffect">
                                  <p:stCondLst>
                                    <p:cond delay="0"/>
                                  </p:stCondLst>
                                  <p:childTnLst>
                                    <p:animRot by="5400000">
                                      <p:cBhvr>
                                        <p:cTn id="132" dur="500" fill="hold"/>
                                        <p:tgtEl>
                                          <p:spTgt spid="34"/>
                                        </p:tgtEl>
                                        <p:attrNameLst>
                                          <p:attrName>r</p:attrName>
                                        </p:attrNameLst>
                                      </p:cBhvr>
                                    </p:animRot>
                                  </p:childTnLst>
                                </p:cTn>
                              </p:par>
                            </p:childTnLst>
                          </p:cTn>
                        </p:par>
                        <p:par>
                          <p:cTn id="133" fill="hold">
                            <p:stCondLst>
                              <p:cond delay="32500"/>
                            </p:stCondLst>
                            <p:childTnLst>
                              <p:par>
                                <p:cTn id="134" presetID="42" presetClass="path" presetSubtype="0" accel="50000" decel="50000" fill="hold" nodeType="afterEffect">
                                  <p:stCondLst>
                                    <p:cond delay="0"/>
                                  </p:stCondLst>
                                  <p:childTnLst>
                                    <p:animMotion origin="layout" path="M 0.4875 -0.35 L 0.54584 -0.35 " pathEditMode="relative" rAng="0" ptsTypes="AA">
                                      <p:cBhvr>
                                        <p:cTn id="135" dur="750" fill="hold"/>
                                        <p:tgtEl>
                                          <p:spTgt spid="34"/>
                                        </p:tgtEl>
                                        <p:attrNameLst>
                                          <p:attrName>ppt_x</p:attrName>
                                          <p:attrName>ppt_y</p:attrName>
                                        </p:attrNameLst>
                                      </p:cBhvr>
                                      <p:rCtr x="2917" y="0"/>
                                    </p:animMotion>
                                  </p:childTnLst>
                                </p:cTn>
                              </p:par>
                            </p:childTnLst>
                          </p:cTn>
                        </p:par>
                        <p:par>
                          <p:cTn id="136" fill="hold">
                            <p:stCondLst>
                              <p:cond delay="33250"/>
                            </p:stCondLst>
                            <p:childTnLst>
                              <p:par>
                                <p:cTn id="137" presetID="8" presetClass="emph" presetSubtype="0" fill="hold" nodeType="afterEffect">
                                  <p:stCondLst>
                                    <p:cond delay="0"/>
                                  </p:stCondLst>
                                  <p:childTnLst>
                                    <p:animRot by="5400000">
                                      <p:cBhvr>
                                        <p:cTn id="138" dur="500" fill="hold"/>
                                        <p:tgtEl>
                                          <p:spTgt spid="34"/>
                                        </p:tgtEl>
                                        <p:attrNameLst>
                                          <p:attrName>r</p:attrName>
                                        </p:attrNameLst>
                                      </p:cBhvr>
                                    </p:animRot>
                                  </p:childTnLst>
                                </p:cTn>
                              </p:par>
                            </p:childTnLst>
                          </p:cTn>
                        </p:par>
                        <p:par>
                          <p:cTn id="139" fill="hold">
                            <p:stCondLst>
                              <p:cond delay="33750"/>
                            </p:stCondLst>
                            <p:childTnLst>
                              <p:par>
                                <p:cTn id="140" presetID="42" presetClass="path" presetSubtype="0" accel="50000" decel="50000" fill="hold" nodeType="afterEffect">
                                  <p:stCondLst>
                                    <p:cond delay="0"/>
                                  </p:stCondLst>
                                  <p:childTnLst>
                                    <p:animMotion origin="layout" path="M 0.54584 -0.35 L 0.54584 0.00555 " pathEditMode="relative" rAng="0" ptsTypes="AA">
                                      <p:cBhvr>
                                        <p:cTn id="141" dur="2000" fill="hold"/>
                                        <p:tgtEl>
                                          <p:spTgt spid="34"/>
                                        </p:tgtEl>
                                        <p:attrNameLst>
                                          <p:attrName>ppt_x</p:attrName>
                                          <p:attrName>ppt_y</p:attrName>
                                        </p:attrNameLst>
                                      </p:cBhvr>
                                      <p:rCtr x="0" y="17778"/>
                                    </p:animMotion>
                                  </p:childTnLst>
                                </p:cTn>
                              </p:par>
                              <p:par>
                                <p:cTn id="142" presetID="22" presetClass="entr" presetSubtype="1" fill="hold" grpId="0" nodeType="withEffect">
                                  <p:stCondLst>
                                    <p:cond delay="200"/>
                                  </p:stCondLst>
                                  <p:childTnLst>
                                    <p:set>
                                      <p:cBhvr>
                                        <p:cTn id="143" dur="1" fill="hold">
                                          <p:stCondLst>
                                            <p:cond delay="0"/>
                                          </p:stCondLst>
                                        </p:cTn>
                                        <p:tgtEl>
                                          <p:spTgt spid="33"/>
                                        </p:tgtEl>
                                        <p:attrNameLst>
                                          <p:attrName>style.visibility</p:attrName>
                                        </p:attrNameLst>
                                      </p:cBhvr>
                                      <p:to>
                                        <p:strVal val="visible"/>
                                      </p:to>
                                    </p:set>
                                    <p:animEffect transition="in" filter="wipe(up)">
                                      <p:cBhvr>
                                        <p:cTn id="144" dur="1500"/>
                                        <p:tgtEl>
                                          <p:spTgt spid="33"/>
                                        </p:tgtEl>
                                      </p:cBhvr>
                                    </p:animEffect>
                                  </p:childTnLst>
                                </p:cTn>
                              </p:par>
                            </p:childTnLst>
                          </p:cTn>
                        </p:par>
                        <p:par>
                          <p:cTn id="145" fill="hold">
                            <p:stCondLst>
                              <p:cond delay="35750"/>
                            </p:stCondLst>
                            <p:childTnLst>
                              <p:par>
                                <p:cTn id="146" presetID="1" presetClass="exit" presetSubtype="0" fill="hold" nodeType="afterEffect">
                                  <p:stCondLst>
                                    <p:cond delay="0"/>
                                  </p:stCondLst>
                                  <p:childTnLst>
                                    <p:set>
                                      <p:cBhvr>
                                        <p:cTn id="147" dur="1" fill="hold">
                                          <p:stCondLst>
                                            <p:cond delay="0"/>
                                          </p:stCondLst>
                                        </p:cTn>
                                        <p:tgtEl>
                                          <p:spTgt spid="34"/>
                                        </p:tgtEl>
                                        <p:attrNameLst>
                                          <p:attrName>style.visibility</p:attrName>
                                        </p:attrNameLst>
                                      </p:cBhvr>
                                      <p:to>
                                        <p:strVal val="hidden"/>
                                      </p:to>
                                    </p:set>
                                  </p:childTnLst>
                                </p:cTn>
                              </p:par>
                            </p:childTnLst>
                          </p:cTn>
                        </p:par>
                        <p:par>
                          <p:cTn id="148" fill="hold">
                            <p:stCondLst>
                              <p:cond delay="35750"/>
                            </p:stCondLst>
                            <p:childTnLst>
                              <p:par>
                                <p:cTn id="149" presetID="1" presetClass="entr" presetSubtype="0"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childTnLst>
                                </p:cTn>
                              </p:par>
                            </p:childTnLst>
                          </p:cTn>
                        </p:par>
                        <p:par>
                          <p:cTn id="151" fill="hold">
                            <p:stCondLst>
                              <p:cond delay="35750"/>
                            </p:stCondLst>
                            <p:childTnLst>
                              <p:par>
                                <p:cTn id="152" presetID="1" presetClass="entr" presetSubtype="0" fill="hold" grpId="0" nodeType="afterEffect">
                                  <p:stCondLst>
                                    <p:cond delay="0"/>
                                  </p:stCondLst>
                                  <p:childTnLst>
                                    <p:set>
                                      <p:cBhvr>
                                        <p:cTn id="153" dur="1" fill="hold">
                                          <p:stCondLst>
                                            <p:cond delay="0"/>
                                          </p:stCondLst>
                                        </p:cTn>
                                        <p:tgtEl>
                                          <p:spTgt spid="36"/>
                                        </p:tgtEl>
                                        <p:attrNameLst>
                                          <p:attrName>style.visibility</p:attrName>
                                        </p:attrNameLst>
                                      </p:cBhvr>
                                      <p:to>
                                        <p:strVal val="visible"/>
                                      </p:to>
                                    </p:set>
                                  </p:childTnLst>
                                </p:cTn>
                              </p:par>
                            </p:childTnLst>
                          </p:cTn>
                        </p:par>
                        <p:par>
                          <p:cTn id="154" fill="hold">
                            <p:stCondLst>
                              <p:cond delay="35750"/>
                            </p:stCondLst>
                            <p:childTnLst>
                              <p:par>
                                <p:cTn id="155" presetID="2" presetClass="exit" presetSubtype="4" fill="hold" nodeType="afterEffect">
                                  <p:stCondLst>
                                    <p:cond delay="0"/>
                                  </p:stCondLst>
                                  <p:childTnLst>
                                    <p:anim calcmode="lin" valueType="num">
                                      <p:cBhvr additive="base">
                                        <p:cTn id="156" dur="3000"/>
                                        <p:tgtEl>
                                          <p:spTgt spid="35"/>
                                        </p:tgtEl>
                                        <p:attrNameLst>
                                          <p:attrName>ppt_x</p:attrName>
                                        </p:attrNameLst>
                                      </p:cBhvr>
                                      <p:tavLst>
                                        <p:tav tm="0">
                                          <p:val>
                                            <p:strVal val="ppt_x"/>
                                          </p:val>
                                        </p:tav>
                                        <p:tav tm="100000">
                                          <p:val>
                                            <p:strVal val="ppt_x"/>
                                          </p:val>
                                        </p:tav>
                                      </p:tavLst>
                                    </p:anim>
                                    <p:anim calcmode="lin" valueType="num">
                                      <p:cBhvr additive="base">
                                        <p:cTn id="157" dur="3000"/>
                                        <p:tgtEl>
                                          <p:spTgt spid="35"/>
                                        </p:tgtEl>
                                        <p:attrNameLst>
                                          <p:attrName>ppt_y</p:attrName>
                                        </p:attrNameLst>
                                      </p:cBhvr>
                                      <p:tavLst>
                                        <p:tav tm="0">
                                          <p:val>
                                            <p:strVal val="ppt_y"/>
                                          </p:val>
                                        </p:tav>
                                        <p:tav tm="100000">
                                          <p:val>
                                            <p:strVal val="1+ppt_h/2"/>
                                          </p:val>
                                        </p:tav>
                                      </p:tavLst>
                                    </p:anim>
                                    <p:set>
                                      <p:cBhvr>
                                        <p:cTn id="158" dur="1" fill="hold">
                                          <p:stCondLst>
                                            <p:cond delay="2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33" grpId="0" animBg="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AEZs in Outdoor Production (170.405(a)(1))</a:t>
            </a:r>
            <a:endParaRPr lang="en-US" sz="3600" b="1" dirty="0">
              <a:solidFill>
                <a:srgbClr val="B48900"/>
              </a:solidFill>
            </a:endParaRPr>
          </a:p>
        </p:txBody>
      </p:sp>
      <p:sp>
        <p:nvSpPr>
          <p:cNvPr id="3" name="Content Placeholder 2"/>
          <p:cNvSpPr>
            <a:spLocks noGrp="1"/>
          </p:cNvSpPr>
          <p:nvPr>
            <p:ph idx="1"/>
          </p:nvPr>
        </p:nvSpPr>
        <p:spPr>
          <a:xfrm>
            <a:off x="685800" y="1417638"/>
            <a:ext cx="7772400" cy="5211762"/>
          </a:xfrm>
        </p:spPr>
        <p:txBody>
          <a:bodyPr>
            <a:noAutofit/>
          </a:bodyPr>
          <a:lstStyle/>
          <a:p>
            <a:r>
              <a:rPr lang="en-US" sz="2800" b="1" dirty="0">
                <a:solidFill>
                  <a:srgbClr val="B48900"/>
                </a:solidFill>
              </a:rPr>
              <a:t>100 foot AEZ</a:t>
            </a:r>
          </a:p>
          <a:p>
            <a:pPr lvl="1"/>
            <a:r>
              <a:rPr lang="en-US" sz="2400" dirty="0">
                <a:solidFill>
                  <a:srgbClr val="B48900"/>
                </a:solidFill>
              </a:rPr>
              <a:t>Applied aerially, by air blast or with a spray quality smaller than medium</a:t>
            </a:r>
          </a:p>
          <a:p>
            <a:pPr lvl="1"/>
            <a:r>
              <a:rPr lang="en-US" sz="2400" dirty="0">
                <a:solidFill>
                  <a:srgbClr val="B48900"/>
                </a:solidFill>
              </a:rPr>
              <a:t>Applied as a fumigant, smoke, mist or fog</a:t>
            </a:r>
          </a:p>
          <a:p>
            <a:r>
              <a:rPr lang="en-US" sz="2800" b="1" dirty="0">
                <a:solidFill>
                  <a:srgbClr val="B48900"/>
                </a:solidFill>
              </a:rPr>
              <a:t>25 foot AEZ</a:t>
            </a:r>
          </a:p>
          <a:p>
            <a:pPr lvl="1"/>
            <a:r>
              <a:rPr lang="en-US" sz="2400" dirty="0">
                <a:solidFill>
                  <a:srgbClr val="B48900"/>
                </a:solidFill>
              </a:rPr>
              <a:t>Applied other than above &amp; sprayed from a height of &gt;12 inches from planting medium with spray quality of medium or larger</a:t>
            </a:r>
          </a:p>
          <a:p>
            <a:r>
              <a:rPr lang="en-US" sz="2800" b="1" dirty="0">
                <a:solidFill>
                  <a:srgbClr val="B48900"/>
                </a:solidFill>
              </a:rPr>
              <a:t>No AEZ</a:t>
            </a:r>
          </a:p>
          <a:p>
            <a:pPr lvl="1"/>
            <a:r>
              <a:rPr lang="en-US" sz="2400" dirty="0">
                <a:solidFill>
                  <a:srgbClr val="B48900"/>
                </a:solidFill>
              </a:rPr>
              <a:t>Applied otherwise</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25</a:t>
            </a:fld>
            <a:endParaRPr lang="en-US"/>
          </a:p>
        </p:txBody>
      </p:sp>
    </p:spTree>
    <p:extLst>
      <p:ext uri="{BB962C8B-B14F-4D97-AF65-F5344CB8AC3E}">
        <p14:creationId xmlns:p14="http://schemas.microsoft.com/office/powerpoint/2010/main" val="2807415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AEZs in Outdoor Production (170.405(a)(1))</a:t>
            </a:r>
            <a:endParaRPr lang="en-US" sz="3600" b="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26</a:t>
            </a:fld>
            <a:endParaRPr lang="en-US"/>
          </a:p>
        </p:txBody>
      </p:sp>
      <p:pic>
        <p:nvPicPr>
          <p:cNvPr id="6" name="Content Placeholder 5"/>
          <p:cNvPicPr>
            <a:picLocks noGrp="1" noChangeAspect="1"/>
          </p:cNvPicPr>
          <p:nvPr>
            <p:ph idx="1"/>
          </p:nvPr>
        </p:nvPicPr>
        <p:blipFill>
          <a:blip r:embed="rId2"/>
          <a:stretch>
            <a:fillRect/>
          </a:stretch>
        </p:blipFill>
        <p:spPr>
          <a:xfrm>
            <a:off x="1295400" y="1828591"/>
            <a:ext cx="6477000" cy="4867484"/>
          </a:xfrm>
          <a:prstGeom prst="rect">
            <a:avLst/>
          </a:prstGeom>
        </p:spPr>
      </p:pic>
      <p:sp>
        <p:nvSpPr>
          <p:cNvPr id="8" name="Oval 7"/>
          <p:cNvSpPr/>
          <p:nvPr/>
        </p:nvSpPr>
        <p:spPr bwMode="auto">
          <a:xfrm rot="1321178">
            <a:off x="1597181" y="2558068"/>
            <a:ext cx="6651253" cy="2057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198337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AEZs in Outdoor Production (170.405(a)(1))</a:t>
            </a:r>
            <a:endParaRPr lang="en-US" sz="3600" b="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27</a:t>
            </a:fld>
            <a:endParaRPr lang="en-US"/>
          </a:p>
        </p:txBody>
      </p:sp>
      <p:pic>
        <p:nvPicPr>
          <p:cNvPr id="6" name="Content Placeholder 5"/>
          <p:cNvPicPr>
            <a:picLocks noGrp="1" noChangeAspect="1"/>
          </p:cNvPicPr>
          <p:nvPr>
            <p:ph idx="1"/>
          </p:nvPr>
        </p:nvPicPr>
        <p:blipFill>
          <a:blip r:embed="rId2"/>
          <a:stretch>
            <a:fillRect/>
          </a:stretch>
        </p:blipFill>
        <p:spPr>
          <a:xfrm>
            <a:off x="1295400" y="1828591"/>
            <a:ext cx="6477000" cy="4867484"/>
          </a:xfrm>
          <a:prstGeom prst="rect">
            <a:avLst/>
          </a:prstGeom>
        </p:spPr>
      </p:pic>
      <p:sp>
        <p:nvSpPr>
          <p:cNvPr id="9" name="Oval 8"/>
          <p:cNvSpPr/>
          <p:nvPr/>
        </p:nvSpPr>
        <p:spPr bwMode="auto">
          <a:xfrm rot="3566955">
            <a:off x="2678530" y="1942273"/>
            <a:ext cx="1782671" cy="337689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0" name="TextBox 9"/>
          <p:cNvSpPr txBox="1"/>
          <p:nvPr/>
        </p:nvSpPr>
        <p:spPr>
          <a:xfrm>
            <a:off x="4316235" y="4450407"/>
            <a:ext cx="1609612" cy="1015663"/>
          </a:xfrm>
          <a:prstGeom prst="rect">
            <a:avLst/>
          </a:prstGeom>
          <a:noFill/>
        </p:spPr>
        <p:txBody>
          <a:bodyPr wrap="square" rtlCol="0">
            <a:spAutoFit/>
          </a:bodyPr>
          <a:lstStyle/>
          <a:p>
            <a:r>
              <a:rPr lang="en-US" sz="6000" dirty="0">
                <a:solidFill>
                  <a:srgbClr val="FF0000"/>
                </a:solidFill>
              </a:rPr>
              <a:t>NO!</a:t>
            </a:r>
          </a:p>
        </p:txBody>
      </p:sp>
    </p:spTree>
    <p:extLst>
      <p:ext uri="{BB962C8B-B14F-4D97-AF65-F5344CB8AC3E}">
        <p14:creationId xmlns:p14="http://schemas.microsoft.com/office/powerpoint/2010/main" val="310811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Droplet Size and Relation to AEZ</a:t>
            </a:r>
            <a:br>
              <a:rPr lang="en-US" sz="3600" b="1" dirty="0"/>
            </a:br>
            <a:r>
              <a:rPr lang="en-US" sz="2800" b="1" dirty="0"/>
              <a:t>ASABE Standard S-572.1</a:t>
            </a:r>
            <a:endParaRPr lang="en-US" sz="3600" b="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37534036"/>
              </p:ext>
            </p:extLst>
          </p:nvPr>
        </p:nvGraphicFramePr>
        <p:xfrm>
          <a:off x="2514600" y="1682736"/>
          <a:ext cx="4114800" cy="43484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093378235"/>
                    </a:ext>
                  </a:extLst>
                </a:gridCol>
                <a:gridCol w="2057400">
                  <a:extLst>
                    <a:ext uri="{9D8B030D-6E8A-4147-A177-3AD203B41FA5}">
                      <a16:colId xmlns:a16="http://schemas.microsoft.com/office/drawing/2014/main" val="3488193486"/>
                    </a:ext>
                  </a:extLst>
                </a:gridCol>
              </a:tblGrid>
              <a:tr h="370840">
                <a:tc gridSpan="2">
                  <a:txBody>
                    <a:bodyPr/>
                    <a:lstStyle/>
                    <a:p>
                      <a:pPr algn="ctr"/>
                      <a:r>
                        <a:rPr lang="en-US" dirty="0">
                          <a:solidFill>
                            <a:srgbClr val="B48900"/>
                          </a:solidFill>
                        </a:rPr>
                        <a:t>Sidebar 4.  Spray quality categories</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809605"/>
                  </a:ext>
                </a:extLst>
              </a:tr>
              <a:tr h="370840">
                <a:tc gridSpan="2">
                  <a:txBody>
                    <a:bodyPr/>
                    <a:lstStyle/>
                    <a:p>
                      <a:pPr algn="ctr"/>
                      <a:r>
                        <a:rPr lang="en-US" b="1" dirty="0">
                          <a:solidFill>
                            <a:srgbClr val="B48900"/>
                          </a:solidFill>
                        </a:rPr>
                        <a:t>ASABE Standard</a:t>
                      </a:r>
                      <a:r>
                        <a:rPr lang="en-US" b="1" baseline="0" dirty="0">
                          <a:solidFill>
                            <a:srgbClr val="B48900"/>
                          </a:solidFill>
                        </a:rPr>
                        <a:t> S-572-1</a:t>
                      </a:r>
                      <a:r>
                        <a:rPr lang="en-US" b="1" baseline="30000" dirty="0">
                          <a:solidFill>
                            <a:srgbClr val="B48900"/>
                          </a:solidFill>
                        </a:rPr>
                        <a:t>a</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119398"/>
                  </a:ext>
                </a:extLst>
              </a:tr>
              <a:tr h="370840">
                <a:tc>
                  <a:txBody>
                    <a:bodyPr/>
                    <a:lstStyle/>
                    <a:p>
                      <a:r>
                        <a:rPr lang="en-US" b="1" dirty="0">
                          <a:solidFill>
                            <a:srgbClr val="B48900"/>
                          </a:solidFill>
                        </a:rPr>
                        <a:t>Category (symbol)</a:t>
                      </a:r>
                      <a:r>
                        <a:rPr lang="en-US" b="1" baseline="30000" dirty="0">
                          <a:solidFill>
                            <a:srgbClr val="B48900"/>
                          </a:solidFill>
                        </a:rPr>
                        <a:t>b</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rgbClr val="B48900"/>
                          </a:solidFill>
                        </a:rPr>
                        <a:t>Color Code</a:t>
                      </a:r>
                      <a:r>
                        <a:rPr lang="en-US" b="1" baseline="30000" dirty="0">
                          <a:solidFill>
                            <a:srgbClr val="B48900"/>
                          </a:solidFill>
                        </a:rPr>
                        <a:t>c</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946646887"/>
                  </a:ext>
                </a:extLst>
              </a:tr>
              <a:tr h="370840">
                <a:tc>
                  <a:txBody>
                    <a:bodyPr/>
                    <a:lstStyle/>
                    <a:p>
                      <a:r>
                        <a:rPr lang="en-US" b="1" dirty="0">
                          <a:solidFill>
                            <a:srgbClr val="B48900"/>
                          </a:solidFill>
                        </a:rPr>
                        <a:t>Extra Fine (XF)</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chemeClr val="bg1"/>
                          </a:solidFill>
                        </a:rPr>
                        <a:t>Purple</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800080"/>
                    </a:solidFill>
                  </a:tcPr>
                </a:tc>
                <a:extLst>
                  <a:ext uri="{0D108BD9-81ED-4DB2-BD59-A6C34878D82A}">
                    <a16:rowId xmlns:a16="http://schemas.microsoft.com/office/drawing/2014/main" val="3548809205"/>
                  </a:ext>
                </a:extLst>
              </a:tr>
              <a:tr h="370840">
                <a:tc>
                  <a:txBody>
                    <a:bodyPr/>
                    <a:lstStyle/>
                    <a:p>
                      <a:r>
                        <a:rPr lang="en-US" b="1" dirty="0">
                          <a:solidFill>
                            <a:srgbClr val="B48900"/>
                          </a:solidFill>
                        </a:rPr>
                        <a:t>Very Fine (VF)</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chemeClr val="bg1"/>
                          </a:solidFill>
                        </a:rPr>
                        <a:t>Red</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160964302"/>
                  </a:ext>
                </a:extLst>
              </a:tr>
              <a:tr h="370840">
                <a:tc>
                  <a:txBody>
                    <a:bodyPr/>
                    <a:lstStyle/>
                    <a:p>
                      <a:r>
                        <a:rPr lang="en-US" b="1" dirty="0">
                          <a:solidFill>
                            <a:srgbClr val="B48900"/>
                          </a:solidFill>
                        </a:rPr>
                        <a:t>Fine (F)</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chemeClr val="bg1"/>
                          </a:solidFill>
                        </a:rPr>
                        <a:t>Orange</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2052867132"/>
                  </a:ext>
                </a:extLst>
              </a:tr>
              <a:tr h="370840">
                <a:tc>
                  <a:txBody>
                    <a:bodyPr/>
                    <a:lstStyle/>
                    <a:p>
                      <a:r>
                        <a:rPr lang="en-US" b="1" dirty="0">
                          <a:solidFill>
                            <a:srgbClr val="B48900"/>
                          </a:solidFill>
                        </a:rPr>
                        <a:t>Medium (M)</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chemeClr val="tx1"/>
                          </a:solidFill>
                        </a:rPr>
                        <a:t>Yellow</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87602317"/>
                  </a:ext>
                </a:extLst>
              </a:tr>
              <a:tr h="370840">
                <a:tc>
                  <a:txBody>
                    <a:bodyPr/>
                    <a:lstStyle/>
                    <a:p>
                      <a:r>
                        <a:rPr lang="en-US" b="1" dirty="0">
                          <a:solidFill>
                            <a:srgbClr val="B48900"/>
                          </a:solidFill>
                        </a:rPr>
                        <a:t>Coarse (C)</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chemeClr val="bg1"/>
                          </a:solidFill>
                        </a:rPr>
                        <a:t>Blue </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2316407"/>
                  </a:ext>
                </a:extLst>
              </a:tr>
              <a:tr h="370840">
                <a:tc>
                  <a:txBody>
                    <a:bodyPr/>
                    <a:lstStyle/>
                    <a:p>
                      <a:r>
                        <a:rPr lang="en-US" b="1" dirty="0">
                          <a:solidFill>
                            <a:srgbClr val="B48900"/>
                          </a:solidFill>
                        </a:rPr>
                        <a:t>Very Coarse</a:t>
                      </a:r>
                      <a:r>
                        <a:rPr lang="en-US" b="1" baseline="0" dirty="0">
                          <a:solidFill>
                            <a:srgbClr val="B48900"/>
                          </a:solidFill>
                        </a:rPr>
                        <a:t> (VC)</a:t>
                      </a:r>
                      <a:endParaRPr lang="en-US" b="1" dirty="0">
                        <a:solidFill>
                          <a:srgbClr val="B48900"/>
                        </a:solidFill>
                      </a:endParaRP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chemeClr val="bg1"/>
                          </a:solidFill>
                        </a:rPr>
                        <a:t>Green</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2448365438"/>
                  </a:ext>
                </a:extLst>
              </a:tr>
              <a:tr h="370840">
                <a:tc>
                  <a:txBody>
                    <a:bodyPr/>
                    <a:lstStyle/>
                    <a:p>
                      <a:r>
                        <a:rPr lang="en-US" b="1" dirty="0">
                          <a:solidFill>
                            <a:srgbClr val="B48900"/>
                          </a:solidFill>
                        </a:rPr>
                        <a:t>Extra Coarse</a:t>
                      </a:r>
                      <a:r>
                        <a:rPr lang="en-US" b="1" baseline="0" dirty="0">
                          <a:solidFill>
                            <a:srgbClr val="B48900"/>
                          </a:solidFill>
                        </a:rPr>
                        <a:t> (XC)</a:t>
                      </a:r>
                      <a:endParaRPr lang="en-US" b="1" dirty="0">
                        <a:solidFill>
                          <a:srgbClr val="B48900"/>
                        </a:solidFill>
                      </a:endParaRP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chemeClr val="tx1"/>
                          </a:solidFill>
                        </a:rPr>
                        <a:t>White</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177983"/>
                  </a:ext>
                </a:extLst>
              </a:tr>
              <a:tr h="370840">
                <a:tc>
                  <a:txBody>
                    <a:bodyPr/>
                    <a:lstStyle/>
                    <a:p>
                      <a:r>
                        <a:rPr lang="en-US" b="1" dirty="0">
                          <a:solidFill>
                            <a:srgbClr val="B48900"/>
                          </a:solidFill>
                        </a:rPr>
                        <a:t>Ultra Coarse (UC)</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2"/>
                      <a:tile tx="0" ty="0" sx="100000" sy="100000" flip="none" algn="tl"/>
                    </a:blipFill>
                  </a:tcPr>
                </a:tc>
                <a:tc>
                  <a:txBody>
                    <a:bodyPr/>
                    <a:lstStyle/>
                    <a:p>
                      <a:r>
                        <a:rPr lang="en-US" b="1" dirty="0">
                          <a:solidFill>
                            <a:schemeClr val="bg1"/>
                          </a:solidFill>
                        </a:rPr>
                        <a:t>Black</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33934298"/>
                  </a:ext>
                </a:extLst>
              </a:tr>
            </a:tbl>
          </a:graphicData>
        </a:graphic>
      </p:graphicFrame>
      <p:pic>
        <p:nvPicPr>
          <p:cNvPr id="12" name="Picture 11"/>
          <p:cNvPicPr>
            <a:picLocks noChangeAspect="1"/>
          </p:cNvPicPr>
          <p:nvPr/>
        </p:nvPicPr>
        <p:blipFill>
          <a:blip r:embed="rId3"/>
          <a:stretch>
            <a:fillRect/>
          </a:stretch>
        </p:blipFill>
        <p:spPr>
          <a:xfrm>
            <a:off x="1066800" y="3014240"/>
            <a:ext cx="1298561" cy="1241187"/>
          </a:xfrm>
          <a:prstGeom prst="rect">
            <a:avLst/>
          </a:prstGeom>
        </p:spPr>
      </p:pic>
      <p:pic>
        <p:nvPicPr>
          <p:cNvPr id="13" name="Picture 12"/>
          <p:cNvPicPr>
            <a:picLocks noChangeAspect="1"/>
          </p:cNvPicPr>
          <p:nvPr/>
        </p:nvPicPr>
        <p:blipFill>
          <a:blip r:embed="rId4"/>
          <a:stretch>
            <a:fillRect/>
          </a:stretch>
        </p:blipFill>
        <p:spPr>
          <a:xfrm>
            <a:off x="1064559" y="4157240"/>
            <a:ext cx="1176630" cy="1850885"/>
          </a:xfrm>
          <a:prstGeom prst="rect">
            <a:avLst/>
          </a:prstGeom>
        </p:spPr>
      </p:pic>
    </p:spTree>
    <p:extLst>
      <p:ext uri="{BB962C8B-B14F-4D97-AF65-F5344CB8AC3E}">
        <p14:creationId xmlns:p14="http://schemas.microsoft.com/office/powerpoint/2010/main" val="39120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New Protections During Applications in Outdoor Production</a:t>
            </a:r>
            <a:endParaRPr lang="en-US" sz="3600" b="1" dirty="0">
              <a:solidFill>
                <a:srgbClr val="B48900"/>
              </a:solidFill>
            </a:endParaRPr>
          </a:p>
        </p:txBody>
      </p:sp>
      <p:sp>
        <p:nvSpPr>
          <p:cNvPr id="3" name="Content Placeholder 2"/>
          <p:cNvSpPr>
            <a:spLocks noGrp="1"/>
          </p:cNvSpPr>
          <p:nvPr>
            <p:ph idx="1"/>
          </p:nvPr>
        </p:nvSpPr>
        <p:spPr>
          <a:xfrm>
            <a:off x="685800" y="1676400"/>
            <a:ext cx="7772400" cy="4953000"/>
          </a:xfrm>
        </p:spPr>
        <p:txBody>
          <a:bodyPr>
            <a:noAutofit/>
          </a:bodyPr>
          <a:lstStyle/>
          <a:p>
            <a:pPr lvl="0">
              <a:spcAft>
                <a:spcPts val="1800"/>
              </a:spcAft>
            </a:pPr>
            <a:r>
              <a:rPr lang="en-US" sz="2800" dirty="0">
                <a:solidFill>
                  <a:srgbClr val="B48900"/>
                </a:solidFill>
                <a:ea typeface="Calibri" panose="020F0502020204030204" pitchFamily="34" charset="0"/>
              </a:rPr>
              <a:t>Handlers’ AEZ requirements are </a:t>
            </a:r>
            <a:r>
              <a:rPr lang="en-US" sz="2800" b="1" dirty="0">
                <a:solidFill>
                  <a:srgbClr val="B48900"/>
                </a:solidFill>
                <a:ea typeface="Calibri" panose="020F0502020204030204" pitchFamily="34" charset="0"/>
              </a:rPr>
              <a:t>NOT</a:t>
            </a:r>
            <a:r>
              <a:rPr lang="en-US" sz="2800" dirty="0">
                <a:solidFill>
                  <a:srgbClr val="B48900"/>
                </a:solidFill>
                <a:ea typeface="Calibri" panose="020F0502020204030204" pitchFamily="34" charset="0"/>
              </a:rPr>
              <a:t> effective until </a:t>
            </a:r>
            <a:r>
              <a:rPr lang="en-US" sz="2800" b="1" u="sng" dirty="0">
                <a:solidFill>
                  <a:srgbClr val="B48900"/>
                </a:solidFill>
                <a:ea typeface="Calibri" panose="020F0502020204030204" pitchFamily="34" charset="0"/>
              </a:rPr>
              <a:t>January 2, 2018</a:t>
            </a:r>
          </a:p>
          <a:p>
            <a:pPr lvl="0">
              <a:spcAft>
                <a:spcPts val="1800"/>
              </a:spcAft>
            </a:pPr>
            <a:r>
              <a:rPr lang="en-US" sz="2800" dirty="0">
                <a:solidFill>
                  <a:srgbClr val="B48900"/>
                </a:solidFill>
                <a:ea typeface="Calibri" panose="020F0502020204030204" pitchFamily="34" charset="0"/>
              </a:rPr>
              <a:t>Key Issue: What                                                                       does </a:t>
            </a:r>
            <a:r>
              <a:rPr lang="en-US" sz="2800" dirty="0">
                <a:solidFill>
                  <a:srgbClr val="B48900"/>
                </a:solidFill>
              </a:rPr>
              <a:t>“suspend a                                                                  pesticide                                                                        application” mean                                                                                                 for the purposes                                                                              of the WPS and                                                                   the AEZ                                                                                          requirement?</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29</a:t>
            </a:fld>
            <a:endParaRPr lang="en-US"/>
          </a:p>
        </p:txBody>
      </p:sp>
      <p:pic>
        <p:nvPicPr>
          <p:cNvPr id="20482" name="Picture 2" descr="Image result for january 2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931" y="3048000"/>
            <a:ext cx="424327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953000" y="4038600"/>
            <a:ext cx="533400" cy="533400"/>
          </a:xfrm>
          <a:prstGeom prst="ellipse">
            <a:avLst/>
          </a:prstGeom>
          <a:noFill/>
          <a:ln>
            <a:solidFill>
              <a:srgbClr val="EE58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7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solidFill>
                  <a:srgbClr val="B48900"/>
                </a:solidFill>
              </a:rPr>
              <a:t>Background: Goals of WPS?</a:t>
            </a:r>
          </a:p>
        </p:txBody>
      </p:sp>
      <p:sp>
        <p:nvSpPr>
          <p:cNvPr id="3" name="Content Placeholder 2"/>
          <p:cNvSpPr>
            <a:spLocks noGrp="1"/>
          </p:cNvSpPr>
          <p:nvPr>
            <p:ph idx="1"/>
          </p:nvPr>
        </p:nvSpPr>
        <p:spPr>
          <a:xfrm>
            <a:off x="914400" y="1600200"/>
            <a:ext cx="7315200" cy="4800599"/>
          </a:xfrm>
        </p:spPr>
        <p:txBody>
          <a:bodyPr>
            <a:normAutofit/>
          </a:bodyPr>
          <a:lstStyle/>
          <a:p>
            <a:pPr>
              <a:spcAft>
                <a:spcPts val="1200"/>
              </a:spcAft>
            </a:pPr>
            <a:r>
              <a:rPr lang="en-US" sz="2400" b="1" dirty="0"/>
              <a:t>Inform</a:t>
            </a:r>
            <a:r>
              <a:rPr lang="en-US" sz="2400" dirty="0"/>
              <a:t> workers and handlers about potential exposure to                                                                                   pesticides</a:t>
            </a:r>
          </a:p>
          <a:p>
            <a:pPr>
              <a:spcAft>
                <a:spcPts val="1200"/>
              </a:spcAft>
            </a:pPr>
            <a:r>
              <a:rPr lang="en-US" sz="2400" b="1" dirty="0"/>
              <a:t>Protect</a:t>
            </a:r>
            <a:r>
              <a:rPr lang="en-US" sz="2400" dirty="0"/>
              <a:t> workers,                                                                                     handlers and other                                                                                 people from                                                                                  exposure to pesticide</a:t>
            </a:r>
          </a:p>
          <a:p>
            <a:pPr>
              <a:spcAft>
                <a:spcPts val="1200"/>
              </a:spcAft>
            </a:pPr>
            <a:r>
              <a:rPr lang="en-US" sz="2400" b="1" dirty="0"/>
              <a:t>Mitigate</a:t>
            </a:r>
            <a:r>
              <a:rPr lang="en-US" sz="2400" dirty="0"/>
              <a:t> any                                                                                               pesticide exposures                                                                                       that workers or                                                                        handlers receive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04" t="1871" r="4762" b="5612"/>
          <a:stretch/>
        </p:blipFill>
        <p:spPr>
          <a:xfrm>
            <a:off x="4267200" y="2514600"/>
            <a:ext cx="4536143" cy="3200400"/>
          </a:xfrm>
          <a:prstGeom prst="rect">
            <a:avLst/>
          </a:prstGeom>
          <a:ln w="38100">
            <a:solidFill>
              <a:srgbClr val="EE5801"/>
            </a:solidFill>
          </a:ln>
          <a:effectLst>
            <a:outerShdw blurRad="50800" dist="38100" dir="5400000" algn="t" rotWithShape="0">
              <a:prstClr val="black">
                <a:alpha val="40000"/>
              </a:prstClr>
            </a:outerShdw>
          </a:effectLst>
        </p:spPr>
      </p:pic>
      <p:sp>
        <p:nvSpPr>
          <p:cNvPr id="5" name="Slide Number Placeholder 4"/>
          <p:cNvSpPr>
            <a:spLocks noGrp="1"/>
          </p:cNvSpPr>
          <p:nvPr>
            <p:ph type="sldNum" sz="quarter" idx="12"/>
          </p:nvPr>
        </p:nvSpPr>
        <p:spPr/>
        <p:txBody>
          <a:bodyPr/>
          <a:lstStyle/>
          <a:p>
            <a:fld id="{7C493529-0065-4215-A3DE-8131E88E5EFC}" type="slidenum">
              <a:rPr lang="en-US" smtClean="0"/>
              <a:t>3</a:t>
            </a:fld>
            <a:endParaRPr lang="en-US"/>
          </a:p>
        </p:txBody>
      </p:sp>
    </p:spTree>
    <p:extLst>
      <p:ext uri="{BB962C8B-B14F-4D97-AF65-F5344CB8AC3E}">
        <p14:creationId xmlns:p14="http://schemas.microsoft.com/office/powerpoint/2010/main" val="130198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New Protections During Applications in Outdoor Production</a:t>
            </a:r>
            <a:endParaRPr lang="en-US" sz="3600" b="1" dirty="0">
              <a:solidFill>
                <a:srgbClr val="B48900"/>
              </a:solidFill>
            </a:endParaRPr>
          </a:p>
        </p:txBody>
      </p:sp>
      <p:sp>
        <p:nvSpPr>
          <p:cNvPr id="3" name="Content Placeholder 2"/>
          <p:cNvSpPr>
            <a:spLocks noGrp="1"/>
          </p:cNvSpPr>
          <p:nvPr>
            <p:ph idx="1"/>
          </p:nvPr>
        </p:nvSpPr>
        <p:spPr>
          <a:xfrm>
            <a:off x="685800" y="1676400"/>
            <a:ext cx="7772400" cy="4953000"/>
          </a:xfrm>
        </p:spPr>
        <p:txBody>
          <a:bodyPr>
            <a:noAutofit/>
          </a:bodyPr>
          <a:lstStyle/>
          <a:p>
            <a:pPr lvl="0">
              <a:spcAft>
                <a:spcPts val="1800"/>
              </a:spcAft>
            </a:pPr>
            <a:r>
              <a:rPr lang="en-US" sz="2800" dirty="0">
                <a:solidFill>
                  <a:srgbClr val="B48900"/>
                </a:solidFill>
                <a:ea typeface="Calibri" panose="020F0502020204030204" pitchFamily="34" charset="0"/>
              </a:rPr>
              <a:t>Summary of the WPS interpretive policy to clarify AEZ requirements and the meaning of “suspend a pesticide application”:</a:t>
            </a:r>
          </a:p>
          <a:p>
            <a:pPr lvl="1">
              <a:spcAft>
                <a:spcPts val="1800"/>
              </a:spcAft>
            </a:pPr>
            <a:r>
              <a:rPr lang="en-US" sz="2400" dirty="0">
                <a:solidFill>
                  <a:srgbClr val="B48900"/>
                </a:solidFill>
              </a:rPr>
              <a:t>If the AEZ extends beyond the boundary of the property of the agricultural establishment, and a worker or other person is within the AEZ, the applicator must temporarily suspend the application, and may not proceed until the applicator can ensure that the pesticide will not contact persons in the AEZ</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30</a:t>
            </a:fld>
            <a:endParaRPr lang="en-US"/>
          </a:p>
        </p:txBody>
      </p:sp>
    </p:spTree>
    <p:extLst>
      <p:ext uri="{BB962C8B-B14F-4D97-AF65-F5344CB8AC3E}">
        <p14:creationId xmlns:p14="http://schemas.microsoft.com/office/powerpoint/2010/main" val="399327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AEZs on Field Borders</a:t>
            </a:r>
          </a:p>
        </p:txBody>
      </p:sp>
      <p:sp>
        <p:nvSpPr>
          <p:cNvPr id="7" name="Slide Number Placeholder 6"/>
          <p:cNvSpPr>
            <a:spLocks noGrp="1"/>
          </p:cNvSpPr>
          <p:nvPr>
            <p:ph type="sldNum" sz="quarter" idx="12"/>
          </p:nvPr>
        </p:nvSpPr>
        <p:spPr/>
        <p:txBody>
          <a:bodyPr/>
          <a:lstStyle/>
          <a:p>
            <a:fld id="{7C493529-0065-4215-A3DE-8131E88E5EFC}" type="slidenum">
              <a:rPr lang="en-US" smtClean="0"/>
              <a:t>31</a:t>
            </a:fld>
            <a:endParaRPr lang="en-US"/>
          </a:p>
        </p:txBody>
      </p:sp>
      <p:sp>
        <p:nvSpPr>
          <p:cNvPr id="6" name="Slide Number Placeholder 1"/>
          <p:cNvSpPr txBox="1">
            <a:spLocks/>
          </p:cNvSpPr>
          <p:nvPr/>
        </p:nvSpPr>
        <p:spPr>
          <a:xfrm>
            <a:off x="6553200" y="6248400"/>
            <a:ext cx="1905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BB24A9-E0A8-4FC3-800B-FC8C4AA358F3}" type="slidenum">
              <a:rPr lang="en-US" altLang="en-US" smtClean="0">
                <a:solidFill>
                  <a:srgbClr val="000000"/>
                </a:solidFill>
              </a:rPr>
              <a:pPr>
                <a:defRPr/>
              </a:pPr>
              <a:t>31</a:t>
            </a:fld>
            <a:endParaRPr lang="en-US" altLang="en-US" dirty="0">
              <a:solidFill>
                <a:srgbClr val="000000"/>
              </a:solidFill>
            </a:endParaRPr>
          </a:p>
        </p:txBody>
      </p:sp>
      <p:sp>
        <p:nvSpPr>
          <p:cNvPr id="8" name="Rectangle 7"/>
          <p:cNvSpPr/>
          <p:nvPr/>
        </p:nvSpPr>
        <p:spPr bwMode="auto">
          <a:xfrm>
            <a:off x="914400" y="4318629"/>
            <a:ext cx="7315200" cy="1828800"/>
          </a:xfrm>
          <a:prstGeom prst="rect">
            <a:avLst/>
          </a:prstGeom>
          <a:pattFill prst="trellis">
            <a:fgClr>
              <a:srgbClr val="92D050"/>
            </a:fgClr>
            <a:bgClr>
              <a:srgbClr val="00B05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9" name="Rectangle 8"/>
          <p:cNvSpPr/>
          <p:nvPr/>
        </p:nvSpPr>
        <p:spPr bwMode="auto">
          <a:xfrm>
            <a:off x="914400" y="2514600"/>
            <a:ext cx="7315200" cy="18288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0" name="Rectangle 9"/>
          <p:cNvSpPr/>
          <p:nvPr/>
        </p:nvSpPr>
        <p:spPr bwMode="auto">
          <a:xfrm>
            <a:off x="914400" y="4332512"/>
            <a:ext cx="2314575" cy="914402"/>
          </a:xfrm>
          <a:prstGeom prst="rect">
            <a:avLst/>
          </a:prstGeom>
          <a:pattFill prst="smCheck">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1" name="Rectangle 10"/>
          <p:cNvSpPr/>
          <p:nvPr/>
        </p:nvSpPr>
        <p:spPr bwMode="auto">
          <a:xfrm>
            <a:off x="914400" y="5246912"/>
            <a:ext cx="7315200" cy="914400"/>
          </a:xfrm>
          <a:prstGeom prst="rect">
            <a:avLst/>
          </a:prstGeom>
          <a:pattFill prst="smCheck">
            <a:fgClr>
              <a:schemeClr val="accent6">
                <a:lumMod val="75000"/>
              </a:schemeClr>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2" name="TextBox 11"/>
          <p:cNvSpPr txBox="1"/>
          <p:nvPr/>
        </p:nvSpPr>
        <p:spPr>
          <a:xfrm>
            <a:off x="3648075" y="2544925"/>
            <a:ext cx="3019424" cy="1569660"/>
          </a:xfrm>
          <a:prstGeom prst="rect">
            <a:avLst/>
          </a:prstGeom>
          <a:noFill/>
        </p:spPr>
        <p:txBody>
          <a:bodyPr wrap="square" rtlCol="0">
            <a:spAutoFit/>
          </a:bodyPr>
          <a:lstStyle/>
          <a:p>
            <a:r>
              <a:rPr lang="en-US" b="1" dirty="0">
                <a:solidFill>
                  <a:srgbClr val="000000"/>
                </a:solidFill>
              </a:rPr>
              <a:t>SUSPEND!</a:t>
            </a:r>
          </a:p>
          <a:p>
            <a:r>
              <a:rPr lang="en-US" dirty="0">
                <a:solidFill>
                  <a:srgbClr val="000000"/>
                </a:solidFill>
              </a:rPr>
              <a:t>There are workers from the neighboring field in the AEZ!</a:t>
            </a:r>
          </a:p>
        </p:txBody>
      </p:sp>
      <p:sp>
        <p:nvSpPr>
          <p:cNvPr id="13" name="TextBox 12"/>
          <p:cNvSpPr txBox="1"/>
          <p:nvPr/>
        </p:nvSpPr>
        <p:spPr>
          <a:xfrm>
            <a:off x="3667126" y="2541432"/>
            <a:ext cx="4619624" cy="1569660"/>
          </a:xfrm>
          <a:prstGeom prst="rect">
            <a:avLst/>
          </a:prstGeom>
          <a:noFill/>
        </p:spPr>
        <p:txBody>
          <a:bodyPr wrap="square" rtlCol="0">
            <a:spAutoFit/>
          </a:bodyPr>
          <a:lstStyle/>
          <a:p>
            <a:r>
              <a:rPr lang="en-US" b="1" dirty="0">
                <a:solidFill>
                  <a:srgbClr val="000000"/>
                </a:solidFill>
              </a:rPr>
              <a:t>EVALUATE!</a:t>
            </a:r>
          </a:p>
          <a:p>
            <a:r>
              <a:rPr lang="en-US" dirty="0">
                <a:solidFill>
                  <a:srgbClr val="000000"/>
                </a:solidFill>
              </a:rPr>
              <a:t>Can you ask the workers to move somewhere else until you are done with the application?</a:t>
            </a:r>
          </a:p>
        </p:txBody>
      </p:sp>
      <p:sp>
        <p:nvSpPr>
          <p:cNvPr id="14" name="TextBox 13"/>
          <p:cNvSpPr txBox="1"/>
          <p:nvPr/>
        </p:nvSpPr>
        <p:spPr>
          <a:xfrm>
            <a:off x="3670527" y="2933848"/>
            <a:ext cx="4191000" cy="461665"/>
          </a:xfrm>
          <a:prstGeom prst="rect">
            <a:avLst/>
          </a:prstGeom>
          <a:noFill/>
        </p:spPr>
        <p:txBody>
          <a:bodyPr wrap="square" rtlCol="0">
            <a:spAutoFit/>
          </a:bodyPr>
          <a:lstStyle/>
          <a:p>
            <a:r>
              <a:rPr lang="en-US" dirty="0">
                <a:solidFill>
                  <a:srgbClr val="000000"/>
                </a:solidFill>
              </a:rPr>
              <a:t>Yes, they agreed to move! </a:t>
            </a:r>
          </a:p>
        </p:txBody>
      </p:sp>
      <p:sp>
        <p:nvSpPr>
          <p:cNvPr id="15" name="Rectangle 14"/>
          <p:cNvSpPr/>
          <p:nvPr/>
        </p:nvSpPr>
        <p:spPr bwMode="auto">
          <a:xfrm>
            <a:off x="3228975" y="4332512"/>
            <a:ext cx="5000625" cy="914402"/>
          </a:xfrm>
          <a:prstGeom prst="rect">
            <a:avLst/>
          </a:prstGeom>
          <a:pattFill prst="smCheck">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109" y="4792912"/>
            <a:ext cx="1780982" cy="1822401"/>
          </a:xfrm>
          <a:prstGeom prst="rect">
            <a:avLst/>
          </a:prstGeom>
          <a:noFill/>
          <a:ln>
            <a:noFill/>
          </a:ln>
        </p:spPr>
      </p:pic>
      <p:sp>
        <p:nvSpPr>
          <p:cNvPr id="17" name="TextBox 16"/>
          <p:cNvSpPr txBox="1"/>
          <p:nvPr/>
        </p:nvSpPr>
        <p:spPr>
          <a:xfrm>
            <a:off x="3663448" y="2542501"/>
            <a:ext cx="3662361" cy="461665"/>
          </a:xfrm>
          <a:prstGeom prst="rect">
            <a:avLst/>
          </a:prstGeom>
          <a:noFill/>
        </p:spPr>
        <p:txBody>
          <a:bodyPr wrap="square" rtlCol="0">
            <a:spAutoFit/>
          </a:bodyPr>
          <a:lstStyle/>
          <a:p>
            <a:r>
              <a:rPr lang="en-US" b="1" dirty="0">
                <a:solidFill>
                  <a:srgbClr val="000000"/>
                </a:solidFill>
              </a:rPr>
              <a:t>Proceed with caution.</a:t>
            </a:r>
          </a:p>
        </p:txBody>
      </p:sp>
      <p:sp>
        <p:nvSpPr>
          <p:cNvPr id="19" name="TextBox 18"/>
          <p:cNvSpPr txBox="1"/>
          <p:nvPr/>
        </p:nvSpPr>
        <p:spPr>
          <a:xfrm rot="16200000">
            <a:off x="-75105" y="3275111"/>
            <a:ext cx="1652185" cy="307777"/>
          </a:xfrm>
          <a:prstGeom prst="rect">
            <a:avLst/>
          </a:prstGeom>
          <a:noFill/>
        </p:spPr>
        <p:txBody>
          <a:bodyPr wrap="square" rtlCol="0">
            <a:spAutoFit/>
          </a:bodyPr>
          <a:lstStyle/>
          <a:p>
            <a:pPr algn="ctr"/>
            <a:r>
              <a:rPr lang="en-US" sz="1400" dirty="0">
                <a:solidFill>
                  <a:srgbClr val="000000"/>
                </a:solidFill>
              </a:rPr>
              <a:t>Neighboring Field</a:t>
            </a:r>
          </a:p>
        </p:txBody>
      </p:sp>
      <p:sp>
        <p:nvSpPr>
          <p:cNvPr id="20" name="TextBox 19"/>
          <p:cNvSpPr txBox="1"/>
          <p:nvPr/>
        </p:nvSpPr>
        <p:spPr>
          <a:xfrm rot="16200000">
            <a:off x="260449" y="5079140"/>
            <a:ext cx="1000125" cy="307777"/>
          </a:xfrm>
          <a:prstGeom prst="rect">
            <a:avLst/>
          </a:prstGeom>
          <a:noFill/>
        </p:spPr>
        <p:txBody>
          <a:bodyPr wrap="square" rtlCol="0">
            <a:spAutoFit/>
          </a:bodyPr>
          <a:lstStyle/>
          <a:p>
            <a:pPr algn="ctr"/>
            <a:r>
              <a:rPr lang="en-US" sz="1400" dirty="0">
                <a:solidFill>
                  <a:srgbClr val="000000"/>
                </a:solidFill>
              </a:rPr>
              <a:t>Your Field</a:t>
            </a:r>
          </a:p>
        </p:txBody>
      </p:sp>
      <p:grpSp>
        <p:nvGrpSpPr>
          <p:cNvPr id="21" name="Group 20"/>
          <p:cNvGrpSpPr/>
          <p:nvPr/>
        </p:nvGrpSpPr>
        <p:grpSpPr>
          <a:xfrm>
            <a:off x="3648075" y="3954410"/>
            <a:ext cx="2308452" cy="390907"/>
            <a:chOff x="3648075" y="3954410"/>
            <a:chExt cx="2308452" cy="390907"/>
          </a:xfrm>
        </p:grpSpPr>
        <p:pic>
          <p:nvPicPr>
            <p:cNvPr id="22"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648075" y="39624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900488" y="396431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43374" y="3961974"/>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371976" y="395483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624389" y="395675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67275" y="395441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s-media-cache-ak0.pinimg.com/236x/eb/d3/e6/ebd3e64714a4b453a10d8ab7173a4798.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080228" y="395483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332641" y="395675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575527" y="3954410"/>
              <a:ext cx="38100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7627450" y="4482828"/>
            <a:ext cx="1339144" cy="1088055"/>
          </a:xfrm>
          <a:prstGeom prst="rect">
            <a:avLst/>
          </a:prstGeom>
        </p:spPr>
      </p:pic>
      <p:sp>
        <p:nvSpPr>
          <p:cNvPr id="32" name="TextBox 31"/>
          <p:cNvSpPr txBox="1"/>
          <p:nvPr/>
        </p:nvSpPr>
        <p:spPr>
          <a:xfrm>
            <a:off x="3738033" y="2659538"/>
            <a:ext cx="3430359" cy="1200329"/>
          </a:xfrm>
          <a:prstGeom prst="rect">
            <a:avLst/>
          </a:prstGeom>
          <a:noFill/>
        </p:spPr>
        <p:txBody>
          <a:bodyPr wrap="square" rtlCol="0">
            <a:spAutoFit/>
          </a:bodyPr>
          <a:lstStyle/>
          <a:p>
            <a:r>
              <a:rPr lang="en-US" b="1" dirty="0">
                <a:solidFill>
                  <a:srgbClr val="000000"/>
                </a:solidFill>
              </a:rPr>
              <a:t>When the application is finished the AEZ no longer exists.</a:t>
            </a: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28" y="3881887"/>
            <a:ext cx="1774386" cy="1815652"/>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62067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par>
                                <p:cTn id="8" presetID="42" presetClass="path" presetSubtype="0" accel="50000" decel="50000" fill="hold" nodeType="withEffect">
                                  <p:stCondLst>
                                    <p:cond delay="500"/>
                                  </p:stCondLst>
                                  <p:childTnLst>
                                    <p:animMotion origin="layout" path="M 0 -2.96296E-6 L -0.775 -0.00208 " pathEditMode="relative" rAng="0" ptsTypes="AA">
                                      <p:cBhvr>
                                        <p:cTn id="9" dur="2000" fill="hold"/>
                                        <p:tgtEl>
                                          <p:spTgt spid="16"/>
                                        </p:tgtEl>
                                        <p:attrNameLst>
                                          <p:attrName>ppt_x</p:attrName>
                                          <p:attrName>ppt_y</p:attrName>
                                        </p:attrNameLst>
                                      </p:cBhvr>
                                      <p:rCtr x="-38750" y="-116"/>
                                    </p:animMotion>
                                  </p:childTnLst>
                                </p:cTn>
                              </p:par>
                            </p:childTnLst>
                          </p:cTn>
                        </p:par>
                        <p:par>
                          <p:cTn id="10" fill="hold">
                            <p:stCondLst>
                              <p:cond delay="2500"/>
                            </p:stCondLst>
                            <p:childTnLst>
                              <p:par>
                                <p:cTn id="11" presetID="8" presetClass="emph" presetSubtype="0" fill="hold" nodeType="afterEffect">
                                  <p:stCondLst>
                                    <p:cond delay="0"/>
                                  </p:stCondLst>
                                  <p:childTnLst>
                                    <p:animRot by="5400000">
                                      <p:cBhvr>
                                        <p:cTn id="12" dur="500" fill="hold"/>
                                        <p:tgtEl>
                                          <p:spTgt spid="16"/>
                                        </p:tgtEl>
                                        <p:attrNameLst>
                                          <p:attrName>r</p:attrName>
                                        </p:attrNameLst>
                                      </p:cBhvr>
                                    </p:animRot>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0.775 -0.00208 L -0.775 -0.1331 " pathEditMode="relative" rAng="0" ptsTypes="AA">
                                      <p:cBhvr>
                                        <p:cTn id="15" dur="2000" fill="hold"/>
                                        <p:tgtEl>
                                          <p:spTgt spid="16"/>
                                        </p:tgtEl>
                                        <p:attrNameLst>
                                          <p:attrName>ppt_x</p:attrName>
                                          <p:attrName>ppt_y</p:attrName>
                                        </p:attrNameLst>
                                      </p:cBhvr>
                                      <p:rCtr x="0" y="-6551"/>
                                    </p:animMotion>
                                  </p:childTnLst>
                                </p:cTn>
                              </p:par>
                            </p:childTnLst>
                          </p:cTn>
                        </p:par>
                        <p:par>
                          <p:cTn id="16" fill="hold">
                            <p:stCondLst>
                              <p:cond delay="5000"/>
                            </p:stCondLst>
                            <p:childTnLst>
                              <p:par>
                                <p:cTn id="17" presetID="1" presetClass="exit" presetSubtype="0" fill="hold" nodeType="after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par>
                          <p:cTn id="19" fill="hold">
                            <p:stCondLst>
                              <p:cond delay="5000"/>
                            </p:stCondLst>
                            <p:childTnLst>
                              <p:par>
                                <p:cTn id="20" presetID="1"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5000"/>
                            </p:stCondLst>
                            <p:childTnLst>
                              <p:par>
                                <p:cTn id="23" presetID="22" presetClass="entr" presetSubtype="8"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500"/>
                                        <p:tgtEl>
                                          <p:spTgt spid="10"/>
                                        </p:tgtEl>
                                      </p:cBhvr>
                                    </p:animEffect>
                                  </p:childTnLst>
                                </p:cTn>
                              </p:par>
                              <p:par>
                                <p:cTn id="26" presetID="42" presetClass="path" presetSubtype="0" accel="50000" decel="50000" fill="hold" nodeType="withEffect">
                                  <p:stCondLst>
                                    <p:cond delay="0"/>
                                  </p:stCondLst>
                                  <p:childTnLst>
                                    <p:animMotion origin="layout" path="M 4.44444E-6 3.7037E-7 L 0.21111 0.00139 " pathEditMode="relative" rAng="0" ptsTypes="AA">
                                      <p:cBhvr>
                                        <p:cTn id="27" dur="2000" fill="hold"/>
                                        <p:tgtEl>
                                          <p:spTgt spid="33"/>
                                        </p:tgtEl>
                                        <p:attrNameLst>
                                          <p:attrName>ppt_x</p:attrName>
                                          <p:attrName>ppt_y</p:attrName>
                                        </p:attrNameLst>
                                      </p:cBhvr>
                                      <p:rCtr x="9149" y="-69"/>
                                    </p:animMotion>
                                  </p:childTnLst>
                                </p:cTn>
                              </p:par>
                            </p:childTnLst>
                          </p:cTn>
                        </p:par>
                        <p:par>
                          <p:cTn id="28" fill="hold">
                            <p:stCondLst>
                              <p:cond delay="70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7000"/>
                            </p:stCondLst>
                            <p:childTnLst>
                              <p:par>
                                <p:cTn id="32" presetID="1" presetClass="exit" presetSubtype="0" fill="hold" grpId="1" nodeType="afterEffect">
                                  <p:stCondLst>
                                    <p:cond delay="4000"/>
                                  </p:stCondLst>
                                  <p:childTnLst>
                                    <p:set>
                                      <p:cBhvr>
                                        <p:cTn id="33" dur="1" fill="hold">
                                          <p:stCondLst>
                                            <p:cond delay="249"/>
                                          </p:stCondLst>
                                        </p:cTn>
                                        <p:tgtEl>
                                          <p:spTgt spid="12"/>
                                        </p:tgtEl>
                                        <p:attrNameLst>
                                          <p:attrName>style.visibility</p:attrName>
                                        </p:attrNameLst>
                                      </p:cBhvr>
                                      <p:to>
                                        <p:strVal val="hidden"/>
                                      </p:to>
                                    </p:set>
                                  </p:childTnLst>
                                </p:cTn>
                              </p:par>
                            </p:childTnLst>
                          </p:cTn>
                        </p:par>
                        <p:par>
                          <p:cTn id="34" fill="hold">
                            <p:stCondLst>
                              <p:cond delay="11250"/>
                            </p:stCondLst>
                            <p:childTnLst>
                              <p:par>
                                <p:cTn id="35" presetID="1"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11250"/>
                            </p:stCondLst>
                            <p:childTnLst>
                              <p:par>
                                <p:cTn id="38" presetID="1" presetClass="exit" presetSubtype="0" fill="hold" grpId="1" nodeType="afterEffect">
                                  <p:stCondLst>
                                    <p:cond delay="4000"/>
                                  </p:stCondLst>
                                  <p:childTnLst>
                                    <p:set>
                                      <p:cBhvr>
                                        <p:cTn id="39" dur="1" fill="hold">
                                          <p:stCondLst>
                                            <p:cond delay="0"/>
                                          </p:stCondLst>
                                        </p:cTn>
                                        <p:tgtEl>
                                          <p:spTgt spid="13"/>
                                        </p:tgtEl>
                                        <p:attrNameLst>
                                          <p:attrName>style.visibility</p:attrName>
                                        </p:attrNameLst>
                                      </p:cBhvr>
                                      <p:to>
                                        <p:strVal val="hidden"/>
                                      </p:to>
                                    </p:set>
                                  </p:childTnLst>
                                </p:cTn>
                              </p:par>
                            </p:childTnLst>
                          </p:cTn>
                        </p:par>
                        <p:par>
                          <p:cTn id="40" fill="hold">
                            <p:stCondLst>
                              <p:cond delay="15250"/>
                            </p:stCondLst>
                            <p:childTnLst>
                              <p:par>
                                <p:cTn id="41" presetID="1"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15250"/>
                            </p:stCondLst>
                            <p:childTnLst>
                              <p:par>
                                <p:cTn id="44" presetID="42" presetClass="path" presetSubtype="0" accel="50000" decel="50000" fill="hold" nodeType="afterEffect">
                                  <p:stCondLst>
                                    <p:cond delay="0"/>
                                  </p:stCondLst>
                                  <p:childTnLst>
                                    <p:animMotion origin="layout" path="M -3.61111E-6 -2.59259E-6 L -0.24479 -0.21319 " pathEditMode="relative" rAng="0" ptsTypes="AA">
                                      <p:cBhvr>
                                        <p:cTn id="45" dur="1000" fill="hold"/>
                                        <p:tgtEl>
                                          <p:spTgt spid="21"/>
                                        </p:tgtEl>
                                        <p:attrNameLst>
                                          <p:attrName>ppt_x</p:attrName>
                                          <p:attrName>ppt_y</p:attrName>
                                        </p:attrNameLst>
                                      </p:cBhvr>
                                      <p:rCtr x="-12240" y="-10671"/>
                                    </p:animMotion>
                                  </p:childTnLst>
                                </p:cTn>
                              </p:par>
                            </p:childTnLst>
                          </p:cTn>
                        </p:par>
                        <p:par>
                          <p:cTn id="46" fill="hold">
                            <p:stCondLst>
                              <p:cond delay="16250"/>
                            </p:stCondLst>
                            <p:childTnLst>
                              <p:par>
                                <p:cTn id="47" presetID="1" presetClass="exit" presetSubtype="0" fill="hold" grpId="1" nodeType="afterEffect">
                                  <p:stCondLst>
                                    <p:cond delay="3000"/>
                                  </p:stCondLst>
                                  <p:childTnLst>
                                    <p:set>
                                      <p:cBhvr>
                                        <p:cTn id="48" dur="1" fill="hold">
                                          <p:stCondLst>
                                            <p:cond delay="0"/>
                                          </p:stCondLst>
                                        </p:cTn>
                                        <p:tgtEl>
                                          <p:spTgt spid="14"/>
                                        </p:tgtEl>
                                        <p:attrNameLst>
                                          <p:attrName>style.visibility</p:attrName>
                                        </p:attrNameLst>
                                      </p:cBhvr>
                                      <p:to>
                                        <p:strVal val="hidden"/>
                                      </p:to>
                                    </p:set>
                                  </p:childTnLst>
                                </p:cTn>
                              </p:par>
                              <p:par>
                                <p:cTn id="49" presetID="42" presetClass="path" presetSubtype="0" accel="50000" decel="50000" fill="hold" nodeType="withEffect">
                                  <p:stCondLst>
                                    <p:cond delay="0"/>
                                  </p:stCondLst>
                                  <p:childTnLst>
                                    <p:animMotion origin="layout" path="M 0.21111 0.00139 L 0.72916 0.00278 " pathEditMode="relative" rAng="0" ptsTypes="AA">
                                      <p:cBhvr>
                                        <p:cTn id="50" dur="2000" fill="hold"/>
                                        <p:tgtEl>
                                          <p:spTgt spid="33"/>
                                        </p:tgtEl>
                                        <p:attrNameLst>
                                          <p:attrName>ppt_x</p:attrName>
                                          <p:attrName>ppt_y</p:attrName>
                                        </p:attrNameLst>
                                      </p:cBhvr>
                                      <p:rCtr x="25903" y="69"/>
                                    </p:animMotion>
                                  </p:childTnLst>
                                </p:cTn>
                              </p:par>
                              <p:par>
                                <p:cTn id="51" presetID="22" presetClass="entr" presetSubtype="8"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2000"/>
                                        <p:tgtEl>
                                          <p:spTgt spid="15"/>
                                        </p:tgtEl>
                                      </p:cBhvr>
                                    </p:animEffect>
                                  </p:childTnLst>
                                </p:cTn>
                              </p:par>
                              <p:par>
                                <p:cTn id="54" presetID="1" presetClass="entr" presetSubtype="0" fill="hold" grpId="0" nodeType="withEffect">
                                  <p:stCondLst>
                                    <p:cond delay="500"/>
                                  </p:stCondLst>
                                  <p:childTnLst>
                                    <p:set>
                                      <p:cBhvr>
                                        <p:cTn id="55" dur="1" fill="hold">
                                          <p:stCondLst>
                                            <p:cond delay="0"/>
                                          </p:stCondLst>
                                        </p:cTn>
                                        <p:tgtEl>
                                          <p:spTgt spid="17"/>
                                        </p:tgtEl>
                                        <p:attrNameLst>
                                          <p:attrName>style.visibility</p:attrName>
                                        </p:attrNameLst>
                                      </p:cBhvr>
                                      <p:to>
                                        <p:strVal val="visible"/>
                                      </p:to>
                                    </p:set>
                                  </p:childTnLst>
                                </p:cTn>
                              </p:par>
                            </p:childTnLst>
                          </p:cTn>
                        </p:par>
                        <p:par>
                          <p:cTn id="56" fill="hold">
                            <p:stCondLst>
                              <p:cond delay="19250"/>
                            </p:stCondLst>
                            <p:childTnLst>
                              <p:par>
                                <p:cTn id="57" presetID="1" presetClass="exit" presetSubtype="0" fill="hold" grpId="1" nodeType="afterEffect">
                                  <p:stCondLst>
                                    <p:cond delay="2000"/>
                                  </p:stCondLst>
                                  <p:childTnLst>
                                    <p:set>
                                      <p:cBhvr>
                                        <p:cTn id="58" dur="1" fill="hold">
                                          <p:stCondLst>
                                            <p:cond delay="0"/>
                                          </p:stCondLst>
                                        </p:cTn>
                                        <p:tgtEl>
                                          <p:spTgt spid="17"/>
                                        </p:tgtEl>
                                        <p:attrNameLst>
                                          <p:attrName>style.visibility</p:attrName>
                                        </p:attrNameLst>
                                      </p:cBhvr>
                                      <p:to>
                                        <p:strVal val="hidden"/>
                                      </p:to>
                                    </p:set>
                                  </p:childTnLst>
                                </p:cTn>
                              </p:par>
                            </p:childTnLst>
                          </p:cTn>
                        </p:par>
                        <p:par>
                          <p:cTn id="59" fill="hold">
                            <p:stCondLst>
                              <p:cond delay="21250"/>
                            </p:stCondLst>
                            <p:childTnLst>
                              <p:par>
                                <p:cTn id="60" presetID="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par>
                          <p:cTn id="62" fill="hold">
                            <p:stCondLst>
                              <p:cond delay="21250"/>
                            </p:stCondLst>
                            <p:childTnLst>
                              <p:par>
                                <p:cTn id="63" presetID="1" presetClass="exit" presetSubtype="0" fill="hold" nodeType="afterEffect">
                                  <p:stCondLst>
                                    <p:cond delay="0"/>
                                  </p:stCondLst>
                                  <p:childTnLst>
                                    <p:set>
                                      <p:cBhvr>
                                        <p:cTn id="64" dur="1" fill="hold">
                                          <p:stCondLst>
                                            <p:cond delay="0"/>
                                          </p:stCondLst>
                                        </p:cTn>
                                        <p:tgtEl>
                                          <p:spTgt spid="33"/>
                                        </p:tgtEl>
                                        <p:attrNameLst>
                                          <p:attrName>style.visibility</p:attrName>
                                        </p:attrNameLst>
                                      </p:cBhvr>
                                      <p:to>
                                        <p:strVal val="hidden"/>
                                      </p:to>
                                    </p:set>
                                  </p:childTnLst>
                                </p:cTn>
                              </p:par>
                            </p:childTnLst>
                          </p:cTn>
                        </p:par>
                        <p:par>
                          <p:cTn id="65" fill="hold">
                            <p:stCondLst>
                              <p:cond delay="21250"/>
                            </p:stCondLst>
                            <p:childTnLst>
                              <p:par>
                                <p:cTn id="66" presetID="1"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par>
                          <p:cTn id="68" fill="hold">
                            <p:stCondLst>
                              <p:cond delay="21250"/>
                            </p:stCondLst>
                            <p:childTnLst>
                              <p:par>
                                <p:cTn id="69" presetID="2" presetClass="exit" presetSubtype="3" fill="hold" nodeType="afterEffect">
                                  <p:stCondLst>
                                    <p:cond delay="0"/>
                                  </p:stCondLst>
                                  <p:childTnLst>
                                    <p:anim calcmode="lin" valueType="num">
                                      <p:cBhvr additive="base">
                                        <p:cTn id="70" dur="2000"/>
                                        <p:tgtEl>
                                          <p:spTgt spid="31"/>
                                        </p:tgtEl>
                                        <p:attrNameLst>
                                          <p:attrName>ppt_x</p:attrName>
                                        </p:attrNameLst>
                                      </p:cBhvr>
                                      <p:tavLst>
                                        <p:tav tm="0">
                                          <p:val>
                                            <p:strVal val="ppt_x"/>
                                          </p:val>
                                        </p:tav>
                                        <p:tav tm="100000">
                                          <p:val>
                                            <p:strVal val="1+ppt_w/2"/>
                                          </p:val>
                                        </p:tav>
                                      </p:tavLst>
                                    </p:anim>
                                    <p:anim calcmode="lin" valueType="num">
                                      <p:cBhvr additive="base">
                                        <p:cTn id="71" dur="2000"/>
                                        <p:tgtEl>
                                          <p:spTgt spid="31"/>
                                        </p:tgtEl>
                                        <p:attrNameLst>
                                          <p:attrName>ppt_y</p:attrName>
                                        </p:attrNameLst>
                                      </p:cBhvr>
                                      <p:tavLst>
                                        <p:tav tm="0">
                                          <p:val>
                                            <p:strVal val="ppt_y"/>
                                          </p:val>
                                        </p:tav>
                                        <p:tav tm="100000">
                                          <p:val>
                                            <p:strVal val="0-ppt_h/2"/>
                                          </p:val>
                                        </p:tav>
                                      </p:tavLst>
                                    </p:anim>
                                    <p:set>
                                      <p:cBhvr>
                                        <p:cTn id="72"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13" grpId="0"/>
      <p:bldP spid="13" grpId="1"/>
      <p:bldP spid="14" grpId="0"/>
      <p:bldP spid="14" grpId="1"/>
      <p:bldP spid="17" grpId="0"/>
      <p:bldP spid="17" grpId="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AEZs on Field Borders</a:t>
            </a:r>
          </a:p>
        </p:txBody>
      </p:sp>
      <p:sp>
        <p:nvSpPr>
          <p:cNvPr id="7" name="Slide Number Placeholder 6"/>
          <p:cNvSpPr>
            <a:spLocks noGrp="1"/>
          </p:cNvSpPr>
          <p:nvPr>
            <p:ph type="sldNum" sz="quarter" idx="12"/>
          </p:nvPr>
        </p:nvSpPr>
        <p:spPr/>
        <p:txBody>
          <a:bodyPr/>
          <a:lstStyle/>
          <a:p>
            <a:fld id="{7C493529-0065-4215-A3DE-8131E88E5EFC}" type="slidenum">
              <a:rPr lang="en-US" smtClean="0"/>
              <a:t>32</a:t>
            </a:fld>
            <a:endParaRPr lang="en-US"/>
          </a:p>
        </p:txBody>
      </p:sp>
      <p:sp>
        <p:nvSpPr>
          <p:cNvPr id="6" name="Slide Number Placeholder 1"/>
          <p:cNvSpPr txBox="1">
            <a:spLocks/>
          </p:cNvSpPr>
          <p:nvPr/>
        </p:nvSpPr>
        <p:spPr>
          <a:xfrm>
            <a:off x="6553200" y="6248400"/>
            <a:ext cx="1905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BB24A9-E0A8-4FC3-800B-FC8C4AA358F3}" type="slidenum">
              <a:rPr lang="en-US" altLang="en-US" smtClean="0">
                <a:solidFill>
                  <a:srgbClr val="000000"/>
                </a:solidFill>
              </a:rPr>
              <a:pPr>
                <a:defRPr/>
              </a:pPr>
              <a:t>32</a:t>
            </a:fld>
            <a:endParaRPr lang="en-US" altLang="en-US" dirty="0">
              <a:solidFill>
                <a:srgbClr val="000000"/>
              </a:solidFill>
            </a:endParaRPr>
          </a:p>
        </p:txBody>
      </p:sp>
      <p:sp>
        <p:nvSpPr>
          <p:cNvPr id="8" name="Rectangle 7"/>
          <p:cNvSpPr/>
          <p:nvPr/>
        </p:nvSpPr>
        <p:spPr bwMode="auto">
          <a:xfrm>
            <a:off x="914400" y="4318629"/>
            <a:ext cx="7315200" cy="1828800"/>
          </a:xfrm>
          <a:prstGeom prst="rect">
            <a:avLst/>
          </a:prstGeom>
          <a:pattFill prst="trellis">
            <a:fgClr>
              <a:srgbClr val="92D050"/>
            </a:fgClr>
            <a:bgClr>
              <a:srgbClr val="00B050"/>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9" name="Rectangle 8"/>
          <p:cNvSpPr/>
          <p:nvPr/>
        </p:nvSpPr>
        <p:spPr bwMode="auto">
          <a:xfrm>
            <a:off x="914400" y="2514600"/>
            <a:ext cx="7315200" cy="18288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0" name="Rectangle 9"/>
          <p:cNvSpPr/>
          <p:nvPr/>
        </p:nvSpPr>
        <p:spPr bwMode="auto">
          <a:xfrm>
            <a:off x="914400" y="4332512"/>
            <a:ext cx="2314575" cy="914402"/>
          </a:xfrm>
          <a:prstGeom prst="rect">
            <a:avLst/>
          </a:prstGeom>
          <a:pattFill prst="smCheck">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1" name="Rectangle 10"/>
          <p:cNvSpPr/>
          <p:nvPr/>
        </p:nvSpPr>
        <p:spPr bwMode="auto">
          <a:xfrm>
            <a:off x="914400" y="5246912"/>
            <a:ext cx="7315200" cy="914400"/>
          </a:xfrm>
          <a:prstGeom prst="rect">
            <a:avLst/>
          </a:prstGeom>
          <a:pattFill prst="smCheck">
            <a:fgClr>
              <a:schemeClr val="accent6">
                <a:lumMod val="75000"/>
              </a:schemeClr>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2" name="TextBox 11"/>
          <p:cNvSpPr txBox="1"/>
          <p:nvPr/>
        </p:nvSpPr>
        <p:spPr>
          <a:xfrm>
            <a:off x="3641286" y="2526048"/>
            <a:ext cx="4597838" cy="1569660"/>
          </a:xfrm>
          <a:prstGeom prst="rect">
            <a:avLst/>
          </a:prstGeom>
          <a:noFill/>
        </p:spPr>
        <p:txBody>
          <a:bodyPr wrap="square" rtlCol="0">
            <a:spAutoFit/>
          </a:bodyPr>
          <a:lstStyle/>
          <a:p>
            <a:r>
              <a:rPr lang="en-US" b="1" dirty="0">
                <a:solidFill>
                  <a:srgbClr val="000000"/>
                </a:solidFill>
              </a:rPr>
              <a:t>SUSPEND!</a:t>
            </a:r>
          </a:p>
          <a:p>
            <a:r>
              <a:rPr lang="en-US" dirty="0">
                <a:solidFill>
                  <a:srgbClr val="000000"/>
                </a:solidFill>
              </a:rPr>
              <a:t>There are workers from the neighboring field in the AEZ, and they refuse to move!</a:t>
            </a:r>
          </a:p>
        </p:txBody>
      </p:sp>
      <p:sp>
        <p:nvSpPr>
          <p:cNvPr id="13" name="TextBox 12"/>
          <p:cNvSpPr txBox="1"/>
          <p:nvPr/>
        </p:nvSpPr>
        <p:spPr>
          <a:xfrm>
            <a:off x="3614738" y="2526048"/>
            <a:ext cx="4619624" cy="1200329"/>
          </a:xfrm>
          <a:prstGeom prst="rect">
            <a:avLst/>
          </a:prstGeom>
          <a:noFill/>
        </p:spPr>
        <p:txBody>
          <a:bodyPr wrap="square" rtlCol="0">
            <a:spAutoFit/>
          </a:bodyPr>
          <a:lstStyle/>
          <a:p>
            <a:r>
              <a:rPr lang="en-US" b="1" dirty="0">
                <a:solidFill>
                  <a:srgbClr val="000000"/>
                </a:solidFill>
              </a:rPr>
              <a:t>EVALUATE!</a:t>
            </a:r>
          </a:p>
          <a:p>
            <a:r>
              <a:rPr lang="en-US" dirty="0">
                <a:solidFill>
                  <a:srgbClr val="000000"/>
                </a:solidFill>
              </a:rPr>
              <a:t>Can you ensure these workers won’t be contacted through drift?</a:t>
            </a:r>
          </a:p>
        </p:txBody>
      </p:sp>
      <p:grpSp>
        <p:nvGrpSpPr>
          <p:cNvPr id="14" name="Group 13"/>
          <p:cNvGrpSpPr/>
          <p:nvPr/>
        </p:nvGrpSpPr>
        <p:grpSpPr>
          <a:xfrm>
            <a:off x="5438775" y="1209619"/>
            <a:ext cx="2590800" cy="1447800"/>
            <a:chOff x="5181600" y="1345886"/>
            <a:chExt cx="2590800" cy="1447800"/>
          </a:xfrm>
        </p:grpSpPr>
        <p:sp>
          <p:nvSpPr>
            <p:cNvPr id="15" name="Down Arrow 14"/>
            <p:cNvSpPr/>
            <p:nvPr/>
          </p:nvSpPr>
          <p:spPr bwMode="auto">
            <a:xfrm>
              <a:off x="5181600" y="1345886"/>
              <a:ext cx="2590800" cy="1447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charset="0"/>
                <a:ea typeface="ＭＳ Ｐゴシック" pitchFamily="84" charset="-128"/>
              </a:endParaRPr>
            </a:p>
          </p:txBody>
        </p:sp>
        <p:sp>
          <p:nvSpPr>
            <p:cNvPr id="16" name="TextBox 15"/>
            <p:cNvSpPr txBox="1"/>
            <p:nvPr/>
          </p:nvSpPr>
          <p:spPr>
            <a:xfrm>
              <a:off x="5943600" y="1524000"/>
              <a:ext cx="1066800" cy="461665"/>
            </a:xfrm>
            <a:prstGeom prst="rect">
              <a:avLst/>
            </a:prstGeom>
            <a:noFill/>
          </p:spPr>
          <p:txBody>
            <a:bodyPr wrap="square" rtlCol="0">
              <a:spAutoFit/>
            </a:bodyPr>
            <a:lstStyle/>
            <a:p>
              <a:pPr algn="ctr"/>
              <a:r>
                <a:rPr lang="en-US" b="1" dirty="0">
                  <a:solidFill>
                    <a:srgbClr val="000000"/>
                  </a:solidFill>
                </a:rPr>
                <a:t>WIND</a:t>
              </a:r>
            </a:p>
          </p:txBody>
        </p:sp>
      </p:grpSp>
      <p:sp>
        <p:nvSpPr>
          <p:cNvPr id="17" name="TextBox 16"/>
          <p:cNvSpPr txBox="1"/>
          <p:nvPr/>
        </p:nvSpPr>
        <p:spPr>
          <a:xfrm>
            <a:off x="1133474" y="2737264"/>
            <a:ext cx="6781800" cy="1200329"/>
          </a:xfrm>
          <a:prstGeom prst="rect">
            <a:avLst/>
          </a:prstGeom>
          <a:noFill/>
        </p:spPr>
        <p:txBody>
          <a:bodyPr wrap="square" rtlCol="0">
            <a:spAutoFit/>
          </a:bodyPr>
          <a:lstStyle/>
          <a:p>
            <a:r>
              <a:rPr lang="en-US" dirty="0">
                <a:solidFill>
                  <a:srgbClr val="000000"/>
                </a:solidFill>
              </a:rPr>
              <a:t>Yes, the wind is blowing away from the workers and I can ensure that my application will not contact the workers in the other field.</a:t>
            </a:r>
          </a:p>
        </p:txBody>
      </p:sp>
      <p:sp>
        <p:nvSpPr>
          <p:cNvPr id="18" name="Rectangle 17"/>
          <p:cNvSpPr/>
          <p:nvPr/>
        </p:nvSpPr>
        <p:spPr bwMode="auto">
          <a:xfrm>
            <a:off x="3228975" y="4332512"/>
            <a:ext cx="5000625" cy="914402"/>
          </a:xfrm>
          <a:prstGeom prst="rect">
            <a:avLst/>
          </a:prstGeom>
          <a:pattFill prst="smCheck">
            <a:fgClr>
              <a:srgbClr val="002060"/>
            </a:fgClr>
            <a:bgClr>
              <a:srgbClr val="7030A0"/>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84" charset="-128"/>
            </a:endParaRPr>
          </a:p>
        </p:txBody>
      </p:sp>
      <p:sp>
        <p:nvSpPr>
          <p:cNvPr id="19" name="TextBox 18"/>
          <p:cNvSpPr txBox="1"/>
          <p:nvPr/>
        </p:nvSpPr>
        <p:spPr>
          <a:xfrm>
            <a:off x="3620869" y="2538386"/>
            <a:ext cx="3524627" cy="461665"/>
          </a:xfrm>
          <a:prstGeom prst="rect">
            <a:avLst/>
          </a:prstGeom>
          <a:noFill/>
        </p:spPr>
        <p:txBody>
          <a:bodyPr wrap="square" rtlCol="0">
            <a:spAutoFit/>
          </a:bodyPr>
          <a:lstStyle/>
          <a:p>
            <a:r>
              <a:rPr lang="en-US" b="1" dirty="0">
                <a:solidFill>
                  <a:srgbClr val="000000"/>
                </a:solidFill>
              </a:rPr>
              <a:t>Proceed with caution.</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28" y="3881887"/>
            <a:ext cx="1774386" cy="1815652"/>
          </a:xfrm>
          <a:prstGeom prst="rect">
            <a:avLst/>
          </a:prstGeom>
          <a:scene3d>
            <a:camera prst="orthographicFront">
              <a:rot lat="0" lon="10800000" rev="0"/>
            </a:camera>
            <a:lightRig rig="threePt" dir="t"/>
          </a:scene3d>
        </p:spPr>
      </p:pic>
      <p:sp>
        <p:nvSpPr>
          <p:cNvPr id="22" name="TextBox 21"/>
          <p:cNvSpPr txBox="1"/>
          <p:nvPr/>
        </p:nvSpPr>
        <p:spPr>
          <a:xfrm>
            <a:off x="3588899" y="2514600"/>
            <a:ext cx="3430359" cy="1200329"/>
          </a:xfrm>
          <a:prstGeom prst="rect">
            <a:avLst/>
          </a:prstGeom>
          <a:noFill/>
        </p:spPr>
        <p:txBody>
          <a:bodyPr wrap="square" rtlCol="0">
            <a:spAutoFit/>
          </a:bodyPr>
          <a:lstStyle/>
          <a:p>
            <a:r>
              <a:rPr lang="en-US" b="1" dirty="0">
                <a:solidFill>
                  <a:srgbClr val="000000"/>
                </a:solidFill>
              </a:rPr>
              <a:t>When the application is finished the AEZ no longer exists.</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7627450" y="4482828"/>
            <a:ext cx="1339144" cy="1088055"/>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109" y="4792912"/>
            <a:ext cx="1780982" cy="1822401"/>
          </a:xfrm>
          <a:prstGeom prst="rect">
            <a:avLst/>
          </a:prstGeom>
          <a:noFill/>
          <a:ln>
            <a:noFill/>
          </a:ln>
        </p:spPr>
      </p:pic>
      <p:sp>
        <p:nvSpPr>
          <p:cNvPr id="25" name="TextBox 24"/>
          <p:cNvSpPr txBox="1"/>
          <p:nvPr/>
        </p:nvSpPr>
        <p:spPr>
          <a:xfrm rot="16200000">
            <a:off x="-75105" y="3275111"/>
            <a:ext cx="1652185" cy="307777"/>
          </a:xfrm>
          <a:prstGeom prst="rect">
            <a:avLst/>
          </a:prstGeom>
          <a:noFill/>
        </p:spPr>
        <p:txBody>
          <a:bodyPr wrap="square" rtlCol="0">
            <a:spAutoFit/>
          </a:bodyPr>
          <a:lstStyle/>
          <a:p>
            <a:pPr algn="ctr"/>
            <a:r>
              <a:rPr lang="en-US" sz="1400" dirty="0">
                <a:solidFill>
                  <a:srgbClr val="000000"/>
                </a:solidFill>
              </a:rPr>
              <a:t>Neighboring Field</a:t>
            </a:r>
          </a:p>
        </p:txBody>
      </p:sp>
      <p:sp>
        <p:nvSpPr>
          <p:cNvPr id="26" name="TextBox 25"/>
          <p:cNvSpPr txBox="1"/>
          <p:nvPr/>
        </p:nvSpPr>
        <p:spPr>
          <a:xfrm rot="16200000">
            <a:off x="260449" y="5079140"/>
            <a:ext cx="1000125" cy="307777"/>
          </a:xfrm>
          <a:prstGeom prst="rect">
            <a:avLst/>
          </a:prstGeom>
          <a:noFill/>
        </p:spPr>
        <p:txBody>
          <a:bodyPr wrap="square" rtlCol="0">
            <a:spAutoFit/>
          </a:bodyPr>
          <a:lstStyle/>
          <a:p>
            <a:pPr algn="ctr"/>
            <a:r>
              <a:rPr lang="en-US" sz="1400" dirty="0">
                <a:solidFill>
                  <a:srgbClr val="000000"/>
                </a:solidFill>
              </a:rPr>
              <a:t>Your Field</a:t>
            </a:r>
          </a:p>
        </p:txBody>
      </p:sp>
      <p:grpSp>
        <p:nvGrpSpPr>
          <p:cNvPr id="27" name="Group 26"/>
          <p:cNvGrpSpPr/>
          <p:nvPr/>
        </p:nvGrpSpPr>
        <p:grpSpPr>
          <a:xfrm>
            <a:off x="3648075" y="3961974"/>
            <a:ext cx="1304925" cy="396913"/>
            <a:chOff x="3648075" y="3961974"/>
            <a:chExt cx="1304925" cy="396913"/>
          </a:xfrm>
        </p:grpSpPr>
        <p:pic>
          <p:nvPicPr>
            <p:cNvPr id="28"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900488" y="396431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357688" y="396891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s-media-cache-ak0.pinimg.com/236x/eb/d3/e6/ebd3e64714a4b453a10d8ab7173a4798.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648075" y="39624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43374" y="3961974"/>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s-media-cache-ak0.pinimg.com/236x/eb/d3/e6/ebd3e64714a4b453a10d8ab7173a479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72000" y="3977887"/>
              <a:ext cx="381000" cy="381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536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par>
                                <p:cTn id="8" presetID="42" presetClass="path" presetSubtype="0" accel="50000" decel="50000" fill="hold" nodeType="withEffect">
                                  <p:stCondLst>
                                    <p:cond delay="500"/>
                                  </p:stCondLst>
                                  <p:childTnLst>
                                    <p:animMotion origin="layout" path="M 0 -2.96296E-6 L -0.775 -0.00208 " pathEditMode="relative" rAng="0" ptsTypes="AA">
                                      <p:cBhvr>
                                        <p:cTn id="9" dur="2000" fill="hold"/>
                                        <p:tgtEl>
                                          <p:spTgt spid="24"/>
                                        </p:tgtEl>
                                        <p:attrNameLst>
                                          <p:attrName>ppt_x</p:attrName>
                                          <p:attrName>ppt_y</p:attrName>
                                        </p:attrNameLst>
                                      </p:cBhvr>
                                      <p:rCtr x="-38750" y="-116"/>
                                    </p:animMotion>
                                  </p:childTnLst>
                                </p:cTn>
                              </p:par>
                            </p:childTnLst>
                          </p:cTn>
                        </p:par>
                        <p:par>
                          <p:cTn id="10" fill="hold">
                            <p:stCondLst>
                              <p:cond delay="2500"/>
                            </p:stCondLst>
                            <p:childTnLst>
                              <p:par>
                                <p:cTn id="11" presetID="8" presetClass="emph" presetSubtype="0" fill="hold" nodeType="afterEffect">
                                  <p:stCondLst>
                                    <p:cond delay="0"/>
                                  </p:stCondLst>
                                  <p:childTnLst>
                                    <p:animRot by="5400000">
                                      <p:cBhvr>
                                        <p:cTn id="12" dur="500" fill="hold"/>
                                        <p:tgtEl>
                                          <p:spTgt spid="24"/>
                                        </p:tgtEl>
                                        <p:attrNameLst>
                                          <p:attrName>r</p:attrName>
                                        </p:attrNameLst>
                                      </p:cBhvr>
                                    </p:animRot>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0.775 -0.00208 L -0.775 -0.1331 " pathEditMode="relative" rAng="0" ptsTypes="AA">
                                      <p:cBhvr>
                                        <p:cTn id="15" dur="2000" fill="hold"/>
                                        <p:tgtEl>
                                          <p:spTgt spid="24"/>
                                        </p:tgtEl>
                                        <p:attrNameLst>
                                          <p:attrName>ppt_x</p:attrName>
                                          <p:attrName>ppt_y</p:attrName>
                                        </p:attrNameLst>
                                      </p:cBhvr>
                                      <p:rCtr x="0" y="-6551"/>
                                    </p:animMotion>
                                  </p:childTnLst>
                                </p:cTn>
                              </p:par>
                            </p:childTnLst>
                          </p:cTn>
                        </p:par>
                        <p:par>
                          <p:cTn id="16" fill="hold">
                            <p:stCondLst>
                              <p:cond delay="5000"/>
                            </p:stCondLst>
                            <p:childTnLst>
                              <p:par>
                                <p:cTn id="17" presetID="1" presetClass="exit" presetSubtype="0" fill="hold" nodeType="after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par>
                          <p:cTn id="19" fill="hold">
                            <p:stCondLst>
                              <p:cond delay="5000"/>
                            </p:stCondLst>
                            <p:childTnLst>
                              <p:par>
                                <p:cTn id="20" presetID="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5000"/>
                            </p:stCondLst>
                            <p:childTnLst>
                              <p:par>
                                <p:cTn id="23" presetID="22" presetClass="entr" presetSubtype="8"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500"/>
                                        <p:tgtEl>
                                          <p:spTgt spid="10"/>
                                        </p:tgtEl>
                                      </p:cBhvr>
                                    </p:animEffect>
                                  </p:childTnLst>
                                </p:cTn>
                              </p:par>
                              <p:par>
                                <p:cTn id="26" presetID="42" presetClass="path" presetSubtype="0" accel="50000" decel="50000" fill="hold" nodeType="withEffect">
                                  <p:stCondLst>
                                    <p:cond delay="0"/>
                                  </p:stCondLst>
                                  <p:childTnLst>
                                    <p:animMotion origin="layout" path="M 4.44444E-6 3.7037E-7 L 0.21111 0.00139 " pathEditMode="relative" rAng="0" ptsTypes="AA">
                                      <p:cBhvr>
                                        <p:cTn id="27" dur="2000" fill="hold"/>
                                        <p:tgtEl>
                                          <p:spTgt spid="21"/>
                                        </p:tgtEl>
                                        <p:attrNameLst>
                                          <p:attrName>ppt_x</p:attrName>
                                          <p:attrName>ppt_y</p:attrName>
                                        </p:attrNameLst>
                                      </p:cBhvr>
                                      <p:rCtr x="9149" y="-69"/>
                                    </p:animMotion>
                                  </p:childTnLst>
                                </p:cTn>
                              </p:par>
                            </p:childTnLst>
                          </p:cTn>
                        </p:par>
                        <p:par>
                          <p:cTn id="28" fill="hold">
                            <p:stCondLst>
                              <p:cond delay="70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7000"/>
                            </p:stCondLst>
                            <p:childTnLst>
                              <p:par>
                                <p:cTn id="32" presetID="1" presetClass="exit" presetSubtype="0" fill="hold" grpId="1" nodeType="afterEffect">
                                  <p:stCondLst>
                                    <p:cond delay="4000"/>
                                  </p:stCondLst>
                                  <p:childTnLst>
                                    <p:set>
                                      <p:cBhvr>
                                        <p:cTn id="33" dur="1" fill="hold">
                                          <p:stCondLst>
                                            <p:cond delay="249"/>
                                          </p:stCondLst>
                                        </p:cTn>
                                        <p:tgtEl>
                                          <p:spTgt spid="12"/>
                                        </p:tgtEl>
                                        <p:attrNameLst>
                                          <p:attrName>style.visibility</p:attrName>
                                        </p:attrNameLst>
                                      </p:cBhvr>
                                      <p:to>
                                        <p:strVal val="hidden"/>
                                      </p:to>
                                    </p:set>
                                  </p:childTnLst>
                                </p:cTn>
                              </p:par>
                            </p:childTnLst>
                          </p:cTn>
                        </p:par>
                        <p:par>
                          <p:cTn id="34" fill="hold">
                            <p:stCondLst>
                              <p:cond delay="11250"/>
                            </p:stCondLst>
                            <p:childTnLst>
                              <p:par>
                                <p:cTn id="35" presetID="1"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11250"/>
                            </p:stCondLst>
                            <p:childTnLst>
                              <p:par>
                                <p:cTn id="38" presetID="1" presetClass="entr" presetSubtype="0" fill="hold" nodeType="afterEffect">
                                  <p:stCondLst>
                                    <p:cond delay="15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12750"/>
                            </p:stCondLst>
                            <p:childTnLst>
                              <p:par>
                                <p:cTn id="41" presetID="1" presetClass="exit" presetSubtype="0" fill="hold" grpId="1" nodeType="afterEffect">
                                  <p:stCondLst>
                                    <p:cond delay="4000"/>
                                  </p:stCondLst>
                                  <p:childTnLst>
                                    <p:set>
                                      <p:cBhvr>
                                        <p:cTn id="42" dur="1" fill="hold">
                                          <p:stCondLst>
                                            <p:cond delay="0"/>
                                          </p:stCondLst>
                                        </p:cTn>
                                        <p:tgtEl>
                                          <p:spTgt spid="13"/>
                                        </p:tgtEl>
                                        <p:attrNameLst>
                                          <p:attrName>style.visibility</p:attrName>
                                        </p:attrNameLst>
                                      </p:cBhvr>
                                      <p:to>
                                        <p:strVal val="hidden"/>
                                      </p:to>
                                    </p:set>
                                  </p:childTnLst>
                                </p:cTn>
                              </p:par>
                            </p:childTnLst>
                          </p:cTn>
                        </p:par>
                        <p:par>
                          <p:cTn id="43" fill="hold">
                            <p:stCondLst>
                              <p:cond delay="16750"/>
                            </p:stCondLst>
                            <p:childTnLst>
                              <p:par>
                                <p:cTn id="44" presetID="1"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16750"/>
                            </p:stCondLst>
                            <p:childTnLst>
                              <p:par>
                                <p:cTn id="47" presetID="1" presetClass="exit" presetSubtype="0" fill="hold" grpId="1" nodeType="afterEffect">
                                  <p:stCondLst>
                                    <p:cond delay="3000"/>
                                  </p:stCondLst>
                                  <p:childTnLst>
                                    <p:set>
                                      <p:cBhvr>
                                        <p:cTn id="48" dur="1" fill="hold">
                                          <p:stCondLst>
                                            <p:cond delay="0"/>
                                          </p:stCondLst>
                                        </p:cTn>
                                        <p:tgtEl>
                                          <p:spTgt spid="17"/>
                                        </p:tgtEl>
                                        <p:attrNameLst>
                                          <p:attrName>style.visibility</p:attrName>
                                        </p:attrNameLst>
                                      </p:cBhvr>
                                      <p:to>
                                        <p:strVal val="hidden"/>
                                      </p:to>
                                    </p:set>
                                  </p:childTnLst>
                                </p:cTn>
                              </p:par>
                            </p:childTnLst>
                          </p:cTn>
                        </p:par>
                        <p:par>
                          <p:cTn id="49" fill="hold">
                            <p:stCondLst>
                              <p:cond delay="19750"/>
                            </p:stCondLst>
                            <p:childTnLst>
                              <p:par>
                                <p:cTn id="50" presetID="42" presetClass="path" presetSubtype="0" accel="50000" decel="50000" fill="hold" nodeType="afterEffect">
                                  <p:stCondLst>
                                    <p:cond delay="0"/>
                                  </p:stCondLst>
                                  <p:childTnLst>
                                    <p:animMotion origin="layout" path="M 0.21111 0.00139 L 0.72916 0.00278 " pathEditMode="relative" rAng="0" ptsTypes="AA">
                                      <p:cBhvr>
                                        <p:cTn id="51" dur="2000" fill="hold"/>
                                        <p:tgtEl>
                                          <p:spTgt spid="21"/>
                                        </p:tgtEl>
                                        <p:attrNameLst>
                                          <p:attrName>ppt_x</p:attrName>
                                          <p:attrName>ppt_y</p:attrName>
                                        </p:attrNameLst>
                                      </p:cBhvr>
                                      <p:rCtr x="25903" y="69"/>
                                    </p:animMotion>
                                  </p:childTnLst>
                                </p:cTn>
                              </p:par>
                              <p:par>
                                <p:cTn id="52" presetID="22" presetClass="entr" presetSubtype="8" fill="hold" nodeType="withEffect">
                                  <p:stCondLst>
                                    <p:cond delay="5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2000"/>
                                        <p:tgtEl>
                                          <p:spTgt spid="18"/>
                                        </p:tgtEl>
                                      </p:cBhvr>
                                    </p:animEffect>
                                  </p:childTnLst>
                                </p:cTn>
                              </p:par>
                              <p:par>
                                <p:cTn id="55" presetID="1" presetClass="entr" presetSubtype="0" fill="hold" grpId="0" nodeType="withEffect">
                                  <p:stCondLst>
                                    <p:cond delay="500"/>
                                  </p:stCondLst>
                                  <p:childTnLst>
                                    <p:set>
                                      <p:cBhvr>
                                        <p:cTn id="56" dur="1" fill="hold">
                                          <p:stCondLst>
                                            <p:cond delay="0"/>
                                          </p:stCondLst>
                                        </p:cTn>
                                        <p:tgtEl>
                                          <p:spTgt spid="19"/>
                                        </p:tgtEl>
                                        <p:attrNameLst>
                                          <p:attrName>style.visibility</p:attrName>
                                        </p:attrNameLst>
                                      </p:cBhvr>
                                      <p:to>
                                        <p:strVal val="visible"/>
                                      </p:to>
                                    </p:set>
                                  </p:childTnLst>
                                </p:cTn>
                              </p:par>
                            </p:childTnLst>
                          </p:cTn>
                        </p:par>
                        <p:par>
                          <p:cTn id="57" fill="hold">
                            <p:stCondLst>
                              <p:cond delay="21800"/>
                            </p:stCondLst>
                            <p:childTnLst>
                              <p:par>
                                <p:cTn id="58" presetID="1" presetClass="exit"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21800"/>
                            </p:stCondLst>
                            <p:childTnLst>
                              <p:par>
                                <p:cTn id="63" presetID="1" presetClass="exit" presetSubtype="0" fill="hold" nodeType="afterEffect">
                                  <p:stCondLst>
                                    <p:cond delay="0"/>
                                  </p:stCondLst>
                                  <p:childTnLst>
                                    <p:set>
                                      <p:cBhvr>
                                        <p:cTn id="64" dur="1" fill="hold">
                                          <p:stCondLst>
                                            <p:cond delay="0"/>
                                          </p:stCondLst>
                                        </p:cTn>
                                        <p:tgtEl>
                                          <p:spTgt spid="21"/>
                                        </p:tgtEl>
                                        <p:attrNameLst>
                                          <p:attrName>style.visibility</p:attrName>
                                        </p:attrNameLst>
                                      </p:cBhvr>
                                      <p:to>
                                        <p:strVal val="hidden"/>
                                      </p:to>
                                    </p:set>
                                  </p:childTnLst>
                                </p:cTn>
                              </p:par>
                            </p:childTnLst>
                          </p:cTn>
                        </p:par>
                        <p:par>
                          <p:cTn id="65" fill="hold">
                            <p:stCondLst>
                              <p:cond delay="21800"/>
                            </p:stCondLst>
                            <p:childTnLst>
                              <p:par>
                                <p:cTn id="66" presetID="1" presetClass="entr" presetSubtype="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par>
                          <p:cTn id="68" fill="hold">
                            <p:stCondLst>
                              <p:cond delay="21800"/>
                            </p:stCondLst>
                            <p:childTnLst>
                              <p:par>
                                <p:cTn id="69" presetID="2" presetClass="exit" presetSubtype="3" fill="hold" nodeType="afterEffect">
                                  <p:stCondLst>
                                    <p:cond delay="0"/>
                                  </p:stCondLst>
                                  <p:childTnLst>
                                    <p:anim calcmode="lin" valueType="num">
                                      <p:cBhvr additive="base">
                                        <p:cTn id="70" dur="2000"/>
                                        <p:tgtEl>
                                          <p:spTgt spid="23"/>
                                        </p:tgtEl>
                                        <p:attrNameLst>
                                          <p:attrName>ppt_x</p:attrName>
                                        </p:attrNameLst>
                                      </p:cBhvr>
                                      <p:tavLst>
                                        <p:tav tm="0">
                                          <p:val>
                                            <p:strVal val="ppt_x"/>
                                          </p:val>
                                        </p:tav>
                                        <p:tav tm="100000">
                                          <p:val>
                                            <p:strVal val="1+ppt_w/2"/>
                                          </p:val>
                                        </p:tav>
                                      </p:tavLst>
                                    </p:anim>
                                    <p:anim calcmode="lin" valueType="num">
                                      <p:cBhvr additive="base">
                                        <p:cTn id="71" dur="2000"/>
                                        <p:tgtEl>
                                          <p:spTgt spid="23"/>
                                        </p:tgtEl>
                                        <p:attrNameLst>
                                          <p:attrName>ppt_y</p:attrName>
                                        </p:attrNameLst>
                                      </p:cBhvr>
                                      <p:tavLst>
                                        <p:tav tm="0">
                                          <p:val>
                                            <p:strVal val="ppt_y"/>
                                          </p:val>
                                        </p:tav>
                                        <p:tav tm="100000">
                                          <p:val>
                                            <p:strVal val="0-ppt_h/2"/>
                                          </p:val>
                                        </p:tav>
                                      </p:tavLst>
                                    </p:anim>
                                    <p:set>
                                      <p:cBhvr>
                                        <p:cTn id="72"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13" grpId="0"/>
      <p:bldP spid="13" grpId="1"/>
      <p:bldP spid="17" grpId="0"/>
      <p:bldP spid="17" grpId="1"/>
      <p:bldP spid="19" grpId="0"/>
      <p:bldP spid="19" grpId="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Decontamination Supplies</a:t>
            </a:r>
            <a:endParaRPr lang="en-US" sz="3600" b="1" dirty="0">
              <a:solidFill>
                <a:srgbClr val="B48900"/>
              </a:solidFill>
            </a:endParaRPr>
          </a:p>
        </p:txBody>
      </p:sp>
      <p:sp>
        <p:nvSpPr>
          <p:cNvPr id="3" name="Content Placeholder 2"/>
          <p:cNvSpPr>
            <a:spLocks noGrp="1"/>
          </p:cNvSpPr>
          <p:nvPr>
            <p:ph idx="1"/>
          </p:nvPr>
        </p:nvSpPr>
        <p:spPr>
          <a:xfrm>
            <a:off x="685800" y="1676400"/>
            <a:ext cx="7772400" cy="3505200"/>
          </a:xfrm>
        </p:spPr>
        <p:txBody>
          <a:bodyPr>
            <a:noAutofit/>
          </a:bodyPr>
          <a:lstStyle/>
          <a:p>
            <a:pPr>
              <a:buNone/>
            </a:pPr>
            <a:r>
              <a:rPr lang="en-US" sz="2800" b="1" u="sng" dirty="0">
                <a:solidFill>
                  <a:srgbClr val="B48900"/>
                </a:solidFill>
              </a:rPr>
              <a:t>Current</a:t>
            </a:r>
            <a:endParaRPr lang="en-US" sz="2800" b="1" dirty="0">
              <a:solidFill>
                <a:srgbClr val="B48900"/>
              </a:solidFill>
            </a:endParaRPr>
          </a:p>
          <a:p>
            <a:r>
              <a:rPr lang="en-US" sz="2400" dirty="0">
                <a:solidFill>
                  <a:srgbClr val="B48900"/>
                </a:solidFill>
              </a:rPr>
              <a:t>Employers must provide “sufficient amount of water so that the workers/handlers may wash thoroughly” </a:t>
            </a:r>
          </a:p>
          <a:p>
            <a:pPr>
              <a:buNone/>
            </a:pPr>
            <a:endParaRPr lang="en-US" sz="2800" u="sng" dirty="0">
              <a:solidFill>
                <a:srgbClr val="B48900"/>
              </a:solidFill>
            </a:endParaRPr>
          </a:p>
          <a:p>
            <a:pPr>
              <a:buNone/>
            </a:pPr>
            <a:r>
              <a:rPr lang="en-US" sz="2800" b="1" u="sng" dirty="0">
                <a:solidFill>
                  <a:srgbClr val="B48900"/>
                </a:solidFill>
              </a:rPr>
              <a:t>Revision</a:t>
            </a:r>
            <a:endParaRPr lang="en-US" sz="2800" b="1" dirty="0">
              <a:solidFill>
                <a:srgbClr val="B48900"/>
              </a:solidFill>
            </a:endParaRPr>
          </a:p>
          <a:p>
            <a:r>
              <a:rPr lang="en-US" sz="2400" dirty="0">
                <a:solidFill>
                  <a:srgbClr val="B48900"/>
                </a:solidFill>
              </a:rPr>
              <a:t>Provide 1 gallon of water for each worker and 3 gallons for each handler and each early-entry worker</a:t>
            </a:r>
            <a:endParaRPr lang="en-US" sz="2400" i="1" dirty="0">
              <a:solidFill>
                <a:srgbClr val="B48900"/>
              </a:solidFill>
            </a:endParaRP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33</a:t>
            </a:fld>
            <a:endParaRPr lang="en-US"/>
          </a:p>
        </p:txBody>
      </p:sp>
      <p:pic>
        <p:nvPicPr>
          <p:cNvPr id="17410" name="Picture 2" descr="Image result for man silhouette clipart"/>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6170" y="5083247"/>
            <a:ext cx="1362220" cy="13622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an silhouette clipart"/>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9200" y="5087865"/>
            <a:ext cx="1362220" cy="1362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9580" y="5588231"/>
            <a:ext cx="1362220" cy="369332"/>
          </a:xfrm>
          <a:prstGeom prst="rect">
            <a:avLst/>
          </a:prstGeom>
          <a:noFill/>
        </p:spPr>
        <p:txBody>
          <a:bodyPr wrap="square" rtlCol="0">
            <a:spAutoFit/>
          </a:bodyPr>
          <a:lstStyle/>
          <a:p>
            <a:pPr algn="ctr"/>
            <a:r>
              <a:rPr lang="en-US" dirty="0">
                <a:solidFill>
                  <a:schemeClr val="tx2"/>
                </a:solidFill>
              </a:rPr>
              <a:t>WORKER</a:t>
            </a:r>
          </a:p>
        </p:txBody>
      </p:sp>
      <p:sp>
        <p:nvSpPr>
          <p:cNvPr id="9" name="TextBox 8"/>
          <p:cNvSpPr txBox="1"/>
          <p:nvPr/>
        </p:nvSpPr>
        <p:spPr>
          <a:xfrm>
            <a:off x="5029200" y="5180356"/>
            <a:ext cx="1362220" cy="1200329"/>
          </a:xfrm>
          <a:prstGeom prst="rect">
            <a:avLst/>
          </a:prstGeom>
          <a:noFill/>
        </p:spPr>
        <p:txBody>
          <a:bodyPr wrap="square" rtlCol="0">
            <a:spAutoFit/>
          </a:bodyPr>
          <a:lstStyle/>
          <a:p>
            <a:pPr algn="ctr"/>
            <a:r>
              <a:rPr lang="en-US" dirty="0">
                <a:solidFill>
                  <a:schemeClr val="tx2"/>
                </a:solidFill>
              </a:rPr>
              <a:t>HANDLERS &amp; EARLY ENTRY WORKERS</a:t>
            </a:r>
          </a:p>
        </p:txBody>
      </p:sp>
      <p:pic>
        <p:nvPicPr>
          <p:cNvPr id="17414" name="Picture 6" descr="Image result for gallon silhouett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4200" y="5455737"/>
            <a:ext cx="457200" cy="649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gallon silhouett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5455737"/>
            <a:ext cx="457200" cy="6495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gallon silhouett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6210" y="5455737"/>
            <a:ext cx="457200" cy="6495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gallon silhouett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39220" y="5455737"/>
            <a:ext cx="457200" cy="64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14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Decontamination Supplies</a:t>
            </a:r>
            <a:endParaRPr lang="en-US" sz="3600" b="1" dirty="0">
              <a:solidFill>
                <a:srgbClr val="B48900"/>
              </a:solidFill>
            </a:endParaRPr>
          </a:p>
        </p:txBody>
      </p:sp>
      <p:sp>
        <p:nvSpPr>
          <p:cNvPr id="3" name="Content Placeholder 2"/>
          <p:cNvSpPr>
            <a:spLocks noGrp="1"/>
          </p:cNvSpPr>
          <p:nvPr>
            <p:ph idx="1"/>
          </p:nvPr>
        </p:nvSpPr>
        <p:spPr>
          <a:xfrm>
            <a:off x="685800" y="1417638"/>
            <a:ext cx="7772400" cy="4754562"/>
          </a:xfrm>
        </p:spPr>
        <p:txBody>
          <a:bodyPr>
            <a:noAutofit/>
          </a:bodyPr>
          <a:lstStyle/>
          <a:p>
            <a:pPr>
              <a:buNone/>
            </a:pPr>
            <a:r>
              <a:rPr lang="en-US" sz="2800" b="1" u="sng" dirty="0">
                <a:solidFill>
                  <a:srgbClr val="B48900"/>
                </a:solidFill>
              </a:rPr>
              <a:t>Current</a:t>
            </a:r>
            <a:endParaRPr lang="en-US" sz="2800" b="1" dirty="0">
              <a:solidFill>
                <a:srgbClr val="B48900"/>
              </a:solidFill>
            </a:endParaRPr>
          </a:p>
          <a:p>
            <a:pPr>
              <a:spcAft>
                <a:spcPts val="1200"/>
              </a:spcAft>
            </a:pPr>
            <a:r>
              <a:rPr lang="en-US" sz="2400" dirty="0">
                <a:solidFill>
                  <a:srgbClr val="B48900"/>
                </a:solidFill>
              </a:rPr>
              <a:t>If handler is using a product that requires eye protection, one pint of water must be immediately available to each </a:t>
            </a:r>
            <a:r>
              <a:rPr lang="en-US" sz="2400" u="sng" dirty="0">
                <a:solidFill>
                  <a:srgbClr val="B48900"/>
                </a:solidFill>
              </a:rPr>
              <a:t>handler</a:t>
            </a:r>
          </a:p>
          <a:p>
            <a:pPr>
              <a:buNone/>
            </a:pPr>
            <a:r>
              <a:rPr lang="en-US" sz="2800" b="1" u="sng" dirty="0">
                <a:solidFill>
                  <a:srgbClr val="B48900"/>
                </a:solidFill>
              </a:rPr>
              <a:t>Revision</a:t>
            </a:r>
            <a:endParaRPr lang="en-US" sz="2800" b="1" dirty="0">
              <a:solidFill>
                <a:srgbClr val="B48900"/>
              </a:solidFill>
            </a:endParaRPr>
          </a:p>
          <a:p>
            <a:r>
              <a:rPr lang="en-US" sz="2400" dirty="0">
                <a:solidFill>
                  <a:srgbClr val="B48900"/>
                </a:solidFill>
              </a:rPr>
              <a:t>If handler is mixing/loading a product that requires eye protection, </a:t>
            </a:r>
            <a:r>
              <a:rPr lang="en-US" sz="2400" dirty="0" err="1">
                <a:solidFill>
                  <a:srgbClr val="B48900"/>
                </a:solidFill>
              </a:rPr>
              <a:t>eyeflush</a:t>
            </a:r>
            <a:r>
              <a:rPr lang="en-US" sz="2400" dirty="0">
                <a:solidFill>
                  <a:srgbClr val="B48900"/>
                </a:solidFill>
              </a:rPr>
              <a:t> water must be immediately available at the mix/load site for handler eye flushing.</a:t>
            </a:r>
          </a:p>
          <a:p>
            <a:r>
              <a:rPr lang="en-US" sz="2400" dirty="0">
                <a:solidFill>
                  <a:srgbClr val="B48900"/>
                </a:solidFill>
              </a:rPr>
              <a:t>If </a:t>
            </a:r>
            <a:r>
              <a:rPr lang="en-US" sz="2400" u="sng" dirty="0">
                <a:solidFill>
                  <a:srgbClr val="B48900"/>
                </a:solidFill>
              </a:rPr>
              <a:t>applicator</a:t>
            </a:r>
            <a:r>
              <a:rPr lang="en-US" sz="2400" dirty="0">
                <a:solidFill>
                  <a:srgbClr val="B48900"/>
                </a:solidFill>
              </a:rPr>
              <a:t> is using a product that requires eye protection, one pint of water must be immediately available to each </a:t>
            </a:r>
            <a:r>
              <a:rPr lang="en-US" sz="2400" u="sng" dirty="0">
                <a:solidFill>
                  <a:srgbClr val="B48900"/>
                </a:solidFill>
              </a:rPr>
              <a:t>applicator</a:t>
            </a:r>
            <a:r>
              <a:rPr lang="en-US" sz="2400" dirty="0">
                <a:solidFill>
                  <a:srgbClr val="B48900"/>
                </a:solidFill>
              </a:rPr>
              <a:t>.</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34</a:t>
            </a:fld>
            <a:endParaRPr lang="en-US"/>
          </a:p>
        </p:txBody>
      </p:sp>
    </p:spTree>
    <p:extLst>
      <p:ext uri="{BB962C8B-B14F-4D97-AF65-F5344CB8AC3E}">
        <p14:creationId xmlns:p14="http://schemas.microsoft.com/office/powerpoint/2010/main" val="1615523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Irreversible Eye Damage Looks Like</a:t>
            </a:r>
          </a:p>
        </p:txBody>
      </p:sp>
      <p:sp>
        <p:nvSpPr>
          <p:cNvPr id="3" name="Slide Number Placeholder 2"/>
          <p:cNvSpPr>
            <a:spLocks noGrp="1"/>
          </p:cNvSpPr>
          <p:nvPr>
            <p:ph type="sldNum" sz="quarter" idx="12"/>
          </p:nvPr>
        </p:nvSpPr>
        <p:spPr/>
        <p:txBody>
          <a:bodyPr/>
          <a:lstStyle/>
          <a:p>
            <a:fld id="{7C493529-0065-4215-A3DE-8131E88E5EFC}" type="slidenum">
              <a:rPr lang="en-US" smtClean="0"/>
              <a:t>35</a:t>
            </a:fld>
            <a:endParaRPr lang="en-US"/>
          </a:p>
        </p:txBody>
      </p:sp>
      <p:pic>
        <p:nvPicPr>
          <p:cNvPr id="4" name="Picture 2"/>
          <p:cNvPicPr>
            <a:picLocks noChangeAspect="1" noChangeArrowheads="1"/>
          </p:cNvPicPr>
          <p:nvPr/>
        </p:nvPicPr>
        <p:blipFill>
          <a:blip r:embed="rId2" cstate="print"/>
          <a:srcRect/>
          <a:stretch>
            <a:fillRect/>
          </a:stretch>
        </p:blipFill>
        <p:spPr>
          <a:xfrm>
            <a:off x="876300" y="1752600"/>
            <a:ext cx="5257800" cy="376124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11238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Emergency Eye-Flush</a:t>
            </a:r>
            <a:endParaRPr lang="en-US" sz="3600" b="1" dirty="0">
              <a:solidFill>
                <a:srgbClr val="B48900"/>
              </a:solidFill>
            </a:endParaRPr>
          </a:p>
        </p:txBody>
      </p:sp>
      <p:sp>
        <p:nvSpPr>
          <p:cNvPr id="3" name="Content Placeholder 2"/>
          <p:cNvSpPr>
            <a:spLocks noGrp="1"/>
          </p:cNvSpPr>
          <p:nvPr>
            <p:ph idx="1"/>
          </p:nvPr>
        </p:nvSpPr>
        <p:spPr>
          <a:xfrm>
            <a:off x="685800" y="1676400"/>
            <a:ext cx="7772400" cy="4953000"/>
          </a:xfrm>
        </p:spPr>
        <p:txBody>
          <a:bodyPr>
            <a:noAutofit/>
          </a:bodyPr>
          <a:lstStyle/>
          <a:p>
            <a:pPr>
              <a:spcAft>
                <a:spcPts val="1200"/>
              </a:spcAft>
            </a:pPr>
            <a:r>
              <a:rPr lang="en-US" sz="2800" dirty="0">
                <a:solidFill>
                  <a:srgbClr val="B48900"/>
                </a:solidFill>
              </a:rPr>
              <a:t>One system per mix/load site (not based on number of handlers)</a:t>
            </a:r>
          </a:p>
          <a:p>
            <a:pPr>
              <a:spcAft>
                <a:spcPts val="1200"/>
              </a:spcAft>
            </a:pPr>
            <a:r>
              <a:rPr lang="en-US" sz="2800" dirty="0">
                <a:solidFill>
                  <a:srgbClr val="B48900"/>
                </a:solidFill>
              </a:rPr>
              <a:t>Immediately available to handler</a:t>
            </a:r>
          </a:p>
          <a:p>
            <a:r>
              <a:rPr lang="en-US" sz="2800" dirty="0">
                <a:solidFill>
                  <a:srgbClr val="B48900"/>
                </a:solidFill>
              </a:rPr>
              <a:t>Eye-flush must be:</a:t>
            </a:r>
          </a:p>
          <a:p>
            <a:pPr lvl="1"/>
            <a:r>
              <a:rPr lang="en-US" sz="2400" dirty="0">
                <a:solidFill>
                  <a:srgbClr val="B48900"/>
                </a:solidFill>
              </a:rPr>
              <a:t>System capable of delivering gently running water at 0.4 gal/min for at least 15 min OR </a:t>
            </a:r>
          </a:p>
          <a:p>
            <a:pPr lvl="1"/>
            <a:r>
              <a:rPr lang="en-US" sz="2400" dirty="0">
                <a:solidFill>
                  <a:srgbClr val="B48900"/>
                </a:solidFill>
              </a:rPr>
              <a:t>At least 6 gallons of water in containers suitable for providing a gentle eye-flush for about 15 min</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36</a:t>
            </a:fld>
            <a:endParaRPr lang="en-US"/>
          </a:p>
        </p:txBody>
      </p:sp>
    </p:spTree>
    <p:extLst>
      <p:ext uri="{BB962C8B-B14F-4D97-AF65-F5344CB8AC3E}">
        <p14:creationId xmlns:p14="http://schemas.microsoft.com/office/powerpoint/2010/main" val="1649750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Emergency Assistance </a:t>
            </a:r>
            <a:endParaRPr lang="en-US" sz="3600" b="1" dirty="0">
              <a:solidFill>
                <a:srgbClr val="B48900"/>
              </a:solidFill>
            </a:endParaRPr>
          </a:p>
        </p:txBody>
      </p:sp>
      <p:sp>
        <p:nvSpPr>
          <p:cNvPr id="3" name="Content Placeholder 2"/>
          <p:cNvSpPr>
            <a:spLocks noGrp="1"/>
          </p:cNvSpPr>
          <p:nvPr>
            <p:ph idx="1"/>
          </p:nvPr>
        </p:nvSpPr>
        <p:spPr>
          <a:xfrm>
            <a:off x="685800" y="1295400"/>
            <a:ext cx="7772400" cy="5334000"/>
          </a:xfrm>
        </p:spPr>
        <p:txBody>
          <a:bodyPr>
            <a:noAutofit/>
          </a:bodyPr>
          <a:lstStyle/>
          <a:p>
            <a:pPr>
              <a:buNone/>
            </a:pPr>
            <a:r>
              <a:rPr lang="en-US" sz="2400" b="1" u="sng" dirty="0">
                <a:solidFill>
                  <a:srgbClr val="B48900"/>
                </a:solidFill>
              </a:rPr>
              <a:t>Current</a:t>
            </a:r>
            <a:endParaRPr lang="en-US" sz="2400" b="1" dirty="0">
              <a:solidFill>
                <a:srgbClr val="B48900"/>
              </a:solidFill>
            </a:endParaRPr>
          </a:p>
          <a:p>
            <a:r>
              <a:rPr lang="en-US" sz="2000" dirty="0">
                <a:solidFill>
                  <a:srgbClr val="B48900"/>
                </a:solidFill>
              </a:rPr>
              <a:t>Employers must provide “prompt” transportation to an emergency medical facility for workers or handlers who may have been exposed to pesticides</a:t>
            </a:r>
          </a:p>
          <a:p>
            <a:pPr>
              <a:spcAft>
                <a:spcPts val="1800"/>
              </a:spcAft>
            </a:pPr>
            <a:r>
              <a:rPr lang="en-US" sz="2000" dirty="0">
                <a:solidFill>
                  <a:srgbClr val="B48900"/>
                </a:solidFill>
              </a:rPr>
              <a:t>Upon request, employers must provide certain information, if available, to the exposed person or medical personnel</a:t>
            </a:r>
            <a:endParaRPr lang="en-US" sz="2000" u="sng" dirty="0">
              <a:solidFill>
                <a:srgbClr val="B48900"/>
              </a:solidFill>
            </a:endParaRPr>
          </a:p>
          <a:p>
            <a:pPr>
              <a:buNone/>
            </a:pPr>
            <a:r>
              <a:rPr lang="en-US" sz="2400" u="sng" dirty="0">
                <a:solidFill>
                  <a:srgbClr val="B48900"/>
                </a:solidFill>
              </a:rPr>
              <a:t>Revision</a:t>
            </a:r>
            <a:endParaRPr lang="en-US" sz="2400" dirty="0">
              <a:solidFill>
                <a:srgbClr val="B48900"/>
              </a:solidFill>
            </a:endParaRPr>
          </a:p>
          <a:p>
            <a:r>
              <a:rPr lang="en-US" sz="2000" dirty="0">
                <a:solidFill>
                  <a:srgbClr val="B48900"/>
                </a:solidFill>
              </a:rPr>
              <a:t>Retain “prompt” for provision of                                                            transportation </a:t>
            </a:r>
          </a:p>
          <a:p>
            <a:r>
              <a:rPr lang="en-US" sz="2000" dirty="0">
                <a:solidFill>
                  <a:srgbClr val="B48900"/>
                </a:solidFill>
              </a:rPr>
              <a:t>Require employers to provide for                                                                                 each product the SDS and specific                                                                                              information about the product, as                                                                              well as the circumstances of the                                                                        application and exposure, to treating                                                                medical personnel</a:t>
            </a:r>
            <a:endParaRPr lang="en-US" sz="2000" i="1" dirty="0">
              <a:solidFill>
                <a:srgbClr val="B48900"/>
              </a:solidFill>
            </a:endParaRP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37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867" y="4038600"/>
            <a:ext cx="3434933" cy="2124075"/>
          </a:xfrm>
          <a:prstGeom prst="rect">
            <a:avLst/>
          </a:prstGeom>
          <a:ln w="28575">
            <a:solidFill>
              <a:srgbClr val="EE580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47206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Key Changes between Proposed and    Revised Final Rule</a:t>
            </a:r>
            <a:endParaRPr lang="en-US" sz="3600" b="1" dirty="0">
              <a:solidFill>
                <a:srgbClr val="B48900"/>
              </a:solidFill>
            </a:endParaRPr>
          </a:p>
        </p:txBody>
      </p:sp>
      <p:sp>
        <p:nvSpPr>
          <p:cNvPr id="3" name="Content Placeholder 2"/>
          <p:cNvSpPr>
            <a:spLocks noGrp="1"/>
          </p:cNvSpPr>
          <p:nvPr>
            <p:ph idx="1"/>
          </p:nvPr>
        </p:nvSpPr>
        <p:spPr>
          <a:xfrm>
            <a:off x="685800" y="1524000"/>
            <a:ext cx="3810000" cy="5105400"/>
          </a:xfrm>
        </p:spPr>
        <p:txBody>
          <a:bodyPr>
            <a:noAutofit/>
          </a:bodyPr>
          <a:lstStyle/>
          <a:p>
            <a:pPr marL="82296" indent="0">
              <a:buNone/>
            </a:pPr>
            <a:r>
              <a:rPr lang="en-US" sz="2000" b="1" u="sng" dirty="0">
                <a:solidFill>
                  <a:srgbClr val="B48900"/>
                </a:solidFill>
              </a:rPr>
              <a:t>Proposed rule</a:t>
            </a:r>
          </a:p>
          <a:p>
            <a:r>
              <a:rPr lang="en-US" sz="1600" dirty="0">
                <a:solidFill>
                  <a:srgbClr val="B48900"/>
                </a:solidFill>
              </a:rPr>
              <a:t>Grace period for training: 2 days</a:t>
            </a:r>
          </a:p>
          <a:p>
            <a:r>
              <a:rPr lang="en-US" sz="1600" dirty="0">
                <a:solidFill>
                  <a:srgbClr val="B48900"/>
                </a:solidFill>
              </a:rPr>
              <a:t>Certified applicator can’t train workers</a:t>
            </a:r>
          </a:p>
          <a:p>
            <a:r>
              <a:rPr lang="en-US" sz="1600" dirty="0">
                <a:solidFill>
                  <a:srgbClr val="B48900"/>
                </a:solidFill>
              </a:rPr>
              <a:t>Minimum age: 16</a:t>
            </a:r>
          </a:p>
          <a:p>
            <a:r>
              <a:rPr lang="en-US" sz="1600" dirty="0">
                <a:solidFill>
                  <a:srgbClr val="B48900"/>
                </a:solidFill>
              </a:rPr>
              <a:t>Entry restricted area</a:t>
            </a:r>
          </a:p>
          <a:p>
            <a:r>
              <a:rPr lang="en-US" sz="1600" dirty="0">
                <a:solidFill>
                  <a:srgbClr val="B48900"/>
                </a:solidFill>
              </a:rPr>
              <a:t>Eyewash water for handlers at permanent mixing loading sites</a:t>
            </a:r>
          </a:p>
          <a:p>
            <a:r>
              <a:rPr lang="en-US" sz="1600" dirty="0">
                <a:solidFill>
                  <a:srgbClr val="B48900"/>
                </a:solidFill>
              </a:rPr>
              <a:t>Hazard communication: application information, product labels and SDS</a:t>
            </a:r>
          </a:p>
          <a:p>
            <a:r>
              <a:rPr lang="en-US" sz="1600" dirty="0">
                <a:solidFill>
                  <a:srgbClr val="B48900"/>
                </a:solidFill>
              </a:rPr>
              <a:t>Central location eliminated for hazard communication</a:t>
            </a:r>
          </a:p>
          <a:p>
            <a:r>
              <a:rPr lang="en-US" sz="1600" dirty="0">
                <a:solidFill>
                  <a:srgbClr val="B48900"/>
                </a:solidFill>
              </a:rPr>
              <a:t>Immediate family: add in-laws, grandparents &amp; grandchildren</a:t>
            </a:r>
          </a:p>
          <a:p>
            <a:r>
              <a:rPr lang="en-US" sz="1600" dirty="0">
                <a:solidFill>
                  <a:srgbClr val="B48900"/>
                </a:solidFill>
              </a:rPr>
              <a:t>Authorized representative identified orally or in writing; no requirements</a:t>
            </a:r>
          </a:p>
          <a:p>
            <a:r>
              <a:rPr lang="en-US" sz="1600" dirty="0">
                <a:solidFill>
                  <a:srgbClr val="B48900"/>
                </a:solidFill>
              </a:rPr>
              <a:t>Equivalency granted on a case-by-case basis by policy</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38</a:t>
            </a:fld>
            <a:endParaRPr lang="en-US"/>
          </a:p>
        </p:txBody>
      </p:sp>
      <p:sp>
        <p:nvSpPr>
          <p:cNvPr id="6" name="Content Placeholder 2"/>
          <p:cNvSpPr txBox="1">
            <a:spLocks/>
          </p:cNvSpPr>
          <p:nvPr/>
        </p:nvSpPr>
        <p:spPr>
          <a:xfrm>
            <a:off x="4953000" y="1528618"/>
            <a:ext cx="38100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33993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993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993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993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99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buNone/>
            </a:pPr>
            <a:r>
              <a:rPr lang="en-US" sz="2000" b="1" u="sng" dirty="0">
                <a:solidFill>
                  <a:srgbClr val="B48900"/>
                </a:solidFill>
              </a:rPr>
              <a:t>Revised rule</a:t>
            </a:r>
          </a:p>
          <a:p>
            <a:r>
              <a:rPr lang="en-US" sz="1600" dirty="0">
                <a:solidFill>
                  <a:srgbClr val="B48900"/>
                </a:solidFill>
              </a:rPr>
              <a:t>Eliminate grace period</a:t>
            </a:r>
          </a:p>
          <a:p>
            <a:r>
              <a:rPr lang="en-US" sz="1600" dirty="0">
                <a:solidFill>
                  <a:srgbClr val="B48900"/>
                </a:solidFill>
              </a:rPr>
              <a:t>Certified applicator can train workers</a:t>
            </a:r>
          </a:p>
          <a:p>
            <a:r>
              <a:rPr lang="en-US" sz="1600" dirty="0">
                <a:solidFill>
                  <a:srgbClr val="B48900"/>
                </a:solidFill>
              </a:rPr>
              <a:t>Minimum age: 18</a:t>
            </a:r>
          </a:p>
          <a:p>
            <a:r>
              <a:rPr lang="en-US" sz="1600" dirty="0">
                <a:solidFill>
                  <a:srgbClr val="B48900"/>
                </a:solidFill>
              </a:rPr>
              <a:t>Application exclusion zone</a:t>
            </a:r>
          </a:p>
          <a:p>
            <a:r>
              <a:rPr lang="en-US" sz="1600" dirty="0">
                <a:solidFill>
                  <a:srgbClr val="B48900"/>
                </a:solidFill>
              </a:rPr>
              <a:t>Eyewash water for handlers at all mix/load sites</a:t>
            </a:r>
          </a:p>
          <a:p>
            <a:r>
              <a:rPr lang="en-US" sz="1600" dirty="0">
                <a:solidFill>
                  <a:srgbClr val="B48900"/>
                </a:solidFill>
              </a:rPr>
              <a:t>Hazard communication: application information and SDS</a:t>
            </a:r>
          </a:p>
          <a:p>
            <a:r>
              <a:rPr lang="en-US" sz="1600" dirty="0">
                <a:solidFill>
                  <a:srgbClr val="B48900"/>
                </a:solidFill>
              </a:rPr>
              <a:t>Central location retained for hazard communication</a:t>
            </a:r>
          </a:p>
          <a:p>
            <a:r>
              <a:rPr lang="en-US" sz="1600" dirty="0">
                <a:solidFill>
                  <a:srgbClr val="B48900"/>
                </a:solidFill>
              </a:rPr>
              <a:t>Immediate family: also add aunts, uncles, nephews, nieces &amp; first cousins</a:t>
            </a:r>
          </a:p>
          <a:p>
            <a:r>
              <a:rPr lang="en-US" sz="1600" dirty="0">
                <a:solidFill>
                  <a:srgbClr val="B48900"/>
                </a:solidFill>
              </a:rPr>
              <a:t>Designated representative identified in writing; other requirements </a:t>
            </a:r>
          </a:p>
          <a:p>
            <a:r>
              <a:rPr lang="en-US" sz="1600" dirty="0">
                <a:solidFill>
                  <a:srgbClr val="B48900"/>
                </a:solidFill>
              </a:rPr>
              <a:t>Equivalency option for states and tribes</a:t>
            </a:r>
            <a:endParaRPr lang="en-US" sz="1600" i="1" dirty="0">
              <a:solidFill>
                <a:srgbClr val="B48900"/>
              </a:solidFill>
            </a:endParaRPr>
          </a:p>
        </p:txBody>
      </p:sp>
    </p:spTree>
    <p:extLst>
      <p:ext uri="{BB962C8B-B14F-4D97-AF65-F5344CB8AC3E}">
        <p14:creationId xmlns:p14="http://schemas.microsoft.com/office/powerpoint/2010/main" val="293051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t>No Major Changes between Proposed         and Revised Final Rules</a:t>
            </a:r>
            <a:endParaRPr lang="en-US" sz="3600" b="1" dirty="0">
              <a:solidFill>
                <a:srgbClr val="B48900"/>
              </a:solidFill>
            </a:endParaRPr>
          </a:p>
        </p:txBody>
      </p:sp>
      <p:sp>
        <p:nvSpPr>
          <p:cNvPr id="3" name="Content Placeholder 2"/>
          <p:cNvSpPr>
            <a:spLocks noGrp="1"/>
          </p:cNvSpPr>
          <p:nvPr>
            <p:ph idx="1"/>
          </p:nvPr>
        </p:nvSpPr>
        <p:spPr>
          <a:xfrm>
            <a:off x="685800" y="1524000"/>
            <a:ext cx="7543800" cy="5105400"/>
          </a:xfrm>
        </p:spPr>
        <p:txBody>
          <a:bodyPr>
            <a:noAutofit/>
          </a:bodyPr>
          <a:lstStyle/>
          <a:p>
            <a:pPr>
              <a:spcAft>
                <a:spcPts val="1800"/>
              </a:spcAft>
            </a:pPr>
            <a:r>
              <a:rPr lang="en-US" sz="2800" dirty="0">
                <a:solidFill>
                  <a:srgbClr val="B48900"/>
                </a:solidFill>
              </a:rPr>
              <a:t>Safety training – annual</a:t>
            </a:r>
          </a:p>
          <a:p>
            <a:pPr>
              <a:spcAft>
                <a:spcPts val="1800"/>
              </a:spcAft>
            </a:pPr>
            <a:r>
              <a:rPr lang="en-US" sz="2800" dirty="0">
                <a:solidFill>
                  <a:srgbClr val="B48900"/>
                </a:solidFill>
              </a:rPr>
              <a:t>Recordkeeping for safety training – 2 years</a:t>
            </a:r>
          </a:p>
          <a:p>
            <a:pPr>
              <a:spcAft>
                <a:spcPts val="1800"/>
              </a:spcAft>
            </a:pPr>
            <a:r>
              <a:rPr lang="en-US" sz="2800" dirty="0">
                <a:solidFill>
                  <a:srgbClr val="B48900"/>
                </a:solidFill>
              </a:rPr>
              <a:t>Expanded content in safety training</a:t>
            </a:r>
          </a:p>
          <a:p>
            <a:pPr>
              <a:spcAft>
                <a:spcPts val="1800"/>
              </a:spcAft>
            </a:pPr>
            <a:r>
              <a:rPr lang="en-US" sz="2800" dirty="0">
                <a:solidFill>
                  <a:srgbClr val="B48900"/>
                </a:solidFill>
              </a:rPr>
              <a:t>Post treated areas with REI &gt; 48 hours</a:t>
            </a:r>
          </a:p>
          <a:p>
            <a:pPr>
              <a:spcAft>
                <a:spcPts val="1800"/>
              </a:spcAft>
            </a:pPr>
            <a:r>
              <a:rPr lang="en-US" sz="2800" dirty="0">
                <a:solidFill>
                  <a:srgbClr val="B48900"/>
                </a:solidFill>
              </a:rPr>
              <a:t>Oral notification for early-entry workers</a:t>
            </a:r>
          </a:p>
          <a:p>
            <a:pPr>
              <a:spcAft>
                <a:spcPts val="1800"/>
              </a:spcAft>
            </a:pPr>
            <a:r>
              <a:rPr lang="en-US" sz="2800" dirty="0">
                <a:solidFill>
                  <a:srgbClr val="B48900"/>
                </a:solidFill>
              </a:rPr>
              <a:t>Respirator fit test, medical evaluation, training (same requirement; scope changed)</a:t>
            </a:r>
          </a:p>
          <a:p>
            <a:pPr lvl="1">
              <a:lnSpc>
                <a:spcPct val="80000"/>
              </a:lnSpc>
            </a:pPr>
            <a:endParaRPr lang="en-US" sz="2000" i="1" dirty="0">
              <a:solidFill>
                <a:srgbClr val="B48900"/>
              </a:solidFill>
            </a:endParaRPr>
          </a:p>
        </p:txBody>
      </p:sp>
      <p:sp>
        <p:nvSpPr>
          <p:cNvPr id="7" name="Slide Number Placeholder 6"/>
          <p:cNvSpPr>
            <a:spLocks noGrp="1"/>
          </p:cNvSpPr>
          <p:nvPr>
            <p:ph type="sldNum" sz="quarter" idx="12"/>
          </p:nvPr>
        </p:nvSpPr>
        <p:spPr/>
        <p:txBody>
          <a:bodyPr/>
          <a:lstStyle/>
          <a:p>
            <a:fld id="{7C493529-0065-4215-A3DE-8131E88E5EFC}" type="slidenum">
              <a:rPr lang="en-US" smtClean="0"/>
              <a:t>39</a:t>
            </a:fld>
            <a:endParaRPr lang="en-US"/>
          </a:p>
        </p:txBody>
      </p:sp>
    </p:spTree>
    <p:extLst>
      <p:ext uri="{BB962C8B-B14F-4D97-AF65-F5344CB8AC3E}">
        <p14:creationId xmlns:p14="http://schemas.microsoft.com/office/powerpoint/2010/main" val="314024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6096000" cy="1143000"/>
          </a:xfrm>
        </p:spPr>
        <p:txBody>
          <a:bodyPr/>
          <a:lstStyle/>
          <a:p>
            <a:r>
              <a:rPr lang="en-US" b="1" dirty="0"/>
              <a:t>WPS Revisions</a:t>
            </a:r>
          </a:p>
        </p:txBody>
      </p:sp>
      <p:sp>
        <p:nvSpPr>
          <p:cNvPr id="4" name="Slide Number Placeholder 3"/>
          <p:cNvSpPr>
            <a:spLocks noGrp="1"/>
          </p:cNvSpPr>
          <p:nvPr>
            <p:ph type="sldNum" sz="quarter" idx="12"/>
          </p:nvPr>
        </p:nvSpPr>
        <p:spPr/>
        <p:txBody>
          <a:bodyPr/>
          <a:lstStyle/>
          <a:p>
            <a:fld id="{7C493529-0065-4215-A3DE-8131E88E5EFC}" type="slidenum">
              <a:rPr lang="en-US" smtClean="0"/>
              <a:t>4</a:t>
            </a:fld>
            <a:endParaRPr lang="en-US"/>
          </a:p>
        </p:txBody>
      </p:sp>
      <p:pic>
        <p:nvPicPr>
          <p:cNvPr id="5" name="Picture 4" descr="wps.gif"/>
          <p:cNvPicPr>
            <a:picLocks noChangeAspect="1"/>
          </p:cNvPicPr>
          <p:nvPr/>
        </p:nvPicPr>
        <p:blipFill>
          <a:blip r:embed="rId2" cstate="print">
            <a:duotone>
              <a:prstClr val="black"/>
              <a:srgbClr val="339933">
                <a:tint val="45000"/>
                <a:satMod val="400000"/>
              </a:srgbClr>
            </a:duotone>
          </a:blip>
          <a:stretch>
            <a:fillRect/>
          </a:stretch>
        </p:blipFill>
        <p:spPr>
          <a:xfrm>
            <a:off x="2133600" y="2438400"/>
            <a:ext cx="2290941" cy="3002180"/>
          </a:xfrm>
          <a:prstGeom prst="rect">
            <a:avLst/>
          </a:prstGeom>
        </p:spPr>
      </p:pic>
    </p:spTree>
    <p:extLst>
      <p:ext uri="{BB962C8B-B14F-4D97-AF65-F5344CB8AC3E}">
        <p14:creationId xmlns:p14="http://schemas.microsoft.com/office/powerpoint/2010/main" val="552986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B48900"/>
                </a:solidFill>
              </a:rPr>
              <a:t>Resources</a:t>
            </a:r>
          </a:p>
        </p:txBody>
      </p:sp>
      <p:sp>
        <p:nvSpPr>
          <p:cNvPr id="3" name="Content Placeholder 2"/>
          <p:cNvSpPr>
            <a:spLocks noGrp="1"/>
          </p:cNvSpPr>
          <p:nvPr>
            <p:ph idx="1"/>
          </p:nvPr>
        </p:nvSpPr>
        <p:spPr/>
        <p:txBody>
          <a:bodyPr/>
          <a:lstStyle/>
          <a:p>
            <a:pPr>
              <a:spcAft>
                <a:spcPts val="1800"/>
              </a:spcAft>
            </a:pPr>
            <a:r>
              <a:rPr lang="en-US" sz="2400" b="1" dirty="0"/>
              <a:t>Pesticide Education Resource Collaborative </a:t>
            </a:r>
            <a:r>
              <a:rPr lang="en-US" sz="2400" b="1" dirty="0">
                <a:hlinkClick r:id="rId2"/>
              </a:rPr>
              <a:t>http://pesticideresources.org//index.html</a:t>
            </a:r>
            <a:r>
              <a:rPr lang="en-US" sz="2400" b="1" dirty="0"/>
              <a:t> </a:t>
            </a:r>
            <a:endParaRPr lang="en-US" sz="2400" b="1" u="sng" dirty="0"/>
          </a:p>
          <a:p>
            <a:pPr>
              <a:spcAft>
                <a:spcPts val="1800"/>
              </a:spcAft>
            </a:pPr>
            <a:r>
              <a:rPr lang="en-US" sz="2400" dirty="0"/>
              <a:t>WPS Revisions – EPA </a:t>
            </a:r>
            <a:r>
              <a:rPr lang="en-US" sz="2400" dirty="0">
                <a:hlinkClick r:id="rId3"/>
              </a:rPr>
              <a:t>https://www.epa.gov/pesticide-worker-safety/revisions-worker-protection-standard</a:t>
            </a:r>
            <a:r>
              <a:rPr lang="en-US" sz="2400" dirty="0"/>
              <a:t> </a:t>
            </a:r>
          </a:p>
          <a:p>
            <a:endParaRPr lang="en-US" dirty="0"/>
          </a:p>
        </p:txBody>
      </p:sp>
      <p:sp>
        <p:nvSpPr>
          <p:cNvPr id="4" name="Slide Number Placeholder 3"/>
          <p:cNvSpPr>
            <a:spLocks noGrp="1"/>
          </p:cNvSpPr>
          <p:nvPr>
            <p:ph type="sldNum" sz="quarter" idx="12"/>
          </p:nvPr>
        </p:nvSpPr>
        <p:spPr/>
        <p:txBody>
          <a:bodyPr/>
          <a:lstStyle/>
          <a:p>
            <a:fld id="{7C493529-0065-4215-A3DE-8131E88E5EFC}" type="slidenum">
              <a:rPr lang="en-US" smtClean="0"/>
              <a:t>40</a:t>
            </a:fld>
            <a:endParaRPr lang="en-US"/>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4693948"/>
            <a:ext cx="1828800" cy="1828800"/>
          </a:xfrm>
          <a:prstGeom prst="rect">
            <a:avLst/>
          </a:prstGeom>
        </p:spPr>
      </p:pic>
      <p:sp>
        <p:nvSpPr>
          <p:cNvPr id="6" name="TextBox 5"/>
          <p:cNvSpPr txBox="1"/>
          <p:nvPr/>
        </p:nvSpPr>
        <p:spPr>
          <a:xfrm>
            <a:off x="2590800" y="4953000"/>
            <a:ext cx="5867400" cy="1200329"/>
          </a:xfrm>
          <a:prstGeom prst="rect">
            <a:avLst/>
          </a:prstGeom>
          <a:solidFill>
            <a:srgbClr val="438838"/>
          </a:solidFill>
        </p:spPr>
        <p:txBody>
          <a:bodyPr wrap="square" rtlCol="0">
            <a:spAutoFit/>
          </a:bodyPr>
          <a:lstStyle/>
          <a:p>
            <a:r>
              <a:rPr lang="en-US" dirty="0">
                <a:solidFill>
                  <a:schemeClr val="bg1"/>
                </a:solidFill>
              </a:rPr>
              <a:t>NC Dept. of Agriculture &amp; Consumer Services</a:t>
            </a:r>
          </a:p>
          <a:p>
            <a:r>
              <a:rPr lang="en-US" dirty="0">
                <a:solidFill>
                  <a:schemeClr val="bg1"/>
                </a:solidFill>
              </a:rPr>
              <a:t>Structural Pest Control &amp; Pesticides Division</a:t>
            </a:r>
          </a:p>
          <a:p>
            <a:r>
              <a:rPr lang="en-US" dirty="0">
                <a:solidFill>
                  <a:schemeClr val="bg1"/>
                </a:solidFill>
              </a:rPr>
              <a:t>Pesticides Section</a:t>
            </a:r>
          </a:p>
          <a:p>
            <a:r>
              <a:rPr lang="en-US" dirty="0">
                <a:solidFill>
                  <a:schemeClr val="bg1"/>
                </a:solidFill>
                <a:hlinkClick r:id="rId5"/>
              </a:rPr>
              <a:t>http://www.ncagr.gov/SPCAP/</a:t>
            </a:r>
            <a:endParaRPr lang="en-US" dirty="0">
              <a:solidFill>
                <a:schemeClr val="bg1"/>
              </a:solidFill>
            </a:endParaRPr>
          </a:p>
        </p:txBody>
      </p:sp>
    </p:spTree>
    <p:extLst>
      <p:ext uri="{BB962C8B-B14F-4D97-AF65-F5344CB8AC3E}">
        <p14:creationId xmlns:p14="http://schemas.microsoft.com/office/powerpoint/2010/main" val="328090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solidFill>
                  <a:srgbClr val="B48900"/>
                </a:solidFill>
              </a:rPr>
              <a:t>Goals of the Revised WPS</a:t>
            </a:r>
          </a:p>
        </p:txBody>
      </p:sp>
      <p:sp>
        <p:nvSpPr>
          <p:cNvPr id="3" name="Content Placeholder 2"/>
          <p:cNvSpPr>
            <a:spLocks noGrp="1"/>
          </p:cNvSpPr>
          <p:nvPr>
            <p:ph idx="1"/>
          </p:nvPr>
        </p:nvSpPr>
        <p:spPr>
          <a:xfrm>
            <a:off x="914400" y="1600200"/>
            <a:ext cx="7315200" cy="4800599"/>
          </a:xfrm>
        </p:spPr>
        <p:txBody>
          <a:bodyPr>
            <a:normAutofit/>
          </a:bodyPr>
          <a:lstStyle/>
          <a:p>
            <a:pPr lvl="0">
              <a:spcAft>
                <a:spcPts val="1200"/>
              </a:spcAft>
            </a:pPr>
            <a:r>
              <a:rPr lang="en-US" sz="2400" dirty="0"/>
              <a:t>Improve </a:t>
            </a:r>
            <a:r>
              <a:rPr lang="en-US" sz="2400" b="1" dirty="0">
                <a:solidFill>
                  <a:srgbClr val="DAA02D"/>
                </a:solidFill>
              </a:rPr>
              <a:t>occupational protections for agricultural workers and handlers</a:t>
            </a:r>
            <a:r>
              <a:rPr lang="en-US" sz="2400" dirty="0">
                <a:solidFill>
                  <a:srgbClr val="DAA02D"/>
                </a:solidFill>
              </a:rPr>
              <a:t> </a:t>
            </a:r>
            <a:r>
              <a:rPr lang="en-US" sz="2400" dirty="0"/>
              <a:t>to make                                                                    them comparable to those for                                                        workers in other industries                                                    covered by OSHA</a:t>
            </a:r>
          </a:p>
          <a:p>
            <a:pPr lvl="0">
              <a:spcAft>
                <a:spcPts val="1200"/>
              </a:spcAft>
            </a:pPr>
            <a:r>
              <a:rPr lang="en-US" sz="2400" dirty="0"/>
              <a:t>Reduce</a:t>
            </a:r>
            <a:r>
              <a:rPr lang="en-US" sz="2400" dirty="0">
                <a:solidFill>
                  <a:schemeClr val="accent1"/>
                </a:solidFill>
              </a:rPr>
              <a:t> </a:t>
            </a:r>
            <a:r>
              <a:rPr lang="en-US" sz="2400" b="1" dirty="0">
                <a:solidFill>
                  <a:srgbClr val="DAA02D"/>
                </a:solidFill>
              </a:rPr>
              <a:t>acute occupational                                                              pesticide exposures </a:t>
            </a:r>
            <a:r>
              <a:rPr lang="en-US" sz="2400" dirty="0"/>
              <a:t>and incidents</a:t>
            </a:r>
          </a:p>
        </p:txBody>
      </p:sp>
      <p:pic>
        <p:nvPicPr>
          <p:cNvPr id="1026" name="Picture 2" descr="Image result for goal clipart"/>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311" r="15113"/>
          <a:stretch/>
        </p:blipFill>
        <p:spPr bwMode="auto">
          <a:xfrm>
            <a:off x="5257800" y="2133600"/>
            <a:ext cx="3886200"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493529-0065-4215-A3DE-8131E88E5EFC}" type="slidenum">
              <a:rPr lang="en-US" smtClean="0"/>
              <a:t>5</a:t>
            </a:fld>
            <a:endParaRPr lang="en-US"/>
          </a:p>
        </p:txBody>
      </p:sp>
    </p:spTree>
    <p:extLst>
      <p:ext uri="{BB962C8B-B14F-4D97-AF65-F5344CB8AC3E}">
        <p14:creationId xmlns:p14="http://schemas.microsoft.com/office/powerpoint/2010/main" val="249536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solidFill>
                  <a:srgbClr val="B48900"/>
                </a:solidFill>
              </a:rPr>
              <a:t>Compliance Dates</a:t>
            </a:r>
          </a:p>
        </p:txBody>
      </p:sp>
      <p:sp>
        <p:nvSpPr>
          <p:cNvPr id="3" name="Content Placeholder 2"/>
          <p:cNvSpPr>
            <a:spLocks noGrp="1"/>
          </p:cNvSpPr>
          <p:nvPr>
            <p:ph idx="1"/>
          </p:nvPr>
        </p:nvSpPr>
        <p:spPr>
          <a:xfrm>
            <a:off x="685800" y="1600200"/>
            <a:ext cx="7772400" cy="4800599"/>
          </a:xfrm>
        </p:spPr>
        <p:txBody>
          <a:bodyPr>
            <a:normAutofit/>
          </a:bodyPr>
          <a:lstStyle/>
          <a:p>
            <a:r>
              <a:rPr lang="en-US" sz="2800" dirty="0"/>
              <a:t>Compliance with most new requirements by Jan 2, 2017 </a:t>
            </a:r>
          </a:p>
          <a:p>
            <a:pPr lvl="1"/>
            <a:r>
              <a:rPr lang="en-US" sz="2000" dirty="0"/>
              <a:t>Except: </a:t>
            </a:r>
          </a:p>
          <a:p>
            <a:pPr lvl="2"/>
            <a:r>
              <a:rPr lang="en-US" sz="2000" dirty="0"/>
              <a:t>New Training Material</a:t>
            </a:r>
          </a:p>
          <a:p>
            <a:pPr lvl="2"/>
            <a:r>
              <a:rPr lang="en-US" sz="2000" dirty="0"/>
              <a:t>New Safety Poster</a:t>
            </a:r>
          </a:p>
          <a:p>
            <a:pPr lvl="2"/>
            <a:r>
              <a:rPr lang="en-US" sz="2000" dirty="0"/>
              <a:t>AEZ (Application Exclusion Zone)</a:t>
            </a:r>
          </a:p>
          <a:p>
            <a:pPr lvl="1"/>
            <a:endParaRPr lang="en-US" sz="2400" dirty="0"/>
          </a:p>
          <a:p>
            <a:r>
              <a:rPr lang="en-US" sz="2800" dirty="0"/>
              <a:t>Compliance with all requirements by Jan 2, 2018</a:t>
            </a:r>
          </a:p>
        </p:txBody>
      </p:sp>
      <p:pic>
        <p:nvPicPr>
          <p:cNvPr id="2052" name="Picture 4" descr="Image result for compliance clipar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250" y="5249860"/>
            <a:ext cx="1333500" cy="13335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493529-0065-4215-A3DE-8131E88E5EFC}" type="slidenum">
              <a:rPr lang="en-US" smtClean="0"/>
              <a:t>6</a:t>
            </a:fld>
            <a:endParaRPr lang="en-US"/>
          </a:p>
        </p:txBody>
      </p:sp>
    </p:spTree>
    <p:extLst>
      <p:ext uri="{BB962C8B-B14F-4D97-AF65-F5344CB8AC3E}">
        <p14:creationId xmlns:p14="http://schemas.microsoft.com/office/powerpoint/2010/main" val="331603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solidFill>
                  <a:srgbClr val="B48900"/>
                </a:solidFill>
              </a:rPr>
              <a:t>Definitions</a:t>
            </a:r>
          </a:p>
        </p:txBody>
      </p:sp>
      <p:sp>
        <p:nvSpPr>
          <p:cNvPr id="3" name="Content Placeholder 2"/>
          <p:cNvSpPr>
            <a:spLocks noGrp="1"/>
          </p:cNvSpPr>
          <p:nvPr>
            <p:ph idx="1"/>
          </p:nvPr>
        </p:nvSpPr>
        <p:spPr>
          <a:xfrm>
            <a:off x="685800" y="1600200"/>
            <a:ext cx="7772400" cy="4648199"/>
          </a:xfrm>
        </p:spPr>
        <p:txBody>
          <a:bodyPr>
            <a:normAutofit/>
          </a:bodyPr>
          <a:lstStyle/>
          <a:p>
            <a:pPr>
              <a:lnSpc>
                <a:spcPct val="110000"/>
              </a:lnSpc>
              <a:spcBef>
                <a:spcPts val="600"/>
              </a:spcBef>
              <a:spcAft>
                <a:spcPts val="600"/>
              </a:spcAft>
            </a:pPr>
            <a:r>
              <a:rPr lang="en-US" sz="2800" b="1" dirty="0"/>
              <a:t>Added definitions to rule for the following terms:</a:t>
            </a:r>
          </a:p>
          <a:p>
            <a:pPr lvl="1">
              <a:lnSpc>
                <a:spcPct val="110000"/>
              </a:lnSpc>
              <a:spcBef>
                <a:spcPts val="0"/>
              </a:spcBef>
              <a:spcAft>
                <a:spcPts val="1800"/>
              </a:spcAft>
            </a:pPr>
            <a:r>
              <a:rPr lang="en-US" sz="2400" dirty="0"/>
              <a:t>Application exclusion zone, designated representative, employ, enclosed space production, outdoor production, and safety data sheets</a:t>
            </a:r>
          </a:p>
          <a:p>
            <a:pPr>
              <a:lnSpc>
                <a:spcPct val="110000"/>
              </a:lnSpc>
              <a:spcBef>
                <a:spcPts val="600"/>
              </a:spcBef>
            </a:pPr>
            <a:r>
              <a:rPr lang="en-US" sz="2800" b="1" dirty="0"/>
              <a:t>Revised the following key definitions:</a:t>
            </a:r>
          </a:p>
          <a:p>
            <a:pPr lvl="1">
              <a:lnSpc>
                <a:spcPct val="110000"/>
              </a:lnSpc>
              <a:spcBef>
                <a:spcPts val="600"/>
              </a:spcBef>
              <a:buClr>
                <a:srgbClr val="339933"/>
              </a:buClr>
            </a:pPr>
            <a:r>
              <a:rPr lang="en-US" sz="2400" dirty="0"/>
              <a:t>Agricultural establishment, agricultural plant, handler, immediate family and worker</a:t>
            </a:r>
          </a:p>
        </p:txBody>
      </p:sp>
      <p:sp>
        <p:nvSpPr>
          <p:cNvPr id="4" name="Slide Number Placeholder 3"/>
          <p:cNvSpPr>
            <a:spLocks noGrp="1"/>
          </p:cNvSpPr>
          <p:nvPr>
            <p:ph type="sldNum" sz="quarter" idx="12"/>
          </p:nvPr>
        </p:nvSpPr>
        <p:spPr/>
        <p:txBody>
          <a:bodyPr/>
          <a:lstStyle/>
          <a:p>
            <a:fld id="{7C493529-0065-4215-A3DE-8131E88E5EFC}" type="slidenum">
              <a:rPr lang="en-US" smtClean="0"/>
              <a:t>7</a:t>
            </a:fld>
            <a:endParaRPr lang="en-US"/>
          </a:p>
        </p:txBody>
      </p:sp>
    </p:spTree>
    <p:extLst>
      <p:ext uri="{BB962C8B-B14F-4D97-AF65-F5344CB8AC3E}">
        <p14:creationId xmlns:p14="http://schemas.microsoft.com/office/powerpoint/2010/main" val="171723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solidFill>
                  <a:srgbClr val="B48900"/>
                </a:solidFill>
              </a:rPr>
              <a:t>Definitions </a:t>
            </a:r>
            <a:r>
              <a:rPr lang="en-US" altLang="en-US" sz="3600" b="1" dirty="0">
                <a:solidFill>
                  <a:srgbClr val="B48900"/>
                </a:solidFill>
              </a:rPr>
              <a:t>(170.305)</a:t>
            </a:r>
            <a:endParaRPr lang="en-US" sz="3600" b="1" dirty="0">
              <a:solidFill>
                <a:srgbClr val="B48900"/>
              </a:solidFill>
            </a:endParaRPr>
          </a:p>
        </p:txBody>
      </p:sp>
      <p:sp>
        <p:nvSpPr>
          <p:cNvPr id="3" name="Content Placeholder 2"/>
          <p:cNvSpPr>
            <a:spLocks noGrp="1"/>
          </p:cNvSpPr>
          <p:nvPr>
            <p:ph idx="1"/>
          </p:nvPr>
        </p:nvSpPr>
        <p:spPr>
          <a:xfrm>
            <a:off x="685800" y="1600201"/>
            <a:ext cx="7772400" cy="3581400"/>
          </a:xfrm>
        </p:spPr>
        <p:txBody>
          <a:bodyPr>
            <a:normAutofit/>
          </a:bodyPr>
          <a:lstStyle/>
          <a:p>
            <a:pPr>
              <a:spcAft>
                <a:spcPts val="600"/>
              </a:spcAft>
            </a:pPr>
            <a:r>
              <a:rPr lang="en-US" sz="2800" b="1" dirty="0"/>
              <a:t>Application exclusion zone</a:t>
            </a:r>
            <a:endParaRPr lang="en-US" i="1" dirty="0"/>
          </a:p>
          <a:p>
            <a:pPr lvl="1"/>
            <a:r>
              <a:rPr lang="en-US" sz="2400" i="1" dirty="0"/>
              <a:t>Application exclusion zone</a:t>
            </a:r>
            <a:r>
              <a:rPr lang="en-US" sz="2400" dirty="0"/>
              <a:t> means the area surrounding the application equipment that must be free of all persons other than appropriately trained and equipped handlers during pesticide applications.</a:t>
            </a:r>
          </a:p>
        </p:txBody>
      </p:sp>
      <p:sp>
        <p:nvSpPr>
          <p:cNvPr id="4" name="Slide Number Placeholder 3"/>
          <p:cNvSpPr>
            <a:spLocks noGrp="1"/>
          </p:cNvSpPr>
          <p:nvPr>
            <p:ph type="sldNum" sz="quarter" idx="12"/>
          </p:nvPr>
        </p:nvSpPr>
        <p:spPr/>
        <p:txBody>
          <a:bodyPr/>
          <a:lstStyle/>
          <a:p>
            <a:fld id="{7C493529-0065-4215-A3DE-8131E88E5EFC}"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3858491"/>
            <a:ext cx="2971800" cy="2971800"/>
          </a:xfrm>
          <a:prstGeom prst="rect">
            <a:avLst/>
          </a:prstGeom>
        </p:spPr>
      </p:pic>
    </p:spTree>
    <p:extLst>
      <p:ext uri="{BB962C8B-B14F-4D97-AF65-F5344CB8AC3E}">
        <p14:creationId xmlns:p14="http://schemas.microsoft.com/office/powerpoint/2010/main" val="59554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6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a:solidFill>
                  <a:srgbClr val="B48900"/>
                </a:solidFill>
              </a:rPr>
              <a:t>Definitions </a:t>
            </a:r>
            <a:r>
              <a:rPr lang="en-US" altLang="en-US" sz="3600" b="1" dirty="0">
                <a:solidFill>
                  <a:srgbClr val="B48900"/>
                </a:solidFill>
              </a:rPr>
              <a:t>(170.305)</a:t>
            </a:r>
            <a:endParaRPr lang="en-US" sz="3600" b="1" dirty="0">
              <a:solidFill>
                <a:srgbClr val="B48900"/>
              </a:solidFill>
            </a:endParaRPr>
          </a:p>
        </p:txBody>
      </p:sp>
      <p:sp>
        <p:nvSpPr>
          <p:cNvPr id="3" name="Content Placeholder 2"/>
          <p:cNvSpPr>
            <a:spLocks noGrp="1"/>
          </p:cNvSpPr>
          <p:nvPr>
            <p:ph idx="1"/>
          </p:nvPr>
        </p:nvSpPr>
        <p:spPr>
          <a:xfrm>
            <a:off x="685800" y="1600201"/>
            <a:ext cx="7772400" cy="3581400"/>
          </a:xfrm>
        </p:spPr>
        <p:txBody>
          <a:bodyPr>
            <a:normAutofit fontScale="92500" lnSpcReduction="20000"/>
          </a:bodyPr>
          <a:lstStyle/>
          <a:p>
            <a:pPr>
              <a:spcAft>
                <a:spcPts val="600"/>
              </a:spcAft>
            </a:pPr>
            <a:r>
              <a:rPr lang="en-US" sz="2800" b="1" dirty="0"/>
              <a:t>Employ</a:t>
            </a:r>
            <a:endParaRPr lang="en-US" i="1" dirty="0"/>
          </a:p>
          <a:p>
            <a:pPr lvl="1"/>
            <a:r>
              <a:rPr lang="en-US" sz="2400" i="1" dirty="0">
                <a:latin typeface="Calibri" panose="020F0502020204030204" pitchFamily="34" charset="0"/>
                <a:ea typeface="Calibri" panose="020F0502020204030204" pitchFamily="34" charset="0"/>
                <a:cs typeface="Times New Roman" panose="02020603050405020304" pitchFamily="18" charset="0"/>
              </a:rPr>
              <a:t>Employ</a:t>
            </a:r>
            <a:r>
              <a:rPr lang="en-US" sz="2400" dirty="0">
                <a:latin typeface="Calibri" panose="020F0502020204030204" pitchFamily="34" charset="0"/>
                <a:ea typeface="Calibri" panose="020F0502020204030204" pitchFamily="34" charset="0"/>
                <a:cs typeface="Times New Roman" panose="02020603050405020304" pitchFamily="18" charset="0"/>
              </a:rPr>
              <a:t> means to obtain, directly or through a labor contractor, the services of a person in exchange for a salary or wages, including piece-rate wages, without regard to who may pay or who may receive the salary or wages. It includes obtaining the services of a self-employed person, an independent contractor, or a person compensated by a third party, except that it does not include an agricultural employer obtaining the services of a handler through a commercial pesticide handler employer or a commercial pesticide handling establishment.  </a:t>
            </a:r>
            <a:endParaRPr lang="en-US" sz="2400" dirty="0"/>
          </a:p>
        </p:txBody>
      </p:sp>
      <p:sp>
        <p:nvSpPr>
          <p:cNvPr id="4" name="Slide Number Placeholder 3"/>
          <p:cNvSpPr>
            <a:spLocks noGrp="1"/>
          </p:cNvSpPr>
          <p:nvPr>
            <p:ph type="sldNum" sz="quarter" idx="12"/>
          </p:nvPr>
        </p:nvSpPr>
        <p:spPr/>
        <p:txBody>
          <a:bodyPr/>
          <a:lstStyle/>
          <a:p>
            <a:fld id="{7C493529-0065-4215-A3DE-8131E88E5EFC}"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572000"/>
            <a:ext cx="2047875" cy="2228850"/>
          </a:xfrm>
          <a:prstGeom prst="rect">
            <a:avLst/>
          </a:prstGeom>
        </p:spPr>
      </p:pic>
    </p:spTree>
    <p:extLst>
      <p:ext uri="{BB962C8B-B14F-4D97-AF65-F5344CB8AC3E}">
        <p14:creationId xmlns:p14="http://schemas.microsoft.com/office/powerpoint/2010/main" val="2833506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Abstract-Design-PowerPoint-Template-27133</Template>
  <TotalTime>363</TotalTime>
  <Words>2185</Words>
  <Application>Microsoft Office PowerPoint</Application>
  <PresentationFormat>On-screen Show (4:3)</PresentationFormat>
  <Paragraphs>310</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Calibri</vt:lpstr>
      <vt:lpstr>Corbel</vt:lpstr>
      <vt:lpstr>Times New Roman</vt:lpstr>
      <vt:lpstr>Office Theme</vt:lpstr>
      <vt:lpstr>PowerPoint Presentation</vt:lpstr>
      <vt:lpstr>Background: Who is Covered by WPS?</vt:lpstr>
      <vt:lpstr>Background: Goals of WPS?</vt:lpstr>
      <vt:lpstr>WPS Revisions</vt:lpstr>
      <vt:lpstr>Goals of the Revised WPS</vt:lpstr>
      <vt:lpstr>Compliance Dates</vt:lpstr>
      <vt:lpstr>Definitions</vt:lpstr>
      <vt:lpstr>Definitions (170.305)</vt:lpstr>
      <vt:lpstr>Definitions (170.305)</vt:lpstr>
      <vt:lpstr>Definitions (170.305)</vt:lpstr>
      <vt:lpstr>Definitions (170.305)</vt:lpstr>
      <vt:lpstr>Definitions (170.305)</vt:lpstr>
      <vt:lpstr>Definitions</vt:lpstr>
      <vt:lpstr>Pesticide Safety Training</vt:lpstr>
      <vt:lpstr>Notification</vt:lpstr>
      <vt:lpstr>Hazard Communication </vt:lpstr>
      <vt:lpstr>Hazard Communication </vt:lpstr>
      <vt:lpstr>Pesticide Safety Information</vt:lpstr>
      <vt:lpstr>Minimum Age for Handlers and                   Early-Entry Workers</vt:lpstr>
      <vt:lpstr>Respirators</vt:lpstr>
      <vt:lpstr>Application Exclusion Zones in               Outdoor Production</vt:lpstr>
      <vt:lpstr>Application Exclusion Zones in               Outdoor Production</vt:lpstr>
      <vt:lpstr>New Protections During Applications in Outdoor Production</vt:lpstr>
      <vt:lpstr>Application Exclusion Zone in Outdoor Production</vt:lpstr>
      <vt:lpstr>AEZs in Outdoor Production (170.405(a)(1))</vt:lpstr>
      <vt:lpstr>AEZs in Outdoor Production (170.405(a)(1))</vt:lpstr>
      <vt:lpstr>AEZs in Outdoor Production (170.405(a)(1))</vt:lpstr>
      <vt:lpstr>Droplet Size and Relation to AEZ ASABE Standard S-572.1</vt:lpstr>
      <vt:lpstr>New Protections During Applications in Outdoor Production</vt:lpstr>
      <vt:lpstr>New Protections During Applications in Outdoor Production</vt:lpstr>
      <vt:lpstr>AEZs on Field Borders</vt:lpstr>
      <vt:lpstr>AEZs on Field Borders</vt:lpstr>
      <vt:lpstr>Decontamination Supplies</vt:lpstr>
      <vt:lpstr>Decontamination Supplies</vt:lpstr>
      <vt:lpstr>What Irreversible Eye Damage Looks Like</vt:lpstr>
      <vt:lpstr>Emergency Eye-Flush</vt:lpstr>
      <vt:lpstr>Emergency Assistance </vt:lpstr>
      <vt:lpstr>Key Changes between Proposed and    Revised Final Rule</vt:lpstr>
      <vt:lpstr>No Major Changes between Proposed         and Revised Final Rules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Custom</dc:creator>
  <cp:lastModifiedBy>Pat Jones</cp:lastModifiedBy>
  <cp:revision>33</cp:revision>
  <cp:lastPrinted>2016-11-10T16:22:00Z</cp:lastPrinted>
  <dcterms:created xsi:type="dcterms:W3CDTF">2016-11-10T13:31:58Z</dcterms:created>
  <dcterms:modified xsi:type="dcterms:W3CDTF">2016-12-08T01:41:28Z</dcterms:modified>
</cp:coreProperties>
</file>