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37"/>
  </p:notesMasterIdLst>
  <p:sldIdLst>
    <p:sldId id="2410" r:id="rId2"/>
    <p:sldId id="2689" r:id="rId3"/>
    <p:sldId id="2688" r:id="rId4"/>
    <p:sldId id="2693" r:id="rId5"/>
    <p:sldId id="2632" r:id="rId6"/>
    <p:sldId id="2633" r:id="rId7"/>
    <p:sldId id="2671" r:id="rId8"/>
    <p:sldId id="2672" r:id="rId9"/>
    <p:sldId id="2673" r:id="rId10"/>
    <p:sldId id="2675" r:id="rId11"/>
    <p:sldId id="2676" r:id="rId12"/>
    <p:sldId id="2677" r:id="rId13"/>
    <p:sldId id="2678" r:id="rId14"/>
    <p:sldId id="2691" r:id="rId15"/>
    <p:sldId id="2694" r:id="rId16"/>
    <p:sldId id="2714" r:id="rId17"/>
    <p:sldId id="2715" r:id="rId18"/>
    <p:sldId id="2690" r:id="rId19"/>
    <p:sldId id="2692" r:id="rId20"/>
    <p:sldId id="2711" r:id="rId21"/>
    <p:sldId id="2712" r:id="rId22"/>
    <p:sldId id="2695" r:id="rId23"/>
    <p:sldId id="2696" r:id="rId24"/>
    <p:sldId id="2697" r:id="rId25"/>
    <p:sldId id="2698" r:id="rId26"/>
    <p:sldId id="2699" r:id="rId27"/>
    <p:sldId id="2700" r:id="rId28"/>
    <p:sldId id="2701" r:id="rId29"/>
    <p:sldId id="2703" r:id="rId30"/>
    <p:sldId id="2707" r:id="rId31"/>
    <p:sldId id="2708" r:id="rId32"/>
    <p:sldId id="2709" r:id="rId33"/>
    <p:sldId id="2710" r:id="rId34"/>
    <p:sldId id="2713" r:id="rId35"/>
    <p:sldId id="2571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BF101F"/>
    <a:srgbClr val="000000"/>
    <a:srgbClr val="993300"/>
    <a:srgbClr val="E0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73" autoAdjust="0"/>
    <p:restoredTop sz="94660"/>
  </p:normalViewPr>
  <p:slideViewPr>
    <p:cSldViewPr>
      <p:cViewPr>
        <p:scale>
          <a:sx n="75" d="100"/>
          <a:sy n="75" d="100"/>
        </p:scale>
        <p:origin x="-47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365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700EEE9-37E5-EA4C-8E30-347C4917E3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3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0BB369FB-936C-7E43-85B7-CAFF4E3EC0C8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22531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914400" y="3962400"/>
            <a:ext cx="6019800" cy="2209800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30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838200" y="5638800"/>
            <a:ext cx="6019800" cy="1752600"/>
          </a:xfrm>
        </p:spPr>
        <p:txBody>
          <a:bodyPr/>
          <a:lstStyle>
            <a:lvl1pPr marL="0" indent="0">
              <a:buFont typeface="Times" charset="0"/>
              <a:buNone/>
              <a:defRPr sz="320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18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 Black" charset="0"/>
              </a:defRPr>
            </a:lvl1pPr>
          </a:lstStyle>
          <a:p>
            <a:pPr>
              <a:defRPr/>
            </a:pPr>
            <a:fld id="{60E0C5BE-04EE-C54D-B540-C045F17F52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41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87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1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99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7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0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28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75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1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7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45720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620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28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0" i="0">
          <a:solidFill>
            <a:schemeClr val="tx2"/>
          </a:solidFill>
          <a:latin typeface="AppleGothic"/>
          <a:ea typeface="AppleGothic"/>
          <a:cs typeface="Optima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elvetica Neue Black Condense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Times" charset="0"/>
        <a:buChar char="•"/>
        <a:defRPr sz="3000" b="0" i="0">
          <a:solidFill>
            <a:schemeClr val="tx1"/>
          </a:solidFill>
          <a:latin typeface="System Font Thin"/>
          <a:ea typeface="ＭＳ Ｐゴシック" charset="-128"/>
          <a:cs typeface="Big Caslon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Char char="o"/>
        <a:defRPr sz="2000" b="1">
          <a:solidFill>
            <a:srgbClr val="000000"/>
          </a:solidFill>
          <a:latin typeface="Helvetica Neue Light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400">
          <a:solidFill>
            <a:schemeClr val="tx1"/>
          </a:solidFill>
          <a:latin typeface="Times New Roman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Char char="¨"/>
        <a:defRPr>
          <a:solidFill>
            <a:schemeClr val="tx1"/>
          </a:solidFill>
          <a:latin typeface="Arial Black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charset="0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charset="2"/>
        <a:buChar char="§"/>
        <a:defRPr sz="2000">
          <a:solidFill>
            <a:schemeClr val="tx1"/>
          </a:solidFill>
          <a:latin typeface="Times New Roman" charset="0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5029200" cy="2209800"/>
          </a:xfrm>
        </p:spPr>
        <p:txBody>
          <a:bodyPr/>
          <a:lstStyle/>
          <a:p>
            <a:r>
              <a:rPr lang="en-US" dirty="0" smtClean="0"/>
              <a:t>Rules, food safety, small businesses</a:t>
            </a:r>
            <a:endParaRPr lang="en-US" sz="2800" dirty="0">
              <a:latin typeface="Helvetica Neue Black Condensed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1066800" y="3429000"/>
            <a:ext cx="8229600" cy="2819400"/>
          </a:xfrm>
        </p:spPr>
        <p:txBody>
          <a:bodyPr/>
          <a:lstStyle/>
          <a:p>
            <a:pPr>
              <a:buFont typeface="Times" charset="0"/>
              <a:buNone/>
            </a:pPr>
            <a:r>
              <a:rPr lang="en-US" sz="2000" dirty="0" smtClean="0">
                <a:ea typeface="ＭＳ Ｐゴシック" charset="0"/>
              </a:rPr>
              <a:t>Dr. Ben </a:t>
            </a:r>
            <a:r>
              <a:rPr lang="en-US" sz="2000" dirty="0">
                <a:ea typeface="ＭＳ Ｐゴシック" charset="0"/>
              </a:rPr>
              <a:t>Chapman </a:t>
            </a:r>
            <a:endParaRPr lang="en-US" sz="2000" dirty="0" smtClean="0">
              <a:ea typeface="ＭＳ Ｐゴシック" charset="0"/>
            </a:endParaRPr>
          </a:p>
          <a:p>
            <a:pPr>
              <a:buFont typeface="Times" charset="0"/>
              <a:buNone/>
            </a:pPr>
            <a:r>
              <a:rPr lang="en-US" sz="2000" dirty="0" smtClean="0">
                <a:ea typeface="ＭＳ Ｐゴシック" charset="0"/>
              </a:rPr>
              <a:t>NC State University</a:t>
            </a: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76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5-05-06 at 9.52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13" y="0"/>
            <a:ext cx="7518796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228600"/>
            <a:ext cx="3048000" cy="3429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Nicholas </a:t>
            </a:r>
            <a:r>
              <a:rPr lang="en-US" dirty="0" err="1" smtClean="0"/>
              <a:t>Appert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12,000 francs, in 1809 when he submitted his method of “food in glass bottles.”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76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esolver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70945"/>
            <a:ext cx="9144000" cy="6928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124200" y="2819400"/>
            <a:ext cx="5715000" cy="3733800"/>
          </a:xfrm>
          <a:prstGeom prst="rect">
            <a:avLst/>
          </a:prstGeom>
          <a:solidFill>
            <a:schemeClr val="accent4"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52800" y="2895600"/>
            <a:ext cx="5660135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Acidic/acidified foods heat </a:t>
            </a:r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sufficient to </a:t>
            </a:r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destroy vegetative </a:t>
            </a:r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microorganisms </a:t>
            </a:r>
          </a:p>
          <a:p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Foods packed into sealed, or </a:t>
            </a:r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airtight </a:t>
            </a:r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containers</a:t>
            </a:r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.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Low acid canned </a:t>
            </a:r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foods are </a:t>
            </a:r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heated </a:t>
            </a:r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under </a:t>
            </a:r>
            <a:r>
              <a:rPr lang="en-US" sz="2800" dirty="0" smtClean="0">
                <a:solidFill>
                  <a:schemeClr val="bg1"/>
                </a:solidFill>
                <a:latin typeface="System Font Thin"/>
                <a:cs typeface="Avenir Book"/>
              </a:rPr>
              <a:t>pressure </a:t>
            </a:r>
            <a:r>
              <a:rPr lang="en-US" sz="2800" dirty="0">
                <a:solidFill>
                  <a:schemeClr val="bg1"/>
                </a:solidFill>
                <a:latin typeface="System Font Thin"/>
                <a:cs typeface="Avenir Book"/>
              </a:rPr>
              <a:t>at temperatures of 240-250°F (116-121°C).</a:t>
            </a:r>
          </a:p>
        </p:txBody>
      </p:sp>
    </p:spTree>
    <p:extLst>
      <p:ext uri="{BB962C8B-B14F-4D97-AF65-F5344CB8AC3E}">
        <p14:creationId xmlns:p14="http://schemas.microsoft.com/office/powerpoint/2010/main" val="376308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Stock_000009340175Medium-750x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160"/>
            <a:ext cx="12877800" cy="68681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3065" y="1752600"/>
            <a:ext cx="6117335" cy="4953000"/>
          </a:xfrm>
          <a:prstGeom prst="rect">
            <a:avLst/>
          </a:prstGeom>
          <a:solidFill>
            <a:schemeClr val="tx1">
              <a:lumMod val="65000"/>
              <a:lumOff val="35000"/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14400" y="1905000"/>
            <a:ext cx="5736335" cy="4753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System Font Thin"/>
                <a:ea typeface="MS PGothic" charset="0"/>
                <a:cs typeface="Avenir Book"/>
              </a:rPr>
              <a:t>Majority of home canners have reported not following science-based home preservation </a:t>
            </a:r>
            <a:r>
              <a:rPr lang="en-US" sz="2800" dirty="0" smtClean="0">
                <a:solidFill>
                  <a:srgbClr val="FFFFFF"/>
                </a:solidFill>
                <a:latin typeface="System Font Thin"/>
                <a:ea typeface="MS PGothic" charset="0"/>
                <a:cs typeface="Avenir Book"/>
              </a:rPr>
              <a:t>methods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solidFill>
                <a:srgbClr val="FFFFFF"/>
              </a:solidFill>
              <a:latin typeface="System Font Thin"/>
              <a:ea typeface="MS PGothic" charset="0"/>
              <a:cs typeface="Avenir Book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  <a:latin typeface="System Font Thin"/>
                <a:ea typeface="MS PGothic" charset="0"/>
                <a:cs typeface="Avenir Book"/>
              </a:rPr>
              <a:t>Receive much of their home preservation information through friends and family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FFFFFF"/>
              </a:solidFill>
              <a:latin typeface="System Font Thin"/>
              <a:ea typeface="MS PGothic" charset="0"/>
              <a:cs typeface="Avenir Book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FFFF"/>
                </a:solidFill>
                <a:latin typeface="System Font Thin"/>
                <a:ea typeface="MS PGothic" charset="0"/>
                <a:cs typeface="Avenir Book"/>
              </a:rPr>
              <a:t>Only </a:t>
            </a:r>
            <a:r>
              <a:rPr lang="en-US" sz="2800" dirty="0">
                <a:solidFill>
                  <a:srgbClr val="FFFFFF"/>
                </a:solidFill>
                <a:latin typeface="System Font Thin"/>
                <a:ea typeface="MS PGothic" charset="0"/>
                <a:cs typeface="Avenir Book"/>
              </a:rPr>
              <a:t>45% of respondents thought that home canned foods could be spoiled without obvious signs of spoilage </a:t>
            </a:r>
          </a:p>
        </p:txBody>
      </p:sp>
    </p:spTree>
    <p:extLst>
      <p:ext uri="{BB962C8B-B14F-4D97-AF65-F5344CB8AC3E}">
        <p14:creationId xmlns:p14="http://schemas.microsoft.com/office/powerpoint/2010/main" val="40783816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nnedpotatoes2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605042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3065" y="2626482"/>
            <a:ext cx="5060705" cy="3194613"/>
          </a:xfrm>
          <a:prstGeom prst="rect">
            <a:avLst/>
          </a:prstGeom>
          <a:solidFill>
            <a:schemeClr val="tx2">
              <a:alpha val="68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590800"/>
            <a:ext cx="521947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System Font Thin"/>
                <a:cs typeface="Avenir Book"/>
              </a:rPr>
              <a:t>Clostridium </a:t>
            </a:r>
            <a:r>
              <a:rPr lang="en-US" sz="3200" dirty="0" err="1" smtClean="0">
                <a:solidFill>
                  <a:schemeClr val="bg1"/>
                </a:solidFill>
                <a:latin typeface="System Font Thin"/>
                <a:cs typeface="Avenir Book"/>
              </a:rPr>
              <a:t>botulinum</a:t>
            </a:r>
            <a:endParaRPr lang="en-US" sz="3200" dirty="0" smtClean="0">
              <a:solidFill>
                <a:schemeClr val="bg1"/>
              </a:solidFill>
              <a:latin typeface="System Font Thin"/>
              <a:cs typeface="Avenir Book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System Font Thin"/>
                <a:cs typeface="Avenir Book"/>
              </a:rPr>
              <a:t>Lancaster, Ohio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ystem Font Thin"/>
                <a:cs typeface="Avenir Book"/>
              </a:rPr>
              <a:t>One death and 24 illnesses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ystem Font Thin"/>
                <a:cs typeface="Avenir Book"/>
              </a:rPr>
              <a:t>Linked to a church potluck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System Font Thin"/>
                <a:cs typeface="Avenir Book"/>
              </a:rPr>
              <a:t>Canned potatoes in potato salad</a:t>
            </a:r>
            <a:endParaRPr lang="en-US" sz="3200" dirty="0">
              <a:solidFill>
                <a:schemeClr val="bg1"/>
              </a:solidFill>
              <a:latin typeface="System Font Thin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310632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abamacooperativeextensionsy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886200" cy="38862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90600" y="533400"/>
            <a:ext cx="3962400" cy="4114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At least 19 people reported becoming ill after attending an ACES-hosted luncheon at Bridge Builders Church on Beltline Road on May 30, 2014. A private lab has confirmed three cases of E. coli and salmonella in the ongoing investigation</a:t>
            </a:r>
            <a:r>
              <a:rPr lang="en-US" i="1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411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828800"/>
            <a:ext cx="6096000" cy="914400"/>
          </a:xfrm>
        </p:spPr>
        <p:txBody>
          <a:bodyPr/>
          <a:lstStyle/>
          <a:p>
            <a:r>
              <a:rPr lang="en-US" dirty="0" smtClean="0"/>
              <a:t>So you have a club that wants to sell food.</a:t>
            </a:r>
            <a:br>
              <a:rPr lang="en-US" dirty="0" smtClean="0"/>
            </a:br>
            <a:r>
              <a:rPr lang="en-US" dirty="0" smtClean="0"/>
              <a:t>Or you have an ECA group that wants to sell food.</a:t>
            </a:r>
            <a:br>
              <a:rPr lang="en-US" dirty="0" smtClean="0"/>
            </a:br>
            <a:r>
              <a:rPr lang="en-US" dirty="0" smtClean="0"/>
              <a:t>Or you want to sell food as a fundraiser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26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1-15 at 1.19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7867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31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foodsafety.ces.ncsu.edu</a:t>
            </a:r>
            <a:r>
              <a:rPr lang="en-US" dirty="0"/>
              <a:t>/small-businesses/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1-15 at 1.2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620000" cy="35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26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need to have a commercial kitchen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On-site water and sewage approved for commercial use</a:t>
            </a:r>
          </a:p>
          <a:p>
            <a:r>
              <a:rPr lang="en-US" dirty="0"/>
              <a:t>Refrigerated food storage.</a:t>
            </a:r>
          </a:p>
          <a:p>
            <a:r>
              <a:rPr lang="en-US" dirty="0" smtClean="0"/>
              <a:t>Frozen </a:t>
            </a:r>
            <a:r>
              <a:rPr lang="en-US" dirty="0"/>
              <a:t>food storage.</a:t>
            </a:r>
          </a:p>
          <a:p>
            <a:r>
              <a:rPr lang="en-US" dirty="0" smtClean="0"/>
              <a:t>Storage </a:t>
            </a:r>
            <a:r>
              <a:rPr lang="en-US" dirty="0"/>
              <a:t>areas and shelving for </a:t>
            </a:r>
            <a:r>
              <a:rPr lang="en-US" dirty="0" smtClean="0"/>
              <a:t>equipment</a:t>
            </a:r>
            <a:endParaRPr lang="en-US" dirty="0"/>
          </a:p>
          <a:p>
            <a:r>
              <a:rPr lang="en-US" dirty="0" smtClean="0"/>
              <a:t>Dishwashing facility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14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else you need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Can wash facility for garbage cans and mops.</a:t>
            </a:r>
          </a:p>
          <a:p>
            <a:r>
              <a:rPr lang="en-US" sz="2800" dirty="0" smtClean="0"/>
              <a:t>Separate </a:t>
            </a:r>
            <a:r>
              <a:rPr lang="en-US" sz="2800" dirty="0" err="1"/>
              <a:t>handwashing</a:t>
            </a:r>
            <a:r>
              <a:rPr lang="en-US" sz="2800" dirty="0"/>
              <a:t> </a:t>
            </a:r>
            <a:r>
              <a:rPr lang="en-US" sz="2800" dirty="0" smtClean="0"/>
              <a:t>sink</a:t>
            </a:r>
            <a:endParaRPr lang="en-US" sz="2800" dirty="0"/>
          </a:p>
          <a:p>
            <a:r>
              <a:rPr lang="en-US" sz="2800" dirty="0" smtClean="0"/>
              <a:t>Restroom</a:t>
            </a:r>
            <a:r>
              <a:rPr lang="en-US" sz="2800" dirty="0"/>
              <a:t>(s) for employees and customers.</a:t>
            </a:r>
          </a:p>
          <a:p>
            <a:r>
              <a:rPr lang="en-US" sz="2800" dirty="0" smtClean="0"/>
              <a:t>Storage </a:t>
            </a:r>
            <a:r>
              <a:rPr lang="en-US" sz="2800" dirty="0"/>
              <a:t>of wastes (garbage, recyclables, etc.) inside and outside.</a:t>
            </a:r>
          </a:p>
          <a:p>
            <a:r>
              <a:rPr lang="en-US" sz="2800" dirty="0" smtClean="0"/>
              <a:t>Construction </a:t>
            </a:r>
            <a:r>
              <a:rPr lang="en-US" sz="2800" dirty="0"/>
              <a:t>must meet requirements (floors, walls, ceilings, lighting, plumbing, etc.).</a:t>
            </a:r>
          </a:p>
          <a:p>
            <a:r>
              <a:rPr lang="en-US" sz="2800" dirty="0" smtClean="0"/>
              <a:t>Adequate </a:t>
            </a:r>
            <a:r>
              <a:rPr lang="en-US" sz="2800" dirty="0"/>
              <a:t>hot water heating facilities.</a:t>
            </a:r>
          </a:p>
        </p:txBody>
      </p:sp>
    </p:spTree>
    <p:extLst>
      <p:ext uri="{BB962C8B-B14F-4D97-AF65-F5344CB8AC3E}">
        <p14:creationId xmlns:p14="http://schemas.microsoft.com/office/powerpoint/2010/main" val="3088510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ppleGothic"/>
              </a:rPr>
              <a:t>You get a call from a </a:t>
            </a:r>
            <a:r>
              <a:rPr lang="en-US" dirty="0" smtClean="0">
                <a:cs typeface="AppleGothic"/>
              </a:rPr>
              <a:t>community member</a:t>
            </a:r>
            <a:endParaRPr lang="en-US" dirty="0">
              <a:cs typeface="Apple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8933"/>
            <a:ext cx="4191000" cy="48006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customer of a 4-H club fundraiser alleges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that someone got sick from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some jelly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The local health department receives three more calls</a:t>
            </a:r>
          </a:p>
          <a:p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What do you do? What are the questions going through your mind?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133600"/>
            <a:ext cx="3775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189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066800"/>
            <a:ext cx="7772400" cy="914400"/>
          </a:xfrm>
        </p:spPr>
        <p:txBody>
          <a:bodyPr/>
          <a:lstStyle/>
          <a:p>
            <a:r>
              <a:rPr lang="en-US" sz="2800" dirty="0"/>
              <a:t>All food processors in North Carolina, without exemption, are required to comply with the Good Manufacturing Practice requirements set forth in federal </a:t>
            </a:r>
            <a:r>
              <a:rPr lang="en-US" sz="2800" dirty="0" smtClean="0"/>
              <a:t>regulations 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743200"/>
            <a:ext cx="7620000" cy="3429000"/>
          </a:xfrm>
        </p:spPr>
        <p:txBody>
          <a:bodyPr/>
          <a:lstStyle/>
          <a:p>
            <a:r>
              <a:rPr lang="en-US" sz="2400" dirty="0" smtClean="0"/>
              <a:t>Eliminating </a:t>
            </a:r>
            <a:r>
              <a:rPr lang="en-US" sz="2400" dirty="0"/>
              <a:t>conditions that would provide breeding grounds for pests, </a:t>
            </a:r>
            <a:endParaRPr lang="en-US" sz="2400" dirty="0" smtClean="0"/>
          </a:p>
          <a:p>
            <a:r>
              <a:rPr lang="en-US" sz="2400" dirty="0" smtClean="0"/>
              <a:t>properly </a:t>
            </a:r>
            <a:r>
              <a:rPr lang="en-US" sz="2400" dirty="0"/>
              <a:t>maintaining waste </a:t>
            </a:r>
            <a:r>
              <a:rPr lang="en-US" sz="2400" dirty="0" smtClean="0"/>
              <a:t>treatment </a:t>
            </a:r>
            <a:r>
              <a:rPr lang="en-US" sz="2400" dirty="0"/>
              <a:t>and disposal facilities, </a:t>
            </a:r>
            <a:endParaRPr lang="en-US" sz="2400" dirty="0" smtClean="0"/>
          </a:p>
          <a:p>
            <a:r>
              <a:rPr lang="en-US" sz="2400" dirty="0" smtClean="0"/>
              <a:t>using </a:t>
            </a:r>
            <a:r>
              <a:rPr lang="en-US" sz="2400" dirty="0"/>
              <a:t>protective coverings, providing adequate lighting in </a:t>
            </a:r>
            <a:r>
              <a:rPr lang="en-US" sz="2400" dirty="0" err="1" smtClean="0"/>
              <a:t>handwashing</a:t>
            </a:r>
            <a:r>
              <a:rPr lang="en-US" sz="2400" dirty="0" smtClean="0"/>
              <a:t> </a:t>
            </a:r>
            <a:r>
              <a:rPr lang="en-US" sz="2400" dirty="0"/>
              <a:t>and food preparation </a:t>
            </a:r>
            <a:r>
              <a:rPr lang="en-US" sz="2400" dirty="0" smtClean="0"/>
              <a:t>areas</a:t>
            </a:r>
            <a:endParaRPr lang="en-US" sz="2400" dirty="0"/>
          </a:p>
          <a:p>
            <a:r>
              <a:rPr lang="en-US" sz="2400" dirty="0" smtClean="0"/>
              <a:t>providing </a:t>
            </a:r>
            <a:r>
              <a:rPr lang="en-US" sz="2400" dirty="0"/>
              <a:t>adequate ventilation, and properly cleaning, sanitizing, and maintaining equipment. </a:t>
            </a:r>
          </a:p>
        </p:txBody>
      </p:sp>
    </p:spTree>
    <p:extLst>
      <p:ext uri="{BB962C8B-B14F-4D97-AF65-F5344CB8AC3E}">
        <p14:creationId xmlns:p14="http://schemas.microsoft.com/office/powerpoint/2010/main" val="375160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Depending on the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recipe evaluation may be required</a:t>
            </a:r>
          </a:p>
          <a:p>
            <a:r>
              <a:rPr lang="en-US" dirty="0" smtClean="0"/>
              <a:t>A process authority may need to </a:t>
            </a:r>
          </a:p>
          <a:p>
            <a:r>
              <a:rPr lang="en-US" dirty="0" smtClean="0"/>
              <a:t>The processor may need to attend acidified foods/better process control school</a:t>
            </a:r>
          </a:p>
          <a:p>
            <a:r>
              <a:rPr lang="en-US" dirty="0" smtClean="0"/>
              <a:t>A variance to the law may be necessary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473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ppleGothic"/>
              </a:rPr>
              <a:t>Hazard analysis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written document that identifies known or reasonably foreseeable hazards</a:t>
            </a:r>
          </a:p>
          <a:p>
            <a:pPr eaLnBrk="1" hangingPunct="1"/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Each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type of food at the facility</a:t>
            </a:r>
          </a:p>
          <a:p>
            <a:pPr eaLnBrk="1" hangingPunct="1"/>
            <a:r>
              <a:rPr lang="en-US" b="1">
                <a:latin typeface="Helvetica" charset="0"/>
                <a:ea typeface="ＭＳ Ｐゴシック" charset="0"/>
                <a:cs typeface="ＭＳ Ｐゴシック" charset="0"/>
              </a:rPr>
              <a:t>Microbiological</a:t>
            </a:r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, physical, chemical and radiological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10DE161C-5D33-1044-B622-4C8E0470CED9}" type="slidenum">
              <a:rPr lang="en-US">
                <a:latin typeface="Arial" charset="0"/>
              </a:rPr>
              <a:pPr/>
              <a:t>22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123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AppleGothic"/>
              </a:rPr>
              <a:t>Preventive Controls</a:t>
            </a:r>
            <a:endParaRPr lang="en-US" dirty="0">
              <a:cs typeface="AppleGothic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How do you minimize or prevent hazards identified in the analysis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(1) process controls – this is largely a client responsibility</a:t>
            </a:r>
          </a:p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(2) food allergen controls, </a:t>
            </a:r>
          </a:p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(3) sanitation controls, and </a:t>
            </a:r>
          </a:p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(4) a recall plan</a:t>
            </a:r>
          </a:p>
          <a:p>
            <a:pPr eaLnBrk="1" hangingPunct="1">
              <a:buFont typeface="Times" pitchFamily="4" charset="0"/>
              <a:buNone/>
              <a:defRPr/>
            </a:pPr>
            <a:endParaRPr lang="en-US" dirty="0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C2E23EC-D666-6C4A-BB53-E8066069BF4E}" type="slidenum">
              <a:rPr lang="en-US">
                <a:latin typeface="Arial" charset="0"/>
              </a:rPr>
              <a:pPr/>
              <a:t>23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43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ppleGothic"/>
              </a:rPr>
              <a:t>Monitoring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Procedures that provide assurances that the above controls are consistently performed.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Sanitation process logs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Sanitizer level in a wash water system</a:t>
            </a:r>
          </a:p>
          <a:p>
            <a:pPr lvl="1" eaLnBrk="1" hangingPunct="1"/>
            <a:endParaRPr lang="en-US">
              <a:ea typeface="ＭＳ Ｐゴシック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3F6984B-2294-3441-A86D-DEFAFAA65492}" type="slidenum">
              <a:rPr lang="en-US">
                <a:latin typeface="Arial" charset="0"/>
              </a:rPr>
              <a:pPr/>
              <a:t>24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367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ppleGothic"/>
              </a:rPr>
              <a:t>Corrective actions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Facilities would be required to correct problems and minimize the likelihood of reoccurrence, evaluate the food for safety and prevent affected food from entering commerce when necessary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Answers the question of 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>
                <a:latin typeface="Helvetica" charset="0"/>
                <a:ea typeface="ＭＳ Ｐゴシック" charset="0"/>
                <a:cs typeface="ＭＳ Ｐゴシック" charset="0"/>
              </a:rPr>
              <a:t>so the monitoring showed that the preventive control was not being carried out consistently, what do I do.</a:t>
            </a:r>
            <a:r>
              <a:rPr lang="ja-JP" altLang="en-US">
                <a:latin typeface="Helvetica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CA49B1E6-CCA8-5F48-AF74-59A709C0C1AD}" type="slidenum">
              <a:rPr lang="en-US">
                <a:latin typeface="Arial" charset="0"/>
              </a:rPr>
              <a:pPr/>
              <a:t>25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143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724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502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ppleGothic"/>
              </a:rPr>
              <a:t>Verification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It’s not enough to pick a random preventive control</a:t>
            </a:r>
          </a:p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The most science-based part of the proposed rules are that a chosen preventive step needs to be verified as appropriate for the specific hazard/situation</a:t>
            </a:r>
          </a:p>
          <a:p>
            <a:pPr eaLnBrk="1" hangingPunct="1">
              <a:buFont typeface="Times" pitchFamily="4" charset="0"/>
              <a:buChar char="•"/>
              <a:defRPr/>
            </a:pPr>
            <a:r>
              <a:rPr lang="en-US" dirty="0" smtClean="0">
                <a:ea typeface="ＭＳ Ｐゴシック" pitchFamily="4" charset="-128"/>
                <a:cs typeface="ＭＳ Ｐゴシック" pitchFamily="4" charset="-128"/>
              </a:rPr>
              <a:t>Validation studies</a:t>
            </a:r>
          </a:p>
          <a:p>
            <a:pPr lvl="1">
              <a:defRPr/>
            </a:pPr>
            <a:r>
              <a:rPr lang="en-US" i="1" dirty="0" smtClean="0">
                <a:ea typeface="ＭＳ Ｐゴシック" pitchFamily="4" charset="-128"/>
                <a:cs typeface="ＭＳ Ｐゴシック" pitchFamily="4" charset="-128"/>
              </a:rPr>
              <a:t>And the proposed rule suggests that a facility needs to reassess all verification every three years to ensure it is still up to date. 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23E989-642A-2D41-9C66-5B80F455F8B2}" type="slidenum">
              <a:rPr lang="en-US">
                <a:latin typeface="Arial" charset="0"/>
              </a:rPr>
              <a:pPr/>
              <a:t>27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034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 Neue Black Condensed" charset="0"/>
                <a:ea typeface="ＭＳ Ｐゴシック" charset="0"/>
                <a:cs typeface="ＭＳ Ｐゴシック" charset="0"/>
              </a:rPr>
              <a:t>Overview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>
                <a:latin typeface="Helvetica" charset="0"/>
                <a:ea typeface="ＭＳ Ｐゴシック" charset="0"/>
                <a:cs typeface="ＭＳ Ｐゴシック" charset="0"/>
              </a:rPr>
              <a:t>Map of layout of kitchen facility and equipment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Helvetica" charset="0"/>
                <a:ea typeface="ＭＳ Ｐゴシック" charset="0"/>
                <a:cs typeface="ＭＳ Ｐゴシック" charset="0"/>
              </a:rPr>
              <a:t>Stuff that is covered in GMPs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Helvetica" charset="0"/>
                <a:ea typeface="ＭＳ Ｐゴシック" charset="0"/>
                <a:cs typeface="ＭＳ Ｐゴシック" charset="0"/>
              </a:rPr>
              <a:t>Trainings and objectives 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Helvetica" charset="0"/>
                <a:ea typeface="ＭＳ Ｐゴシック" charset="0"/>
                <a:cs typeface="ＭＳ Ｐゴシック" charset="0"/>
              </a:rPr>
              <a:t>Equipment Provided</a:t>
            </a:r>
          </a:p>
          <a:p>
            <a:pPr lvl="1">
              <a:lnSpc>
                <a:spcPct val="80000"/>
              </a:lnSpc>
            </a:pPr>
            <a:r>
              <a:rPr lang="en-US" sz="1500">
                <a:ea typeface="ＭＳ Ｐゴシック" charset="0"/>
              </a:rPr>
              <a:t>Maintenance</a:t>
            </a:r>
          </a:p>
          <a:p>
            <a:pPr lvl="1">
              <a:lnSpc>
                <a:spcPct val="80000"/>
              </a:lnSpc>
            </a:pPr>
            <a:r>
              <a:rPr lang="en-US" sz="1500">
                <a:ea typeface="ＭＳ Ｐゴシック" charset="0"/>
              </a:rPr>
              <a:t>Calibration</a:t>
            </a:r>
          </a:p>
          <a:p>
            <a:pPr lvl="1">
              <a:lnSpc>
                <a:spcPct val="80000"/>
              </a:lnSpc>
            </a:pPr>
            <a:r>
              <a:rPr lang="en-US" sz="1500">
                <a:ea typeface="ＭＳ Ｐゴシック" charset="0"/>
              </a:rPr>
              <a:t>Validation</a:t>
            </a:r>
          </a:p>
          <a:p>
            <a:pPr>
              <a:lnSpc>
                <a:spcPct val="80000"/>
              </a:lnSpc>
            </a:pPr>
            <a:r>
              <a:rPr lang="en-US" sz="1800">
                <a:latin typeface="Helvetica" charset="0"/>
                <a:ea typeface="ＭＳ Ｐゴシック" charset="0"/>
                <a:cs typeface="ＭＳ Ｐゴシック" charset="0"/>
              </a:rPr>
              <a:t>Pest Control</a:t>
            </a:r>
          </a:p>
          <a:p>
            <a:pPr>
              <a:lnSpc>
                <a:spcPct val="80000"/>
              </a:lnSpc>
            </a:pPr>
            <a:endParaRPr lang="en-US" sz="18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Sanitation </a:t>
            </a:r>
          </a:p>
          <a:p>
            <a:pPr lvl="1">
              <a:defRPr/>
            </a:pPr>
            <a:r>
              <a:rPr lang="en-US" dirty="0" smtClean="0"/>
              <a:t>Chemicals used</a:t>
            </a:r>
          </a:p>
          <a:p>
            <a:pPr lvl="1">
              <a:defRPr/>
            </a:pPr>
            <a:r>
              <a:rPr lang="en-US" dirty="0" smtClean="0"/>
              <a:t>Cross contamination between clients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Glass breakage, chemical spills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Allergen control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Stuff that isn’t in </a:t>
            </a:r>
            <a:r>
              <a:rPr lang="en-US" dirty="0" err="1" smtClean="0"/>
              <a:t>GMPs</a:t>
            </a:r>
            <a:endParaRPr lang="en-US" dirty="0" smtClean="0"/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Usage logs</a:t>
            </a:r>
          </a:p>
          <a:p>
            <a:pPr lvl="1">
              <a:defRPr/>
            </a:pPr>
            <a:r>
              <a:rPr lang="en-US" dirty="0" smtClean="0"/>
              <a:t>Numbers of people in the kitchen at one time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Client evaluation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Crisis management</a:t>
            </a:r>
          </a:p>
          <a:p>
            <a:pPr>
              <a:buFont typeface="Times" pitchFamily="4" charset="0"/>
              <a:buChar char="•"/>
              <a:defRPr/>
            </a:pPr>
            <a:r>
              <a:rPr lang="en-US" dirty="0" smtClean="0"/>
              <a:t>Customer complaint system </a:t>
            </a:r>
          </a:p>
        </p:txBody>
      </p:sp>
    </p:spTree>
    <p:extLst>
      <p:ext uri="{BB962C8B-B14F-4D97-AF65-F5344CB8AC3E}">
        <p14:creationId xmlns:p14="http://schemas.microsoft.com/office/powerpoint/2010/main" val="232404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AppleGothic"/>
              </a:rPr>
              <a:t>Other things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 qualified individual must manage the above items 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To be qualified, an individual would be required to successfully complete training in accordance with a standardized curriculum or be otherwise qualified through job experience to develop and apply a food safety system.</a:t>
            </a:r>
          </a:p>
          <a:p>
            <a:pPr eaLnBrk="1" hangingPunct="1"/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Revisions to current CGMP are proposed 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Allergens</a:t>
            </a:r>
          </a:p>
          <a:p>
            <a:pPr lvl="1" eaLnBrk="1" hangingPunct="1"/>
            <a:r>
              <a:rPr lang="en-US">
                <a:ea typeface="ＭＳ Ｐゴシック" charset="0"/>
              </a:rPr>
              <a:t>Mandating training for employees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A9ECDA10-4978-2049-98F6-E2FD5BB78735}" type="slidenum">
              <a:rPr lang="en-US">
                <a:latin typeface="Arial" charset="0"/>
              </a:rPr>
              <a:pPr/>
              <a:t>29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59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blodchk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0600"/>
            <a:ext cx="73406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988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ppleGothic"/>
              </a:rPr>
              <a:t>Visitor/client logs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Name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Business Name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Address, Phone number, Email address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Copy of label and recipe on file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Lot numbers to be used for current processing day</a:t>
            </a:r>
          </a:p>
        </p:txBody>
      </p:sp>
    </p:spTree>
    <p:extLst>
      <p:ext uri="{BB962C8B-B14F-4D97-AF65-F5344CB8AC3E}">
        <p14:creationId xmlns:p14="http://schemas.microsoft.com/office/powerpoint/2010/main" val="31454848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ppleGothic"/>
              </a:rPr>
              <a:t>Equipment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Maintenance </a:t>
            </a:r>
          </a:p>
          <a:p>
            <a:pPr lvl="1"/>
            <a:r>
              <a:rPr lang="en-US">
                <a:ea typeface="ＭＳ Ｐゴシック" charset="0"/>
              </a:rPr>
              <a:t>Monthly schedule</a:t>
            </a:r>
          </a:p>
          <a:p>
            <a:pPr lvl="1"/>
            <a:r>
              <a:rPr lang="en-US">
                <a:ea typeface="ＭＳ Ｐゴシック" charset="0"/>
              </a:rPr>
              <a:t>Unless reported issues 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Calibration (authorized personnel)</a:t>
            </a:r>
          </a:p>
          <a:p>
            <a:pPr lvl="1"/>
            <a:r>
              <a:rPr lang="en-US">
                <a:ea typeface="ＭＳ Ｐゴシック" charset="0"/>
              </a:rPr>
              <a:t>Procedures for calibration </a:t>
            </a:r>
          </a:p>
          <a:p>
            <a:pPr lvl="1"/>
            <a:r>
              <a:rPr lang="en-US">
                <a:ea typeface="ＭＳ Ｐゴシック" charset="0"/>
              </a:rPr>
              <a:t>Records of calibration 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 Validation </a:t>
            </a:r>
          </a:p>
        </p:txBody>
      </p:sp>
      <p:sp>
        <p:nvSpPr>
          <p:cNvPr id="3174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8964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ppleGothic"/>
              </a:rPr>
              <a:t>Pest Control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Log to report any pest sightings or issues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Map of facility </a:t>
            </a:r>
          </a:p>
          <a:p>
            <a:pPr lvl="1"/>
            <a:r>
              <a:rPr lang="en-US">
                <a:ea typeface="ＭＳ Ｐゴシック" charset="0"/>
              </a:rPr>
              <a:t>Traps inside </a:t>
            </a:r>
          </a:p>
          <a:p>
            <a:pPr lvl="1"/>
            <a:r>
              <a:rPr lang="en-US">
                <a:ea typeface="ＭＳ Ｐゴシック" charset="0"/>
              </a:rPr>
              <a:t>Bait stations outside building (loading docks)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Disposal procedures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Weekly logs to check traps and properly working bait stations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181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ppleGothic"/>
              </a:rPr>
              <a:t>Restroom </a:t>
            </a:r>
            <a:r>
              <a:rPr lang="en-US" dirty="0">
                <a:cs typeface="AppleGothic"/>
              </a:rPr>
              <a:t>Facilities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Properly stocked with hand soap, paper towels, toilet paper on a daily basis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Cleaned on a regularly scheduled basis</a:t>
            </a:r>
          </a:p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Available for all signed up customers using kitchen</a:t>
            </a:r>
          </a:p>
          <a:p>
            <a:endParaRPr lang="en-US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5246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ppleGothic"/>
              </a:rPr>
              <a:t>You get a call from a </a:t>
            </a:r>
            <a:r>
              <a:rPr lang="en-US" dirty="0" smtClean="0">
                <a:cs typeface="AppleGothic"/>
              </a:rPr>
              <a:t>community member</a:t>
            </a:r>
            <a:endParaRPr lang="en-US" dirty="0">
              <a:cs typeface="AppleGothic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48933"/>
            <a:ext cx="4191000" cy="4800600"/>
          </a:xfrm>
        </p:spPr>
        <p:txBody>
          <a:bodyPr/>
          <a:lstStyle/>
          <a:p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customer of a 4-H club fundraiser alleges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that someone got sick from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some jelly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  <a:p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The local health department receives three more calls</a:t>
            </a:r>
          </a:p>
          <a:p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What do you do? What are the questions going through your mind?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2133600"/>
            <a:ext cx="3775075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309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5800" y="12470"/>
            <a:ext cx="10286999" cy="684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85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6-11-15 at 12.4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838200"/>
            <a:ext cx="6845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0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931400" cy="688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32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Smiling Hara Tempeh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6858000" cy="3733800"/>
          </a:xfrm>
        </p:spPr>
        <p:txBody>
          <a:bodyPr/>
          <a:lstStyle/>
          <a:p>
            <a:r>
              <a:rPr lang="en-US" i="1" dirty="0">
                <a:latin typeface="Avenir Book"/>
                <a:ea typeface="ＭＳ Ｐゴシック" charset="0"/>
                <a:cs typeface="Avenir Book"/>
              </a:rPr>
              <a:t>Salmonella</a:t>
            </a:r>
            <a:r>
              <a:rPr lang="en-US" dirty="0">
                <a:latin typeface="Avenir Book"/>
                <a:ea typeface="ＭＳ Ｐゴシック" charset="0"/>
                <a:cs typeface="Avenir Book"/>
              </a:rPr>
              <a:t> </a:t>
            </a:r>
            <a:r>
              <a:rPr lang="en-US" dirty="0" err="1">
                <a:latin typeface="Avenir Book"/>
                <a:ea typeface="ＭＳ Ｐゴシック" charset="0"/>
                <a:cs typeface="Avenir Book"/>
              </a:rPr>
              <a:t>Paratyphi</a:t>
            </a:r>
            <a:r>
              <a:rPr lang="en-US" dirty="0">
                <a:latin typeface="Avenir Book"/>
                <a:ea typeface="ＭＳ Ｐゴシック" charset="0"/>
                <a:cs typeface="Avenir Book"/>
              </a:rPr>
              <a:t> B</a:t>
            </a:r>
          </a:p>
          <a:p>
            <a:r>
              <a:rPr lang="en-US" dirty="0">
                <a:latin typeface="Avenir Book"/>
                <a:ea typeface="ＭＳ Ｐゴシック" charset="0"/>
                <a:cs typeface="Avenir Book"/>
              </a:rPr>
              <a:t>71illnesses</a:t>
            </a:r>
          </a:p>
          <a:p>
            <a:r>
              <a:rPr lang="en-US" dirty="0">
                <a:latin typeface="Avenir Book"/>
                <a:ea typeface="ＭＳ Ｐゴシック" charset="0"/>
                <a:cs typeface="Avenir Book"/>
              </a:rPr>
              <a:t>9 hospitalizations</a:t>
            </a:r>
          </a:p>
          <a:p>
            <a:r>
              <a:rPr lang="en-US" dirty="0">
                <a:latin typeface="Avenir Book"/>
                <a:ea typeface="ＭＳ Ｐゴシック" charset="0"/>
                <a:cs typeface="Avenir Book"/>
              </a:rPr>
              <a:t>Linked to starter culture</a:t>
            </a:r>
          </a:p>
          <a:p>
            <a:endParaRPr lang="en-US" dirty="0">
              <a:latin typeface="Avenir Book"/>
              <a:ea typeface="ＭＳ Ｐゴシック" charset="0"/>
              <a:cs typeface="Avenir Book"/>
            </a:endParaRPr>
          </a:p>
          <a:p>
            <a:endParaRPr lang="en-US" dirty="0">
              <a:latin typeface="Avenir Book"/>
              <a:ea typeface="ＭＳ Ｐゴシック" charset="0"/>
              <a:cs typeface="Avenir Book"/>
            </a:endParaRPr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245304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240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homemade-bacon-ja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932"/>
            <a:ext cx="9121423" cy="68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0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5 at 6.33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5" y="25400"/>
            <a:ext cx="9547739" cy="683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1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7-25 at 6.31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5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34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">
      <a:dk1>
        <a:srgbClr val="993300"/>
      </a:dk1>
      <a:lt1>
        <a:srgbClr val="FFFFFF"/>
      </a:lt1>
      <a:dk2>
        <a:srgbClr val="333333"/>
      </a:dk2>
      <a:lt2>
        <a:srgbClr val="666699"/>
      </a:lt2>
      <a:accent1>
        <a:srgbClr val="CC3300"/>
      </a:accent1>
      <a:accent2>
        <a:srgbClr val="408000"/>
      </a:accent2>
      <a:accent3>
        <a:srgbClr val="FFFFFF"/>
      </a:accent3>
      <a:accent4>
        <a:srgbClr val="822A00"/>
      </a:accent4>
      <a:accent5>
        <a:srgbClr val="E2ADAA"/>
      </a:accent5>
      <a:accent6>
        <a:srgbClr val="397300"/>
      </a:accent6>
      <a:hlink>
        <a:srgbClr val="CC9900"/>
      </a:hlink>
      <a:folHlink>
        <a:srgbClr val="B2B2B2"/>
      </a:folHlink>
    </a:clrScheme>
    <a:fontScheme name="Pixel">
      <a:majorFont>
        <a:latin typeface="Helvetica Neue Black Condensed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Pixel 1">
        <a:dk1>
          <a:srgbClr val="666699"/>
        </a:dk1>
        <a:lt1>
          <a:srgbClr val="FFFFFF"/>
        </a:lt1>
        <a:dk2>
          <a:srgbClr val="000066"/>
        </a:dk2>
        <a:lt2>
          <a:srgbClr val="FFFFFF"/>
        </a:lt2>
        <a:accent1>
          <a:srgbClr val="0066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2DE7"/>
        </a:accent6>
        <a:hlink>
          <a:srgbClr val="0000C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0000"/>
        </a:dk1>
        <a:lt1>
          <a:srgbClr val="FFFFFF"/>
        </a:lt1>
        <a:dk2>
          <a:srgbClr val="334B49"/>
        </a:dk2>
        <a:lt2>
          <a:srgbClr val="FFFFFF"/>
        </a:lt2>
        <a:accent1>
          <a:srgbClr val="009999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ACACA"/>
        </a:accent5>
        <a:accent6>
          <a:srgbClr val="007373"/>
        </a:accent6>
        <a:hlink>
          <a:srgbClr val="00666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FF9900"/>
        </a:accent1>
        <a:accent2>
          <a:srgbClr val="FCB138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4A032"/>
        </a:accent6>
        <a:hlink>
          <a:srgbClr val="FCC66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440044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B0AAB0"/>
        </a:accent5>
        <a:accent6>
          <a:srgbClr val="6D0466"/>
        </a:accent6>
        <a:hlink>
          <a:srgbClr val="9F839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5">
        <a:dk1>
          <a:srgbClr val="000000"/>
        </a:dk1>
        <a:lt1>
          <a:srgbClr val="FFFFFF"/>
        </a:lt1>
        <a:dk2>
          <a:srgbClr val="FFFFFF"/>
        </a:dk2>
        <a:lt2>
          <a:srgbClr val="666699"/>
        </a:lt2>
        <a:accent1>
          <a:srgbClr val="779F92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BDCDC7"/>
        </a:accent5>
        <a:accent6>
          <a:srgbClr val="8EB0C3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6">
        <a:dk1>
          <a:srgbClr val="6A0000"/>
        </a:dk1>
        <a:lt1>
          <a:srgbClr val="FFFFFF"/>
        </a:lt1>
        <a:dk2>
          <a:srgbClr val="FFFFFF"/>
        </a:dk2>
        <a:lt2>
          <a:srgbClr val="666699"/>
        </a:lt2>
        <a:accent1>
          <a:srgbClr val="CC3300"/>
        </a:accent1>
        <a:accent2>
          <a:srgbClr val="CC6600"/>
        </a:accent2>
        <a:accent3>
          <a:srgbClr val="FFFFFF"/>
        </a:accent3>
        <a:accent4>
          <a:srgbClr val="590000"/>
        </a:accent4>
        <a:accent5>
          <a:srgbClr val="E2ADAA"/>
        </a:accent5>
        <a:accent6>
          <a:srgbClr val="B95C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7">
        <a:dk1>
          <a:srgbClr val="4F4F77"/>
        </a:dk1>
        <a:lt1>
          <a:srgbClr val="FFFFFF"/>
        </a:lt1>
        <a:dk2>
          <a:srgbClr val="4A7911"/>
        </a:dk2>
        <a:lt2>
          <a:srgbClr val="FFFFFF"/>
        </a:lt2>
        <a:accent1>
          <a:srgbClr val="336600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FFFFFF"/>
        </a:dk2>
        <a:lt2>
          <a:srgbClr val="4F4F77"/>
        </a:lt2>
        <a:accent1>
          <a:srgbClr val="3366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ADB8AA"/>
        </a:accent5>
        <a:accent6>
          <a:srgbClr val="5C8A00"/>
        </a:accent6>
        <a:hlink>
          <a:srgbClr val="99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8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8080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0C0"/>
        </a:accent5>
        <a:accent6>
          <a:srgbClr val="008A8A"/>
        </a:accent6>
        <a:hlink>
          <a:srgbClr val="70CAC6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0">
        <a:dk1>
          <a:srgbClr val="4F4F77"/>
        </a:dk1>
        <a:lt1>
          <a:srgbClr val="FFFFFF"/>
        </a:lt1>
        <a:dk2>
          <a:srgbClr val="330000"/>
        </a:dk2>
        <a:lt2>
          <a:srgbClr val="FFFFFF"/>
        </a:lt2>
        <a:accent1>
          <a:srgbClr val="822504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C1ACAA"/>
        </a:accent5>
        <a:accent6>
          <a:srgbClr val="8F2505"/>
        </a:accent6>
        <a:hlink>
          <a:srgbClr val="7C0704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1">
        <a:dk1>
          <a:srgbClr val="333333"/>
        </a:dk1>
        <a:lt1>
          <a:srgbClr val="FFFFFF"/>
        </a:lt1>
        <a:dk2>
          <a:srgbClr val="333399"/>
        </a:dk2>
        <a:lt2>
          <a:srgbClr val="FFFFFF"/>
        </a:lt2>
        <a:accent1>
          <a:srgbClr val="006699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B8CA"/>
        </a:accent5>
        <a:accent6>
          <a:srgbClr val="02799E"/>
        </a:accent6>
        <a:hlink>
          <a:srgbClr val="6699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0080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AC0"/>
        </a:accent5>
        <a:accent6>
          <a:srgbClr val="8A8AB9"/>
        </a:accent6>
        <a:hlink>
          <a:srgbClr val="CCCCE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4C4C4C"/>
        </a:dk1>
        <a:lt1>
          <a:srgbClr val="FBFFD8"/>
        </a:lt1>
        <a:dk2>
          <a:srgbClr val="333333"/>
        </a:dk2>
        <a:lt2>
          <a:srgbClr val="666699"/>
        </a:lt2>
        <a:accent1>
          <a:srgbClr val="CC3300"/>
        </a:accent1>
        <a:accent2>
          <a:srgbClr val="408000"/>
        </a:accent2>
        <a:accent3>
          <a:srgbClr val="FDFFE9"/>
        </a:accent3>
        <a:accent4>
          <a:srgbClr val="404040"/>
        </a:accent4>
        <a:accent5>
          <a:srgbClr val="E2ADAA"/>
        </a:accent5>
        <a:accent6>
          <a:srgbClr val="397300"/>
        </a:accent6>
        <a:hlink>
          <a:srgbClr val="CC99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43895</TotalTime>
  <Words>974</Words>
  <Application>Microsoft Macintosh PowerPoint</Application>
  <PresentationFormat>On-screen Show (4:3)</PresentationFormat>
  <Paragraphs>137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Pixel</vt:lpstr>
      <vt:lpstr>Rules, food safety, small businesses</vt:lpstr>
      <vt:lpstr>You get a call from a community member</vt:lpstr>
      <vt:lpstr>PowerPoint Presentation</vt:lpstr>
      <vt:lpstr>PowerPoint Presentation</vt:lpstr>
      <vt:lpstr>PowerPoint Presentation</vt:lpstr>
      <vt:lpstr>Smiling Hara Tempeh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you have a club that wants to sell food. Or you have an ECA group that wants to sell food. Or you want to sell food as a fundraiser</vt:lpstr>
      <vt:lpstr>PowerPoint Presentation</vt:lpstr>
      <vt:lpstr>foodsafety.ces.ncsu.edu/small-businesses/</vt:lpstr>
      <vt:lpstr>What you need to have a commercial kitchen</vt:lpstr>
      <vt:lpstr>What else you need (continued)</vt:lpstr>
      <vt:lpstr>All food processors in North Carolina, without exemption, are required to comply with the Good Manufacturing Practice requirements set forth in federal regulations  </vt:lpstr>
      <vt:lpstr>Depending on the food</vt:lpstr>
      <vt:lpstr>Hazard analysis</vt:lpstr>
      <vt:lpstr>Preventive Controls</vt:lpstr>
      <vt:lpstr>Monitoring</vt:lpstr>
      <vt:lpstr>Corrective actions</vt:lpstr>
      <vt:lpstr>PowerPoint Presentation</vt:lpstr>
      <vt:lpstr>Verification</vt:lpstr>
      <vt:lpstr>Overview</vt:lpstr>
      <vt:lpstr>Other things</vt:lpstr>
      <vt:lpstr>Visitor/client logs</vt:lpstr>
      <vt:lpstr>Equipment</vt:lpstr>
      <vt:lpstr>Pest Control</vt:lpstr>
      <vt:lpstr>Restroom Facilities</vt:lpstr>
      <vt:lpstr>You get a call from a community member</vt:lpstr>
      <vt:lpstr>PowerPoint Presentation</vt:lpstr>
    </vt:vector>
  </TitlesOfParts>
  <Company>University of Guelph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 Analysis</dc:title>
  <dc:creator>Ben Chapman</dc:creator>
  <cp:lastModifiedBy>Ben</cp:lastModifiedBy>
  <cp:revision>1455</cp:revision>
  <cp:lastPrinted>2011-10-14T18:43:03Z</cp:lastPrinted>
  <dcterms:created xsi:type="dcterms:W3CDTF">2013-07-31T12:49:15Z</dcterms:created>
  <dcterms:modified xsi:type="dcterms:W3CDTF">2016-11-15T18:25:35Z</dcterms:modified>
</cp:coreProperties>
</file>