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9" r:id="rId40"/>
    <p:sldId id="295" r:id="rId41"/>
    <p:sldId id="300" r:id="rId42"/>
    <p:sldId id="296" r:id="rId43"/>
    <p:sldId id="301" r:id="rId44"/>
    <p:sldId id="297" r:id="rId45"/>
    <p:sldId id="302" r:id="rId46"/>
    <p:sldId id="29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547CA-B13F-C849-9B87-6E734F25583B}" type="datetimeFigureOut">
              <a:rPr lang="en-US" smtClean="0"/>
              <a:t>3/11/16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559A7-4C11-4244-B4F2-369285A20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diarrhea/article.htm" TargetMode="External"/><Relationship Id="rId4" Type="http://schemas.openxmlformats.org/officeDocument/2006/relationships/hyperlink" Target="http://www.medicinenet.com/aches_pain_fever/article.htm" TargetMode="External"/><Relationship Id="rId5" Type="http://schemas.openxmlformats.org/officeDocument/2006/relationships/hyperlink" Target="http://www.medicinenet.com/shigella_infection/article.htm" TargetMode="External"/><Relationship Id="rId6" Type="http://schemas.openxmlformats.org/officeDocument/2006/relationships/hyperlink" Target="http://www.medicinenet.com/dehydration/article.ht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9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8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20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MS PGothic" charset="0"/>
              </a:rPr>
              <a:t>Salmonella and Campylobacter - #1&amp;2 causes of food-borne illnesses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8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>
                <a:latin typeface="Calibri" charset="0"/>
                <a:ea typeface="MS PGothic" charset="0"/>
              </a:rPr>
              <a:t>Shigella</a:t>
            </a:r>
            <a:r>
              <a:rPr lang="en-US" dirty="0">
                <a:latin typeface="Calibri" charset="0"/>
                <a:ea typeface="MS PGothic" charset="0"/>
              </a:rPr>
              <a:t>- often spread through cross-contamination and cross-contact -  only infects primates (humans and monkeys). So it likely comes from an infected person, sometimes through water.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It</a:t>
            </a:r>
            <a:r>
              <a:rPr lang="fr-FR" dirty="0">
                <a:latin typeface="Calibri" charset="0"/>
                <a:ea typeface="MS PGothic" charset="0"/>
              </a:rPr>
              <a:t>’</a:t>
            </a:r>
            <a:r>
              <a:rPr lang="en-US" altLang="ja-JP" dirty="0">
                <a:latin typeface="Calibri" charset="0"/>
                <a:ea typeface="MS PGothic" charset="0"/>
              </a:rPr>
              <a:t>s a problem in day care because of all to dirty dippers and bathroom accidents.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Causes dysentery - </a:t>
            </a:r>
            <a:r>
              <a:rPr lang="en-US" b="1" dirty="0">
                <a:latin typeface="Calibri" charset="0"/>
                <a:ea typeface="MS PGothic" charset="0"/>
              </a:rPr>
              <a:t>Dysentery:</a:t>
            </a:r>
            <a:r>
              <a:rPr lang="en-US" dirty="0">
                <a:latin typeface="Calibri" charset="0"/>
                <a:ea typeface="MS PGothic" charset="0"/>
              </a:rPr>
              <a:t> Inflammation of the intestine, with pain, </a:t>
            </a:r>
            <a:r>
              <a:rPr lang="en-US" u="sng" dirty="0">
                <a:latin typeface="Calibri" charset="0"/>
                <a:ea typeface="MS PGothic" charset="0"/>
                <a:hlinkClick r:id="rId3"/>
              </a:rPr>
              <a:t>diarrhea</a:t>
            </a:r>
            <a:r>
              <a:rPr lang="en-US" dirty="0">
                <a:latin typeface="Calibri" charset="0"/>
                <a:ea typeface="MS PGothic" charset="0"/>
              </a:rPr>
              <a:t>, bloody stools, and often a </a:t>
            </a:r>
            <a:r>
              <a:rPr lang="en-US" u="sng" dirty="0">
                <a:latin typeface="Calibri" charset="0"/>
                <a:ea typeface="MS PGothic" charset="0"/>
                <a:hlinkClick r:id="rId4"/>
              </a:rPr>
              <a:t>fever</a:t>
            </a:r>
            <a:r>
              <a:rPr lang="en-US" dirty="0">
                <a:latin typeface="Calibri" charset="0"/>
                <a:ea typeface="MS PGothic" charset="0"/>
              </a:rPr>
              <a:t> above 101'F. The causes of dysentery include bacteria (such as </a:t>
            </a:r>
            <a:r>
              <a:rPr lang="en-US" u="sng" dirty="0">
                <a:latin typeface="Calibri" charset="0"/>
                <a:ea typeface="MS PGothic" charset="0"/>
                <a:hlinkClick r:id="rId5"/>
              </a:rPr>
              <a:t>Shigella</a:t>
            </a:r>
            <a:r>
              <a:rPr lang="en-US" dirty="0">
                <a:latin typeface="Calibri" charset="0"/>
                <a:ea typeface="MS PGothic" charset="0"/>
              </a:rPr>
              <a:t>), protozoa (such as amebae), parasitic worms (such as </a:t>
            </a:r>
            <a:r>
              <a:rPr lang="en-US" dirty="0" err="1">
                <a:latin typeface="Calibri" charset="0"/>
                <a:ea typeface="MS PGothic" charset="0"/>
              </a:rPr>
              <a:t>schistosomes</a:t>
            </a:r>
            <a:r>
              <a:rPr lang="en-US" dirty="0">
                <a:latin typeface="Calibri" charset="0"/>
                <a:ea typeface="MS PGothic" charset="0"/>
              </a:rPr>
              <a:t>), and viruses. Dysentery can be fatal because it can cause severe </a:t>
            </a:r>
            <a:r>
              <a:rPr lang="en-US" u="sng" dirty="0">
                <a:latin typeface="Calibri" charset="0"/>
                <a:ea typeface="MS PGothic" charset="0"/>
                <a:hlinkClick r:id="rId6"/>
              </a:rPr>
              <a:t>dehydration</a:t>
            </a:r>
            <a:r>
              <a:rPr lang="en-US" dirty="0">
                <a:latin typeface="Calibri" charset="0"/>
                <a:ea typeface="MS PGothic" charset="0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44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Relates this causative agent back to the narrative and introduces the prevention and control aspects. 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Every touch step can increase the # of pathogens 10-fold. (touching a light switch, then RTE) Even a dry cutting board can have pathogens if not properly washed and sanitized.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 It only takes about 20 cells to make a person sick.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5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Calibri" charset="0"/>
                <a:ea typeface="MS PGothic" charset="0"/>
              </a:rPr>
              <a:t>Queso</a:t>
            </a:r>
            <a:r>
              <a:rPr lang="en-US" dirty="0">
                <a:latin typeface="Calibri" charset="0"/>
                <a:ea typeface="MS PGothic" charset="0"/>
              </a:rPr>
              <a:t> fresco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98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>
                <a:latin typeface="Calibri" charset="0"/>
                <a:ea typeface="MS PGothic" charset="0"/>
              </a:rPr>
              <a:t>Really focus on the importance preventing cross contamination.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49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See booklet page 47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Brushing – abrasion step; think of toothpaste as the detergent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Just a little mouthwash will not clean your teeth.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Image: </a:t>
            </a:r>
            <a:r>
              <a:rPr lang="en-US" dirty="0" err="1">
                <a:latin typeface="Calibri" charset="0"/>
                <a:ea typeface="MS PGothic" charset="0"/>
              </a:rPr>
              <a:t>www.more.com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22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79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MS PGothic" charset="0"/>
              </a:rPr>
              <a:t>Click picture to play video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70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40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3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8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Utensils &amp; equipment contacting food that is not TCS such as iced tea dispensers, carbonated beverage dispenser nozzles,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beverage dispensing circuits or lines, water vending equipment, coffee bean grinders, ice makers, and ice bins must be cleaned on a routine basis to prevent the development of slime, mold, or soil residues. Follow manufacturer</a:t>
            </a:r>
            <a:r>
              <a:rPr lang="ja-JP" altLang="en-US" dirty="0">
                <a:latin typeface="Calibri" charset="0"/>
                <a:ea typeface="MS PGothic" charset="0"/>
              </a:rPr>
              <a:t>’</a:t>
            </a:r>
            <a:r>
              <a:rPr lang="en-US" altLang="ja-JP" dirty="0">
                <a:latin typeface="Calibri" charset="0"/>
                <a:ea typeface="MS PGothic" charset="0"/>
              </a:rPr>
              <a:t>s directions.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64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MS PGothic" charset="0"/>
              </a:rPr>
              <a:t>What about that plastic container that is cracked? Melted in the microwave?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1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26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2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The effectiveness of chemical sanitizers can be directly affected by the temperature, pH, concentration of the sanitizer solution used, and hardness of the water.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Iodine is seldom used. 12.5-25 ppm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24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MS PGothic" charset="0"/>
              </a:rPr>
              <a:t>Chlorine is good for cleaning up throw-up.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53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These can be tough to remember. The best advice is to follow the manufacture/dealers instructions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You should test the  concentration of sanitizers periodically. Test strips should be in stock and conveniently located.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Too much detergent in the dish compartment can get in the rinse water and sanitizer solution and affect sanitizer effectiveness.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Chlorine – above 100ppm degrades equipment – evaporates, so concentration goes down over time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>
                <a:latin typeface="Calibri" charset="0"/>
                <a:ea typeface="MS PGothic" charset="0"/>
              </a:rPr>
              <a:t>Quats</a:t>
            </a:r>
            <a:r>
              <a:rPr lang="en-US" dirty="0">
                <a:latin typeface="Calibri" charset="0"/>
                <a:ea typeface="MS PGothic" charset="0"/>
              </a:rPr>
              <a:t> – follow manufacturer</a:t>
            </a:r>
            <a:r>
              <a:rPr lang="ja-JP" altLang="en-US" dirty="0">
                <a:latin typeface="Calibri" charset="0"/>
                <a:ea typeface="MS PGothic" charset="0"/>
              </a:rPr>
              <a:t>’</a:t>
            </a:r>
            <a:r>
              <a:rPr lang="en-US" altLang="ja-JP" dirty="0">
                <a:latin typeface="Calibri" charset="0"/>
                <a:ea typeface="MS PGothic" charset="0"/>
              </a:rPr>
              <a:t>s directions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2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http://</a:t>
            </a:r>
            <a:r>
              <a:rPr lang="en-US" dirty="0" err="1">
                <a:latin typeface="Calibri" charset="0"/>
                <a:ea typeface="MS PGothic" charset="0"/>
              </a:rPr>
              <a:t>www.campylobacterblog.com</a:t>
            </a:r>
            <a:r>
              <a:rPr lang="en-US" dirty="0">
                <a:latin typeface="Calibri" charset="0"/>
                <a:ea typeface="MS PGothic" charset="0"/>
              </a:rPr>
              <a:t>/campylobacter-watch/campylobacter-outbreak-in-north-</a:t>
            </a:r>
            <a:r>
              <a:rPr lang="en-US" dirty="0" err="1">
                <a:latin typeface="Calibri" charset="0"/>
                <a:ea typeface="MS PGothic" charset="0"/>
              </a:rPr>
              <a:t>carolina</a:t>
            </a:r>
            <a:r>
              <a:rPr lang="en-US" dirty="0">
                <a:latin typeface="Calibri" charset="0"/>
                <a:ea typeface="MS PGothic" charset="0"/>
              </a:rPr>
              <a:t>/#.VHYOo76Jndk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Campylobacter- 99% poultry-related, also cleaning/sanitizing related, cross-contamination can be a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96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68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Chlorine bleach + window cleaner (with ammonia) = chlorine gas (Mustard gas)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>
                <a:latin typeface="Calibri" charset="0"/>
                <a:ea typeface="MS PGothic" charset="0"/>
              </a:rPr>
              <a:t>Quats</a:t>
            </a:r>
            <a:r>
              <a:rPr lang="en-US" dirty="0">
                <a:latin typeface="Calibri" charset="0"/>
                <a:ea typeface="MS PGothic" charset="0"/>
              </a:rPr>
              <a:t> and chlorine mixed together releases toxic fumes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73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57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262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1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801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MS PGothic" charset="0"/>
              </a:rPr>
              <a:t>We know that approved suppliers will have taken steps to reduce the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45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637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Answer: a)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Air drying adds contact time for the sanitizer to work.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Rinse – important step – detergent can change the pH – Chlorine is pH-sensitive.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42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Answer: a)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Air drying adds contact time for the sanitizer to work.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MS PGothic" charset="0"/>
              </a:rPr>
              <a:t>Rinse – important step – detergent can change the pH – Chlorine is pH-sensitive.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9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MS PGothic" charset="0"/>
              </a:rPr>
              <a:t>Not all outbreaks are solved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06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MS PGothic" charset="0"/>
              </a:rPr>
              <a:t>Answer: d) You want to be able to see soiled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803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MS PGothic" charset="0"/>
              </a:rPr>
              <a:t>Answer: d) You want to be able to see soiled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4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MS PGothic" charset="0"/>
              </a:rPr>
              <a:t>Answer 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33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MS PGothic" charset="0"/>
              </a:rPr>
              <a:t>Answer 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803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MS PGothic" charset="0"/>
              </a:rPr>
              <a:t>Answer: 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03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MS PGothic" charset="0"/>
              </a:rPr>
              <a:t>Answer: 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720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0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4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  <a:ea typeface="MS PGothic" charset="0"/>
              </a:rPr>
              <a:t>Best Practice – clean as you 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59A7-4C11-4244-B4F2-369285A202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4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488747" y="4557472"/>
            <a:ext cx="46926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634672" y="3405397"/>
            <a:ext cx="6400800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atin typeface="Avenir Book"/>
                <a:cs typeface="Avenir Book"/>
              </a:rPr>
              <a:t>A certified food protection</a:t>
            </a:r>
          </a:p>
          <a:p>
            <a:pPr algn="ctr" eaLnBrk="1" hangingPunct="1">
              <a:defRPr/>
            </a:pPr>
            <a:r>
              <a:rPr lang="en-US" sz="2000" dirty="0">
                <a:latin typeface="Avenir Book"/>
                <a:cs typeface="Avenir Book"/>
              </a:rPr>
              <a:t>manager training program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9158" t="21871" r="9723" b="20222"/>
          <a:stretch/>
        </p:blipFill>
        <p:spPr>
          <a:xfrm>
            <a:off x="2711848" y="1418453"/>
            <a:ext cx="4246448" cy="161714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73213" y="5054462"/>
            <a:ext cx="3323719" cy="714375"/>
          </a:xfrm>
        </p:spPr>
        <p:txBody>
          <a:bodyPr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en-US" dirty="0"/>
              <a:t>Module # : Name Here 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658428" y="5832928"/>
            <a:ext cx="2485572" cy="1025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0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6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244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Gotham-BookItalic"/>
                <a:cs typeface="Gotham-BookItal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1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72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43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92FC5C-2501-F94E-B5AA-B30230C3A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4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72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30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3866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02648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Gotham-BookItalic"/>
                <a:cs typeface="Gotham-BookItal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0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228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16002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609600" cy="684892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54977" y="6108021"/>
            <a:ext cx="1597874" cy="8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7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6">
              <a:lumMod val="50000"/>
            </a:schemeClr>
          </a:solidFill>
          <a:latin typeface="Avenir Book"/>
          <a:ea typeface="MS PGothic" panose="020B0600070205080204" pitchFamily="34" charset="-128"/>
          <a:cs typeface="Avenir Book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BBB59"/>
          </a:solidFill>
          <a:latin typeface="Avenir Book" charset="0"/>
          <a:ea typeface="MS PGothic" panose="020B0600070205080204" pitchFamily="34" charset="-128"/>
          <a:cs typeface="Avenir Boo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BBB59"/>
          </a:solidFill>
          <a:latin typeface="Avenir Book" charset="0"/>
          <a:ea typeface="MS PGothic" panose="020B0600070205080204" pitchFamily="34" charset="-128"/>
          <a:cs typeface="Avenir Boo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BBB59"/>
          </a:solidFill>
          <a:latin typeface="Avenir Book" charset="0"/>
          <a:ea typeface="MS PGothic" panose="020B0600070205080204" pitchFamily="34" charset="-128"/>
          <a:cs typeface="Avenir Boo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BBB59"/>
          </a:solidFill>
          <a:latin typeface="Avenir Book" charset="0"/>
          <a:ea typeface="MS PGothic" panose="020B0600070205080204" pitchFamily="34" charset="-128"/>
          <a:cs typeface="Avenir Book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9BBB59"/>
          </a:solidFill>
          <a:latin typeface="Gotham Rounded Bold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9BBB59"/>
          </a:solidFill>
          <a:latin typeface="Gotham Rounded Bold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9BBB59"/>
          </a:solidFill>
          <a:latin typeface="Gotham Rounded Bold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9BBB59"/>
          </a:solidFill>
          <a:latin typeface="Gotham Rounded Bold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Font typeface="Arial" charset="0"/>
        <a:buChar char="•"/>
        <a:defRPr sz="2000" kern="1200">
          <a:ln>
            <a:noFill/>
          </a:ln>
          <a:solidFill>
            <a:schemeClr val="tx1"/>
          </a:solidFill>
          <a:latin typeface="Avenir Book"/>
          <a:ea typeface="MS PGothic" panose="020B0600070205080204" pitchFamily="34" charset="-128"/>
          <a:cs typeface="Avenir Book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Font typeface="Arial" charset="0"/>
        <a:buChar char="–"/>
        <a:defRPr sz="2000" kern="1200">
          <a:ln>
            <a:noFill/>
          </a:ln>
          <a:solidFill>
            <a:schemeClr val="tx1"/>
          </a:solidFill>
          <a:latin typeface="Avenir Book"/>
          <a:ea typeface="MS PGothic" panose="020B0600070205080204" pitchFamily="34" charset="-128"/>
          <a:cs typeface="Avenir Book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Font typeface="Arial" charset="0"/>
        <a:buChar char="•"/>
        <a:defRPr sz="2000" kern="1200">
          <a:ln>
            <a:noFill/>
          </a:ln>
          <a:solidFill>
            <a:schemeClr val="tx1"/>
          </a:solidFill>
          <a:latin typeface="Avenir Book"/>
          <a:ea typeface="MS PGothic" panose="020B0600070205080204" pitchFamily="34" charset="-128"/>
          <a:cs typeface="Avenir Book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Font typeface="Arial" charset="0"/>
        <a:buChar char="–"/>
        <a:defRPr sz="2000" kern="1200">
          <a:ln>
            <a:noFill/>
          </a:ln>
          <a:solidFill>
            <a:schemeClr val="tx1"/>
          </a:solidFill>
          <a:latin typeface="Avenir Book"/>
          <a:ea typeface="MS PGothic" panose="020B0600070205080204" pitchFamily="34" charset="-128"/>
          <a:cs typeface="Avenir Book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Font typeface="Arial" charset="0"/>
        <a:buChar char="»"/>
        <a:defRPr sz="2000" kern="1200">
          <a:ln>
            <a:noFill/>
          </a:ln>
          <a:solidFill>
            <a:schemeClr val="tx1"/>
          </a:solidFill>
          <a:latin typeface="Avenir Book"/>
          <a:ea typeface="MS PGothic" panose="020B0600070205080204" pitchFamily="34" charset="-128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92C-iKRgFg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92C-iKRgFg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96447" y="5054462"/>
            <a:ext cx="4244730" cy="714375"/>
          </a:xfrm>
        </p:spPr>
        <p:txBody>
          <a:bodyPr/>
          <a:lstStyle/>
          <a:p>
            <a:r>
              <a:rPr lang="en-US" dirty="0"/>
              <a:t>Module 7: Cross Contamination</a:t>
            </a:r>
          </a:p>
        </p:txBody>
      </p:sp>
    </p:spTree>
    <p:extLst>
      <p:ext uri="{BB962C8B-B14F-4D97-AF65-F5344CB8AC3E}">
        <p14:creationId xmlns:p14="http://schemas.microsoft.com/office/powerpoint/2010/main" val="30716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C12124"/>
                </a:solidFill>
              </a:rPr>
              <a:t>Detergent </a:t>
            </a:r>
            <a:r>
              <a:rPr lang="en-US" sz="2400" dirty="0"/>
              <a:t>– chemical that helps dissolve grease and remove dirt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12124"/>
                </a:solidFill>
              </a:rPr>
              <a:t>Sanitizer </a:t>
            </a:r>
            <a:r>
              <a:rPr lang="en-US" sz="2400" dirty="0"/>
              <a:t>– heat or chemical that destroys pathogenic microorganisms to safe levels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12124"/>
                </a:solidFill>
              </a:rPr>
              <a:t>Contact (exposure) time </a:t>
            </a:r>
            <a:r>
              <a:rPr lang="en-US" sz="2400" dirty="0"/>
              <a:t>- period of time sanitizer must be in contact to work properly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12124"/>
                </a:solidFill>
              </a:rPr>
              <a:t>Test strips </a:t>
            </a:r>
            <a:r>
              <a:rPr lang="en-US" sz="2400" dirty="0"/>
              <a:t>– used to monitor concentration of chemical sanitizer and 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8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C12124"/>
                </a:solidFill>
              </a:rPr>
              <a:t>Clean-as-you-go </a:t>
            </a:r>
            <a:r>
              <a:rPr lang="en-US" sz="2400" dirty="0"/>
              <a:t>- cleaning procedures carried out as you work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12124"/>
                </a:solidFill>
              </a:rPr>
              <a:t>Food-contact surface </a:t>
            </a:r>
            <a:r>
              <a:rPr lang="en-US" sz="2400" dirty="0"/>
              <a:t>– surfaces that touch food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12124"/>
                </a:solidFill>
              </a:rPr>
              <a:t>Hand-contact surface </a:t>
            </a:r>
            <a:r>
              <a:rPr lang="en-US" sz="2400" dirty="0"/>
              <a:t>– surfaces that touch </a:t>
            </a:r>
            <a:r>
              <a:rPr lang="en-US" sz="2400" dirty="0" err="1"/>
              <a:t>hnds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>
                <a:solidFill>
                  <a:srgbClr val="C12124"/>
                </a:solidFill>
              </a:rPr>
              <a:t>Impervious </a:t>
            </a:r>
            <a:r>
              <a:rPr lang="en-US" sz="2400" dirty="0"/>
              <a:t>– doesn’t let water through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12124"/>
                </a:solidFill>
              </a:rPr>
              <a:t>Durable</a:t>
            </a:r>
            <a:r>
              <a:rPr lang="en-US" sz="2400" dirty="0"/>
              <a:t> – doesn’t wear or damage easily over time</a:t>
            </a:r>
          </a:p>
        </p:txBody>
      </p:sp>
    </p:spTree>
    <p:extLst>
      <p:ext uri="{BB962C8B-B14F-4D97-AF65-F5344CB8AC3E}">
        <p14:creationId xmlns:p14="http://schemas.microsoft.com/office/powerpoint/2010/main" val="282743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Campylobacter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43" y="1600200"/>
            <a:ext cx="8229600" cy="4835970"/>
          </a:xfrm>
        </p:spPr>
        <p:txBody>
          <a:bodyPr/>
          <a:lstStyle/>
          <a:p>
            <a:r>
              <a:rPr lang="en-US" sz="2400" dirty="0"/>
              <a:t>Estimated to affect 1.3 million people annually</a:t>
            </a:r>
          </a:p>
          <a:p>
            <a:r>
              <a:rPr lang="en-US" sz="2400" dirty="0"/>
              <a:t>Symptoms:</a:t>
            </a:r>
          </a:p>
          <a:p>
            <a:pPr lvl="1"/>
            <a:r>
              <a:rPr lang="en-US" sz="2400" dirty="0"/>
              <a:t>Diarrhea (often bloody), abdominal pain, nausea, fever</a:t>
            </a:r>
          </a:p>
          <a:p>
            <a:r>
              <a:rPr lang="en-US" sz="2400" dirty="0"/>
              <a:t>Onset time – 48-60 hours</a:t>
            </a:r>
          </a:p>
          <a:p>
            <a:r>
              <a:rPr lang="en-US" sz="2400" dirty="0"/>
              <a:t>Foods:</a:t>
            </a:r>
          </a:p>
          <a:p>
            <a:pPr lvl="1"/>
            <a:r>
              <a:rPr lang="en-US" sz="2400" dirty="0"/>
              <a:t>Raw poultry, raw meat, raw milk</a:t>
            </a:r>
          </a:p>
          <a:p>
            <a:r>
              <a:rPr lang="en-US" sz="2400" dirty="0"/>
              <a:t>Control:</a:t>
            </a:r>
          </a:p>
          <a:p>
            <a:pPr lvl="1"/>
            <a:r>
              <a:rPr lang="en-US" sz="2400" dirty="0"/>
              <a:t>Cook poultry to 165°F </a:t>
            </a:r>
          </a:p>
          <a:p>
            <a:pPr lvl="1"/>
            <a:r>
              <a:rPr lang="en-US" sz="2400" dirty="0"/>
              <a:t>Prevent cross contamination</a:t>
            </a:r>
          </a:p>
          <a:p>
            <a:pPr lvl="1"/>
            <a:r>
              <a:rPr lang="en-US" sz="2400"/>
              <a:t>Do not drink raw milk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5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Shigella</a:t>
            </a:r>
            <a:r>
              <a:rPr lang="en-US" dirty="0"/>
              <a:t> (Bacillary Dysentery)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43" y="1600200"/>
            <a:ext cx="8229600" cy="5062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100" dirty="0">
                <a:ea typeface="MS PGothic" charset="0"/>
              </a:rPr>
              <a:t>Transferred fecal-oral route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dirty="0">
                <a:ea typeface="MS PGothic" charset="0"/>
              </a:rPr>
              <a:t>Symptoms: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00" dirty="0">
                <a:ea typeface="MS PGothic" charset="0"/>
              </a:rPr>
              <a:t>Diarrhea (sometimes bloody), fever, abdominal pain, dehydration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00" dirty="0">
                <a:ea typeface="MS PGothic" charset="0"/>
              </a:rPr>
              <a:t>Onset in 1-7 days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dirty="0">
                <a:ea typeface="MS PGothic" charset="0"/>
              </a:rPr>
              <a:t>Sources: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00" dirty="0">
                <a:ea typeface="MS PGothic" charset="0"/>
              </a:rPr>
              <a:t>Infected food handler, did not wash hands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00" dirty="0">
                <a:ea typeface="MS PGothic" charset="0"/>
              </a:rPr>
              <a:t>Contaminated equipment, untreated water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00" dirty="0">
                <a:ea typeface="MS PGothic" charset="0"/>
              </a:rPr>
              <a:t>Raw vegetables, salads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dirty="0">
                <a:ea typeface="MS PGothic" charset="0"/>
              </a:rPr>
              <a:t>Control: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00" dirty="0">
                <a:ea typeface="MS PGothic" charset="0"/>
              </a:rPr>
              <a:t>Personal hygiene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00" dirty="0">
                <a:ea typeface="MS PGothic" charset="0"/>
              </a:rPr>
              <a:t>Treated water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100" dirty="0">
                <a:ea typeface="MS PGothic" charset="0"/>
              </a:rPr>
              <a:t>Exclude infected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7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cross-contamination be a factor in illness from</a:t>
            </a:r>
            <a:r>
              <a:rPr lang="en-US" i="1" dirty="0"/>
              <a:t> Campylobacter</a:t>
            </a:r>
            <a:r>
              <a:rPr lang="en-US" dirty="0"/>
              <a:t>?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16" y="1739360"/>
            <a:ext cx="1314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16" y="1891760"/>
            <a:ext cx="281463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16" y="4101560"/>
            <a:ext cx="25685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16" y="4101560"/>
            <a:ext cx="26320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6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 1: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 dirty="0">
                <a:ea typeface="ＭＳ Ｐゴシック" charset="0"/>
              </a:rPr>
              <a:t>Remember Module 1 Purchasing and Suppliers?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Approved suppliers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Verify supplier practices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Prerequisite programs</a:t>
            </a:r>
          </a:p>
        </p:txBody>
      </p:sp>
    </p:spTree>
    <p:extLst>
      <p:ext uri="{BB962C8B-B14F-4D97-AF65-F5344CB8AC3E}">
        <p14:creationId xmlns:p14="http://schemas.microsoft.com/office/powerpoint/2010/main" val="134401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 2: Cross Contamination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>
                <a:solidFill>
                  <a:srgbClr val="C12124"/>
                </a:solidFill>
              </a:rPr>
              <a:t>Contamination </a:t>
            </a:r>
            <a:r>
              <a:rPr lang="en-US" sz="2200" dirty="0"/>
              <a:t>is the presence of substances or conditions in food that can be harmful to humans.  </a:t>
            </a:r>
          </a:p>
          <a:p>
            <a:r>
              <a:rPr lang="en-US" sz="2200" b="1" dirty="0">
                <a:solidFill>
                  <a:srgbClr val="C12124"/>
                </a:solidFill>
              </a:rPr>
              <a:t>Cross contamination </a:t>
            </a:r>
            <a:r>
              <a:rPr lang="en-US" sz="2200" dirty="0"/>
              <a:t>is the transfer of a harmful substance from one food item to another, usually from raw to cooked or ready-to-eat food.</a:t>
            </a:r>
          </a:p>
          <a:p>
            <a:pPr lvl="1"/>
            <a:r>
              <a:rPr lang="en-US" sz="2200" dirty="0"/>
              <a:t>Can be transferred by anything food contacts: hands, prep tables, equipment, utensils, cutting boards, standing or dripping water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40" y="4730073"/>
            <a:ext cx="272415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87" y="4730073"/>
            <a:ext cx="26320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96" y="4764997"/>
            <a:ext cx="212725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8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and Sanitizing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C12124"/>
                </a:solidFill>
              </a:rPr>
              <a:t>Cleaning </a:t>
            </a:r>
            <a:r>
              <a:rPr lang="en-US" sz="2400" dirty="0"/>
              <a:t>– the removal of soil (food) from  surfaces of equipment and utensils.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12124"/>
                </a:solidFill>
              </a:rPr>
              <a:t>Sanitizing </a:t>
            </a:r>
            <a:r>
              <a:rPr lang="en-US" sz="2400" dirty="0"/>
              <a:t>– reduces the number of disease-causing microorganisms on equipment and utensils to acceptable public health levels.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Brush your teeth (clean) </a:t>
            </a:r>
          </a:p>
          <a:p>
            <a:pPr marL="0" indent="0">
              <a:buNone/>
            </a:pPr>
            <a:r>
              <a:rPr lang="en-US" sz="2400" i="1" dirty="0"/>
              <a:t>Then</a:t>
            </a:r>
            <a:r>
              <a:rPr lang="en-US" sz="2400" dirty="0"/>
              <a:t> use mouth wash (sanitize)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54" y="3953315"/>
            <a:ext cx="18669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0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Clean and Sanitize?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Reduces risk of biological contamination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Reduces bacterial multiplication by removing food particles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Protects food from physical or chemical contamination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Helps avoid attracting pests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Maintains safe environment (ex. slippery floors)</a:t>
            </a:r>
          </a:p>
        </p:txBody>
      </p:sp>
    </p:spTree>
    <p:extLst>
      <p:ext uri="{BB962C8B-B14F-4D97-AF65-F5344CB8AC3E}">
        <p14:creationId xmlns:p14="http://schemas.microsoft.com/office/powerpoint/2010/main" val="147207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and Sanitizing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Manual</a:t>
            </a:r>
          </a:p>
          <a:p>
            <a:pPr lvl="1"/>
            <a:r>
              <a:rPr lang="en-US" sz="2400" dirty="0"/>
              <a:t>Uses a 3- or 4- compartment sink</a:t>
            </a:r>
          </a:p>
          <a:p>
            <a:endParaRPr lang="en-US" sz="2400" dirty="0"/>
          </a:p>
          <a:p>
            <a:r>
              <a:rPr lang="en-US" sz="2400" dirty="0"/>
              <a:t>Mechanical</a:t>
            </a:r>
          </a:p>
          <a:p>
            <a:pPr lvl="1"/>
            <a:r>
              <a:rPr lang="en-US" sz="2400" dirty="0"/>
              <a:t>Uses a dishwashing machine </a:t>
            </a:r>
          </a:p>
          <a:p>
            <a:endParaRPr lang="en-US" sz="2400" dirty="0"/>
          </a:p>
          <a:p>
            <a:r>
              <a:rPr lang="en-US" sz="2400" dirty="0"/>
              <a:t>Cleaning Fixed Equipment</a:t>
            </a:r>
          </a:p>
          <a:p>
            <a:pPr lvl="1"/>
            <a:r>
              <a:rPr lang="en-US" sz="2400" dirty="0"/>
              <a:t>Uses a combination of manual and in-place cleaning procedures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2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5" y="1344478"/>
            <a:ext cx="83121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28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Pre-flush and pre-scrape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Wash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Rinse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Sanitize (contact time is important)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Air dry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61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Clean and Sanitize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MS PGothic" charset="0"/>
              </a:rPr>
              <a:t>Clean and sanitize</a:t>
            </a:r>
            <a:r>
              <a:rPr lang="en-US" sz="2400" b="1" dirty="0">
                <a:solidFill>
                  <a:srgbClr val="C12124"/>
                </a:solidFill>
                <a:ea typeface="MS PGothic" charset="0"/>
              </a:rPr>
              <a:t> ALL </a:t>
            </a:r>
            <a:r>
              <a:rPr lang="en-US" sz="2400" dirty="0">
                <a:ea typeface="MS PGothic" charset="0"/>
              </a:rPr>
              <a:t>food-contact surfaces.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MS PGothic" charset="0"/>
              </a:rPr>
              <a:t>Equipment and utensils must be cleaned throughout the day (clean-as-you-go)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MS PGothic" charset="0"/>
              </a:rPr>
              <a:t>The FDA Food Code requires equipment used with time/temperature control for safety foods (TCS) to be </a:t>
            </a:r>
            <a:r>
              <a:rPr lang="en-US" sz="2400" dirty="0">
                <a:solidFill>
                  <a:schemeClr val="accent1"/>
                </a:solidFill>
                <a:ea typeface="MS PGothic" charset="0"/>
              </a:rPr>
              <a:t>cleaned at least every 4 hours </a:t>
            </a:r>
            <a:r>
              <a:rPr lang="en-US" sz="2400" dirty="0">
                <a:ea typeface="MS PGothic" charset="0"/>
              </a:rPr>
              <a:t>when used at room temperature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68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Clean and Sanitize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Before using equipment or utensils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Before switching to another type of food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As frequently as possible during shift (every 4 hours if in constant use)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Immediately after use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End of shift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Anytime there is risk of contamination (leaving task temporarily)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7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Sanitize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Food contact surfaces: </a:t>
            </a:r>
          </a:p>
          <a:p>
            <a:pPr lvl="1"/>
            <a:r>
              <a:rPr lang="en-US" sz="2400" dirty="0"/>
              <a:t>Preparation boards, cutting boards</a:t>
            </a:r>
          </a:p>
          <a:p>
            <a:pPr lvl="1"/>
            <a:r>
              <a:rPr lang="en-US" sz="2400" dirty="0"/>
              <a:t>Multi-use utensils</a:t>
            </a:r>
          </a:p>
          <a:p>
            <a:pPr lvl="1"/>
            <a:r>
              <a:rPr lang="en-US" sz="2400" dirty="0"/>
              <a:t>Tables and work surfaces</a:t>
            </a:r>
          </a:p>
          <a:p>
            <a:r>
              <a:rPr lang="en-US" sz="2400" dirty="0"/>
              <a:t>Food processing surfaces:</a:t>
            </a:r>
          </a:p>
          <a:p>
            <a:pPr lvl="1"/>
            <a:r>
              <a:rPr lang="en-US" sz="2400" dirty="0"/>
              <a:t>Machinery and equipment</a:t>
            </a:r>
          </a:p>
          <a:p>
            <a:pPr lvl="1"/>
            <a:r>
              <a:rPr lang="en-US" sz="2400" dirty="0"/>
              <a:t>Utensils (spatulas, mixers, mincers, knives, tongs, slicers)</a:t>
            </a:r>
          </a:p>
          <a:p>
            <a:r>
              <a:rPr lang="en-US" sz="2400" dirty="0"/>
              <a:t>Containers</a:t>
            </a:r>
          </a:p>
          <a:p>
            <a:r>
              <a:rPr lang="en-US" sz="2400" dirty="0"/>
              <a:t>Service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60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Durable</a:t>
            </a:r>
          </a:p>
          <a:p>
            <a:r>
              <a:rPr lang="en-US" sz="2400" dirty="0"/>
              <a:t>Impervious</a:t>
            </a:r>
          </a:p>
          <a:p>
            <a:r>
              <a:rPr lang="en-US" sz="2400" dirty="0"/>
              <a:t>Smooth without cracks or seams</a:t>
            </a:r>
          </a:p>
          <a:p>
            <a:r>
              <a:rPr lang="en-US" sz="2400" dirty="0"/>
              <a:t>Light color</a:t>
            </a:r>
          </a:p>
          <a:p>
            <a:r>
              <a:rPr lang="en-US" sz="2400" dirty="0"/>
              <a:t>Easy to clean</a:t>
            </a:r>
          </a:p>
          <a:p>
            <a:r>
              <a:rPr lang="en-US" sz="2400" dirty="0"/>
              <a:t>Heat resistant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83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Clean? </a:t>
            </a:r>
            <a:br>
              <a:rPr lang="en-US" dirty="0"/>
            </a:br>
            <a:r>
              <a:rPr lang="en-US" dirty="0"/>
              <a:t>When to Clean and Sanitize?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43" y="1930851"/>
            <a:ext cx="8229600" cy="4195312"/>
          </a:xfrm>
        </p:spPr>
        <p:txBody>
          <a:bodyPr/>
          <a:lstStyle/>
          <a:p>
            <a:r>
              <a:rPr lang="en-US" sz="2400" dirty="0"/>
              <a:t>Clean and rinse</a:t>
            </a:r>
          </a:p>
          <a:p>
            <a:pPr lvl="1"/>
            <a:r>
              <a:rPr lang="en-US" sz="2400" dirty="0"/>
              <a:t>all surfaces, hand and food contact</a:t>
            </a:r>
          </a:p>
          <a:p>
            <a:endParaRPr lang="en-US" sz="2400" dirty="0"/>
          </a:p>
          <a:p>
            <a:r>
              <a:rPr lang="en-US" sz="2400" dirty="0"/>
              <a:t>Clean and sanitize</a:t>
            </a:r>
          </a:p>
          <a:p>
            <a:pPr lvl="1"/>
            <a:r>
              <a:rPr lang="en-US" sz="2400" dirty="0"/>
              <a:t>all </a:t>
            </a:r>
            <a:r>
              <a:rPr lang="en-US" sz="2400" b="1" dirty="0">
                <a:solidFill>
                  <a:srgbClr val="C12124"/>
                </a:solidFill>
              </a:rPr>
              <a:t>food-contact </a:t>
            </a:r>
            <a:r>
              <a:rPr lang="en-US" sz="2400" dirty="0"/>
              <a:t>surfaces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80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Contact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MS PGothic" charset="0"/>
              </a:rPr>
              <a:t>Handles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MS PGothic" charset="0"/>
              </a:rPr>
              <a:t>Doors, refrigeration equipment, freezers, cupboards and drawers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MS PGothic" charset="0"/>
              </a:rPr>
              <a:t>Faucets, soap and paper towel dispensers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MS PGothic" charset="0"/>
              </a:rPr>
              <a:t>Switches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MS PGothic" charset="0"/>
              </a:rPr>
              <a:t>Wiping cloths, brushes, scrubbers and mops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MS PGothic" charset="0"/>
              </a:rPr>
              <a:t>Trash containers and lids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80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Sanitize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C12124"/>
                </a:solidFill>
              </a:rPr>
              <a:t>Chemicals</a:t>
            </a:r>
          </a:p>
          <a:p>
            <a:pPr lvl="1"/>
            <a:r>
              <a:rPr lang="en-US" sz="2400" dirty="0"/>
              <a:t>Quaternary Ammonium</a:t>
            </a:r>
          </a:p>
          <a:p>
            <a:pPr lvl="1"/>
            <a:r>
              <a:rPr lang="en-US" sz="2400" dirty="0"/>
              <a:t>Chlorine</a:t>
            </a:r>
          </a:p>
          <a:p>
            <a:pPr lvl="1"/>
            <a:r>
              <a:rPr lang="en-US" sz="2400" dirty="0"/>
              <a:t>Iodine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12124"/>
                </a:solidFill>
              </a:rPr>
              <a:t>Heat</a:t>
            </a:r>
          </a:p>
          <a:p>
            <a:pPr lvl="1"/>
            <a:r>
              <a:rPr lang="en-US" sz="2400" dirty="0"/>
              <a:t>Hot water </a:t>
            </a:r>
          </a:p>
          <a:p>
            <a:pPr lvl="1"/>
            <a:r>
              <a:rPr lang="en-US" sz="2400" dirty="0"/>
              <a:t>Steam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24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Sanitizers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C12124"/>
                </a:solidFill>
              </a:rPr>
              <a:t>Chlorine</a:t>
            </a:r>
            <a:r>
              <a:rPr lang="en-US" sz="2400" dirty="0"/>
              <a:t> – effective against most microorganisms, in hard/soft water, relatively cheap, may corrode</a:t>
            </a:r>
          </a:p>
          <a:p>
            <a:endParaRPr lang="en-US" sz="2400" dirty="0"/>
          </a:p>
          <a:p>
            <a:r>
              <a:rPr lang="en-US" sz="2400" b="1" dirty="0" err="1">
                <a:solidFill>
                  <a:srgbClr val="C12124"/>
                </a:solidFill>
              </a:rPr>
              <a:t>Quats</a:t>
            </a:r>
            <a:r>
              <a:rPr lang="en-US" sz="2400" dirty="0"/>
              <a:t> - odor free, non-corrosive, do not work well in hard water, not effective against all microorganisms.  pH, temperature, concentration, contact time are important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rgbClr val="C12124"/>
                </a:solidFill>
              </a:rPr>
              <a:t>Iodine </a:t>
            </a:r>
            <a:r>
              <a:rPr lang="en-US" sz="2400" dirty="0"/>
              <a:t>– works rapidly, may stain some metals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58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Sanitizers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/>
              <a:t>Chlorine</a:t>
            </a:r>
          </a:p>
          <a:p>
            <a:pPr lvl="1"/>
            <a:r>
              <a:rPr lang="en-US" sz="2300" dirty="0"/>
              <a:t>25-100 ppm depending on pH and water temperature</a:t>
            </a:r>
          </a:p>
          <a:p>
            <a:pPr lvl="1"/>
            <a:r>
              <a:rPr lang="en-US" sz="2300" dirty="0"/>
              <a:t>~7 seconds</a:t>
            </a:r>
          </a:p>
          <a:p>
            <a:endParaRPr lang="en-US" sz="2300" dirty="0"/>
          </a:p>
          <a:p>
            <a:r>
              <a:rPr lang="en-US" sz="2300" dirty="0"/>
              <a:t>Quaternary Ammonium (</a:t>
            </a:r>
            <a:r>
              <a:rPr lang="en-US" sz="2300" dirty="0" err="1"/>
              <a:t>Quats</a:t>
            </a:r>
            <a:r>
              <a:rPr lang="en-US" sz="2300" dirty="0"/>
              <a:t>)</a:t>
            </a:r>
          </a:p>
          <a:p>
            <a:pPr lvl="1"/>
            <a:r>
              <a:rPr lang="en-US" sz="2300" dirty="0"/>
              <a:t>100-200 ppm at 75ºF-120ºF water </a:t>
            </a:r>
          </a:p>
          <a:p>
            <a:pPr lvl="1"/>
            <a:r>
              <a:rPr lang="en-US" sz="2300" dirty="0"/>
              <a:t>30 seconds</a:t>
            </a:r>
          </a:p>
          <a:p>
            <a:endParaRPr lang="en-US" sz="2300" dirty="0"/>
          </a:p>
          <a:p>
            <a:r>
              <a:rPr lang="en-US" sz="2300" dirty="0"/>
              <a:t>Iodine can also be used, but are less common </a:t>
            </a:r>
          </a:p>
          <a:p>
            <a:pPr lvl="1"/>
            <a:r>
              <a:rPr lang="en-US" sz="2300" dirty="0"/>
              <a:t>12.5-25 ppm at 68ºF water </a:t>
            </a:r>
          </a:p>
          <a:p>
            <a:pPr lvl="1"/>
            <a:r>
              <a:rPr lang="en-US" sz="2300" dirty="0"/>
              <a:t>30 seconds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82848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Wilson, NC</a:t>
            </a:r>
            <a:br>
              <a:rPr lang="en-US" dirty="0"/>
            </a:br>
            <a:r>
              <a:rPr lang="en-US" dirty="0"/>
              <a:t>October 2006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43" y="2000431"/>
            <a:ext cx="8229600" cy="41257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Wilson Daily reported about a </a:t>
            </a:r>
            <a:r>
              <a:rPr lang="en-US" sz="2400" i="1" dirty="0"/>
              <a:t>Campylobacter </a:t>
            </a:r>
            <a:r>
              <a:rPr lang="en-US" sz="2400" dirty="0"/>
              <a:t>outbreak among Wilson, NC residents. According to the article, an investigation into the outbreak was ongoing.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Health Department employees investigated the food poisoning cases and visited two Wilson restaurants.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91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to Sanitize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C12124"/>
                </a:solidFill>
              </a:rPr>
              <a:t>Surface temperature of equipment must reach at least 160ºF</a:t>
            </a:r>
          </a:p>
          <a:p>
            <a:endParaRPr lang="en-US" sz="2400" dirty="0"/>
          </a:p>
          <a:p>
            <a:r>
              <a:rPr lang="en-US" sz="2400" dirty="0"/>
              <a:t>In manual operations, hot water must be maintained at 171ºF or above (item in water for 30 seconds)</a:t>
            </a:r>
          </a:p>
          <a:p>
            <a:endParaRPr lang="en-US" sz="2400" dirty="0"/>
          </a:p>
          <a:p>
            <a:r>
              <a:rPr lang="en-US" sz="2400" dirty="0"/>
              <a:t>In dishwashing machines, hot water must be maintained at 180ºF to 194ºF</a:t>
            </a:r>
          </a:p>
        </p:txBody>
      </p:sp>
    </p:spTree>
    <p:extLst>
      <p:ext uri="{BB962C8B-B14F-4D97-AF65-F5344CB8AC3E}">
        <p14:creationId xmlns:p14="http://schemas.microsoft.com/office/powerpoint/2010/main" val="2082531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Precautions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Dry hands before cleaning electrical equipment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Switch off power/ safety/ breaker switch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Do not use chemical unless trained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Never mix chemicals together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Use personal protective equipment (PPE)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gloves, aprons, goggles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15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Precautions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 rack/basket to immerse items in hot water (sanitizing)</a:t>
            </a:r>
          </a:p>
          <a:p>
            <a:endParaRPr lang="en-US" sz="2400" dirty="0"/>
          </a:p>
          <a:p>
            <a:r>
              <a:rPr lang="en-US" sz="2400" dirty="0"/>
              <a:t>Follow manufacturer’s instructions, contact supplier with questions</a:t>
            </a:r>
          </a:p>
          <a:p>
            <a:endParaRPr lang="en-US" sz="2400" dirty="0"/>
          </a:p>
          <a:p>
            <a:r>
              <a:rPr lang="en-US" sz="2400" dirty="0"/>
              <a:t>Wash hands after cleaning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45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Data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Occupational Safety and Health Administration (OSHA) requires safety data sheets (SDS) in retail food establishments.</a:t>
            </a:r>
          </a:p>
          <a:p>
            <a:r>
              <a:rPr lang="en-US" sz="2400" dirty="0"/>
              <a:t>SDS provide workers information about:</a:t>
            </a:r>
          </a:p>
          <a:p>
            <a:pPr lvl="1"/>
            <a:r>
              <a:rPr lang="en-US" sz="2400" dirty="0"/>
              <a:t>The characteristics of hazardous substances present in the workplace</a:t>
            </a:r>
          </a:p>
          <a:p>
            <a:pPr lvl="1"/>
            <a:r>
              <a:rPr lang="en-US" sz="2400" dirty="0"/>
              <a:t>Personal protective equipment</a:t>
            </a:r>
          </a:p>
          <a:p>
            <a:pPr lvl="1"/>
            <a:r>
              <a:rPr lang="en-US" sz="2400" dirty="0"/>
              <a:t>Emergency first-aid procedures, and</a:t>
            </a:r>
          </a:p>
          <a:p>
            <a:pPr lvl="1"/>
            <a:r>
              <a:rPr lang="en-US" sz="2400" dirty="0"/>
              <a:t>Spill, leak, and disposal procedures.</a:t>
            </a:r>
          </a:p>
          <a:p>
            <a:r>
              <a:rPr lang="en-US" sz="2400" dirty="0"/>
              <a:t>Don’t let cleaner and sanitizers become a source of chemical contamination!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06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Cross Contamination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12124"/>
                </a:solidFill>
              </a:rPr>
              <a:t>Cross contamination </a:t>
            </a:r>
            <a:r>
              <a:rPr lang="en-US" sz="2400" dirty="0"/>
              <a:t>is the transfer of a harmful substance from one food item to another, usually from raw to cooked or ready-to-eat food.</a:t>
            </a:r>
          </a:p>
          <a:p>
            <a:r>
              <a:rPr lang="en-US" sz="2400" dirty="0"/>
              <a:t>Can be transferred by anything food contacts: hands, prep tables, equipment, utensils, cutting boards, standing or dripping water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74" y="4183940"/>
            <a:ext cx="27495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74" y="4179178"/>
            <a:ext cx="2701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4" y="4188703"/>
            <a:ext cx="21828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245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72" y="405015"/>
            <a:ext cx="8229600" cy="1143000"/>
          </a:xfrm>
        </p:spPr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43" y="1409000"/>
            <a:ext cx="8229600" cy="4717164"/>
          </a:xfrm>
        </p:spPr>
        <p:txBody>
          <a:bodyPr/>
          <a:lstStyle/>
          <a:p>
            <a:r>
              <a:rPr lang="en-US" sz="2250" b="1" dirty="0">
                <a:solidFill>
                  <a:srgbClr val="C12124"/>
                </a:solidFill>
              </a:rPr>
              <a:t>Inform</a:t>
            </a:r>
            <a:r>
              <a:rPr lang="en-US" sz="2250" dirty="0"/>
              <a:t> - Master Cleaning Schedule</a:t>
            </a:r>
          </a:p>
          <a:p>
            <a:pPr lvl="1"/>
            <a:r>
              <a:rPr lang="en-US" sz="2250" dirty="0"/>
              <a:t>Keep workers informed about what to clean, how to clean it, and what tools and supplies are required to conduct cleaning activities.</a:t>
            </a:r>
          </a:p>
          <a:p>
            <a:endParaRPr lang="en-US" sz="2250" dirty="0"/>
          </a:p>
          <a:p>
            <a:r>
              <a:rPr lang="en-US" sz="2250" b="1" dirty="0">
                <a:solidFill>
                  <a:srgbClr val="C12124"/>
                </a:solidFill>
              </a:rPr>
              <a:t>Share</a:t>
            </a:r>
          </a:p>
          <a:p>
            <a:pPr lvl="1"/>
            <a:r>
              <a:rPr lang="en-US" sz="2250" dirty="0"/>
              <a:t>“I’ll be back… This area is dirty”</a:t>
            </a:r>
          </a:p>
          <a:p>
            <a:pPr lvl="1"/>
            <a:r>
              <a:rPr lang="en-US" sz="2250" dirty="0"/>
              <a:t>“I’m handling meat. Could you do salads?”</a:t>
            </a:r>
          </a:p>
          <a:p>
            <a:endParaRPr lang="en-US" sz="2250" dirty="0"/>
          </a:p>
          <a:p>
            <a:r>
              <a:rPr lang="en-US" sz="2250" b="1" dirty="0">
                <a:solidFill>
                  <a:srgbClr val="C12124"/>
                </a:solidFill>
              </a:rPr>
              <a:t>Correct</a:t>
            </a:r>
          </a:p>
          <a:p>
            <a:pPr lvl="1"/>
            <a:r>
              <a:rPr lang="en-US" sz="2250" dirty="0"/>
              <a:t>“Wait, you’re using the raw meat knife!”</a:t>
            </a:r>
          </a:p>
          <a:p>
            <a:pPr lvl="1"/>
            <a:r>
              <a:rPr lang="en-US" sz="2250" dirty="0"/>
              <a:t>“Why did you put the lettuce by the hand wash sink?”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61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0373" y="2100669"/>
            <a:ext cx="3122789" cy="19435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4194536" y="2599548"/>
            <a:ext cx="3644686" cy="942666"/>
            <a:chOff x="3593095" y="1025503"/>
            <a:chExt cx="3644686" cy="942666"/>
          </a:xfrm>
        </p:grpSpPr>
        <p:sp>
          <p:nvSpPr>
            <p:cNvPr id="16" name="Rounded Rectangle 15"/>
            <p:cNvSpPr/>
            <p:nvPr/>
          </p:nvSpPr>
          <p:spPr>
            <a:xfrm>
              <a:off x="3593095" y="1025503"/>
              <a:ext cx="3644686" cy="9426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7" name="Rounded Rectangle 5"/>
            <p:cNvSpPr/>
            <p:nvPr/>
          </p:nvSpPr>
          <p:spPr>
            <a:xfrm>
              <a:off x="3620705" y="1053113"/>
              <a:ext cx="3589466" cy="887446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>
                  <a:latin typeface="Avenir Book"/>
                  <a:cs typeface="Avenir Book"/>
                </a:rPr>
                <a:t>Health officials received reports of Campylobacter in Wilson NC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20389" y="1617852"/>
            <a:ext cx="3131463" cy="456882"/>
            <a:chOff x="618948" y="43807"/>
            <a:chExt cx="3131463" cy="456882"/>
          </a:xfrm>
          <a:solidFill>
            <a:srgbClr val="333333"/>
          </a:solidFill>
        </p:grpSpPr>
        <p:sp>
          <p:nvSpPr>
            <p:cNvPr id="14" name="Rectangle 13"/>
            <p:cNvSpPr/>
            <p:nvPr/>
          </p:nvSpPr>
          <p:spPr>
            <a:xfrm>
              <a:off x="618948" y="43807"/>
              <a:ext cx="3131463" cy="456882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618948" y="43807"/>
              <a:ext cx="3131463" cy="456882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venir Book"/>
                  <a:cs typeface="Avenir Book"/>
                </a:rPr>
                <a:t>How It Happened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222511" y="4583956"/>
            <a:ext cx="3067017" cy="173468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4118324" y="5114154"/>
            <a:ext cx="3810430" cy="740502"/>
            <a:chOff x="3516883" y="3540109"/>
            <a:chExt cx="3810430" cy="740502"/>
          </a:xfrm>
        </p:grpSpPr>
        <p:sp>
          <p:nvSpPr>
            <p:cNvPr id="12" name="Rounded Rectangle 11"/>
            <p:cNvSpPr/>
            <p:nvPr/>
          </p:nvSpPr>
          <p:spPr>
            <a:xfrm>
              <a:off x="3516883" y="3540109"/>
              <a:ext cx="3810430" cy="7405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3538572" y="3561798"/>
              <a:ext cx="3767052" cy="697124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>
                  <a:latin typeface="Avenir Book"/>
                  <a:cs typeface="Avenir Book"/>
                </a:rPr>
                <a:t>Inspected 2 restaurants, but could not identify a clear cause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15246" y="4200065"/>
            <a:ext cx="3131463" cy="456882"/>
            <a:chOff x="613805" y="2626020"/>
            <a:chExt cx="3131463" cy="456882"/>
          </a:xfrm>
          <a:solidFill>
            <a:srgbClr val="333333"/>
          </a:solidFill>
        </p:grpSpPr>
        <p:sp>
          <p:nvSpPr>
            <p:cNvPr id="10" name="Rectangle 9"/>
            <p:cNvSpPr/>
            <p:nvPr/>
          </p:nvSpPr>
          <p:spPr>
            <a:xfrm>
              <a:off x="613805" y="2626020"/>
              <a:ext cx="3131463" cy="456882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613805" y="2626020"/>
              <a:ext cx="3131463" cy="456882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venir Book"/>
                  <a:cs typeface="Avenir Book"/>
                </a:rPr>
                <a:t>What They Found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660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2233" y="1881538"/>
            <a:ext cx="2868604" cy="194206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4309229" y="1905639"/>
            <a:ext cx="3993396" cy="1581947"/>
            <a:chOff x="2819397" y="685802"/>
            <a:chExt cx="3727461" cy="1377442"/>
          </a:xfrm>
        </p:grpSpPr>
        <p:sp>
          <p:nvSpPr>
            <p:cNvPr id="16" name="Rounded Rectangle 15"/>
            <p:cNvSpPr/>
            <p:nvPr/>
          </p:nvSpPr>
          <p:spPr>
            <a:xfrm>
              <a:off x="2819397" y="685802"/>
              <a:ext cx="3727461" cy="13774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7" name="Rounded Rectangle 5"/>
            <p:cNvSpPr/>
            <p:nvPr/>
          </p:nvSpPr>
          <p:spPr>
            <a:xfrm>
              <a:off x="2919013" y="726146"/>
              <a:ext cx="3538938" cy="1296754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>
                  <a:latin typeface="Avenir Book"/>
                  <a:cs typeface="Avenir Book"/>
                </a:rPr>
                <a:t>Cross contamination was a likely cause, maybe the result if improper meat handling and poor sanitation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94398" y="1469715"/>
            <a:ext cx="2987818" cy="435924"/>
            <a:chOff x="104566" y="45373"/>
            <a:chExt cx="2987818" cy="435924"/>
          </a:xfrm>
        </p:grpSpPr>
        <p:sp>
          <p:nvSpPr>
            <p:cNvPr id="14" name="Rectangle 13"/>
            <p:cNvSpPr/>
            <p:nvPr/>
          </p:nvSpPr>
          <p:spPr>
            <a:xfrm>
              <a:off x="104566" y="45373"/>
              <a:ext cx="2987818" cy="435924"/>
            </a:xfrm>
            <a:prstGeom prst="rect">
              <a:avLst/>
            </a:prstGeom>
            <a:solidFill>
              <a:srgbClr val="333333"/>
            </a:solidFill>
            <a:ln>
              <a:solidFill>
                <a:srgbClr val="FFFF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04566" y="45373"/>
              <a:ext cx="2987818" cy="435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venir Book"/>
                  <a:cs typeface="Avenir Book"/>
                </a:rPr>
                <a:t>What Went Wrong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733596" y="4482816"/>
            <a:ext cx="2720229" cy="212311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4356377" y="4683125"/>
            <a:ext cx="3850998" cy="1451839"/>
            <a:chOff x="2866545" y="3581398"/>
            <a:chExt cx="3346773" cy="1129224"/>
          </a:xfrm>
        </p:grpSpPr>
        <p:sp>
          <p:nvSpPr>
            <p:cNvPr id="12" name="Rounded Rectangle 11"/>
            <p:cNvSpPr/>
            <p:nvPr/>
          </p:nvSpPr>
          <p:spPr>
            <a:xfrm>
              <a:off x="2866545" y="3581398"/>
              <a:ext cx="3346773" cy="11292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3001192" y="3680178"/>
              <a:ext cx="3119510" cy="97370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>
                  <a:latin typeface="Avenir Book"/>
                  <a:cs typeface="Avenir Book"/>
                </a:rPr>
                <a:t>Proper cleaning and sanitizing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>
                  <a:latin typeface="Avenir Book"/>
                  <a:cs typeface="Avenir Book"/>
                </a:rPr>
                <a:t>Prevent cross contamination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83341" y="4102099"/>
            <a:ext cx="2827969" cy="435924"/>
            <a:chOff x="193509" y="2677757"/>
            <a:chExt cx="2827969" cy="435924"/>
          </a:xfrm>
          <a:solidFill>
            <a:srgbClr val="333333"/>
          </a:solidFill>
        </p:grpSpPr>
        <p:sp>
          <p:nvSpPr>
            <p:cNvPr id="10" name="Rectangle 9"/>
            <p:cNvSpPr/>
            <p:nvPr/>
          </p:nvSpPr>
          <p:spPr>
            <a:xfrm>
              <a:off x="193509" y="2677757"/>
              <a:ext cx="2827969" cy="435924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93509" y="2677757"/>
              <a:ext cx="2827969" cy="435924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atin typeface="Avenir Book"/>
                  <a:cs typeface="Avenir Book"/>
                </a:rPr>
                <a:t>Prevention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722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12124"/>
                </a:solidFill>
              </a:rPr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Which of the following are the correct steps to follow when using your manual 3 compartment sink to wash dishes and utensils?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pre-scrape and pre-flush, wash, rinse, sanitize, and air dry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pre-scrape and pre-flush, rinse, wash, sanitize, and air dry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pre-scrape and pre-flush, wash, rinse, sanitize, and towel dry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pre-scrape and pre-flush, rinse, wash, sanitize, and towel dry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28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12124"/>
                </a:solidFill>
              </a:rPr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Which of the following are the correct steps to follow when using your manual 3 compartment sink to wash dishes and utensils?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b="1" dirty="0">
                <a:ea typeface="ＭＳ Ｐゴシック" charset="0"/>
              </a:rPr>
              <a:t>pre-scrape and pre-flush, wash, rinse, sanitize, and air dry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pre-scrape and pre-flush, rinse, wash, sanitize, and air dry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pre-scrape and pre-flush, wash, rinse, sanitize, and towel dry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pre-scrape and pre-flush, rinse, wash, sanitize, and towel dry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5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Hospital workers reported the food poisoning cases to the Health Department.</a:t>
            </a:r>
          </a:p>
          <a:p>
            <a:endParaRPr lang="en-US" sz="2400" dirty="0"/>
          </a:p>
          <a:p>
            <a:r>
              <a:rPr lang="en-US" sz="2400" dirty="0"/>
              <a:t>Health Department investigated two restaurants. </a:t>
            </a:r>
          </a:p>
          <a:p>
            <a:pPr lvl="1"/>
            <a:r>
              <a:rPr lang="en-US" sz="2400" dirty="0"/>
              <a:t>County Environmental Health said the report was received after the incident occurred.</a:t>
            </a:r>
          </a:p>
          <a:p>
            <a:endParaRPr lang="en-US" sz="2400" dirty="0"/>
          </a:p>
          <a:p>
            <a:r>
              <a:rPr lang="en-US" sz="2400" dirty="0"/>
              <a:t>7 individuals sick</a:t>
            </a:r>
          </a:p>
          <a:p>
            <a:endParaRPr lang="en-US" sz="2400" dirty="0"/>
          </a:p>
          <a:p>
            <a:r>
              <a:rPr lang="en-US" sz="2400" dirty="0"/>
              <a:t>Couldn’t identify the cause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41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12124"/>
                </a:solidFill>
              </a:rPr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In general, the following describe the best materials for food equipment and utensils </a:t>
            </a:r>
            <a:r>
              <a:rPr lang="en-US" sz="2400" b="1" dirty="0">
                <a:solidFill>
                  <a:srgbClr val="C12124"/>
                </a:solidFill>
                <a:ea typeface="ＭＳ Ｐゴシック" charset="0"/>
              </a:rPr>
              <a:t>except:</a:t>
            </a:r>
          </a:p>
          <a:p>
            <a:pPr marL="0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Impervious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Non-toxic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Resistant to rust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Dark colored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79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12124"/>
                </a:solidFill>
              </a:rPr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In general, the following describe the best materials for food equipment and utensils </a:t>
            </a:r>
            <a:r>
              <a:rPr lang="en-US" sz="2400" b="1" dirty="0">
                <a:solidFill>
                  <a:srgbClr val="C12124"/>
                </a:solidFill>
                <a:ea typeface="ＭＳ Ｐゴシック" charset="0"/>
              </a:rPr>
              <a:t>except:</a:t>
            </a:r>
          </a:p>
          <a:p>
            <a:pPr marL="0" indent="0" eaLnBrk="1" hangingPunct="1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Impervious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Non-toxic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Resistant to rust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b="1" dirty="0">
                <a:ea typeface="ＭＳ Ｐゴシック" charset="0"/>
              </a:rPr>
              <a:t>Dark colored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00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12124"/>
                </a:solidFill>
              </a:rPr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If a sanitizer accidentally contaminates food, it is a: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Physical contaminant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Biological contaminant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Chemical contaminant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None of these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87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12124"/>
                </a:solidFill>
              </a:rPr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If a sanitizer accidentally contaminates food, it is a: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Physical contaminant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Biological contaminant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sz="2400" b="1" dirty="0">
                <a:ea typeface="ＭＳ Ｐゴシック" charset="0"/>
              </a:rPr>
              <a:t>Chemical contaminant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None of these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45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12124"/>
                </a:solidFill>
              </a:rPr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The only correct way to make sure the proper strength of a chemical sanitizer in the third compartment of a manual washing sink is to: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Measure it using correct test strips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Change the solution every 3 hours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Change the solution at the end of each shift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Look for the color of the sanitizer in the final rinse water</a:t>
            </a:r>
          </a:p>
        </p:txBody>
      </p:sp>
    </p:spTree>
    <p:extLst>
      <p:ext uri="{BB962C8B-B14F-4D97-AF65-F5344CB8AC3E}">
        <p14:creationId xmlns:p14="http://schemas.microsoft.com/office/powerpoint/2010/main" val="2043414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12124"/>
                </a:solidFill>
              </a:rPr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The only correct way to make sure the proper strength of a chemical sanitizer in the third compartment of a manual washing sink is to: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b="1" dirty="0">
                <a:ea typeface="ＭＳ Ｐゴシック" charset="0"/>
              </a:rPr>
              <a:t> Measure it using correct test strips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Change the solution every 3 hours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Change the solution at the end of each shift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dirty="0">
                <a:ea typeface="ＭＳ Ｐゴシック" charset="0"/>
              </a:rPr>
              <a:t> Look for the color of the sanitizer in the final rinse water</a:t>
            </a:r>
          </a:p>
        </p:txBody>
      </p:sp>
    </p:spTree>
    <p:extLst>
      <p:ext uri="{BB962C8B-B14F-4D97-AF65-F5344CB8AC3E}">
        <p14:creationId xmlns:p14="http://schemas.microsoft.com/office/powerpoint/2010/main" val="2155503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en-US" sz="2400" i="1" dirty="0">
                <a:ea typeface="MS PGothic" charset="0"/>
              </a:rPr>
              <a:t>Campylobacter and </a:t>
            </a:r>
            <a:r>
              <a:rPr lang="en-US" sz="2400" i="1" dirty="0" err="1">
                <a:ea typeface="MS PGothic" charset="0"/>
              </a:rPr>
              <a:t>Shigella</a:t>
            </a:r>
            <a:r>
              <a:rPr lang="en-US" sz="2400" i="1" dirty="0">
                <a:ea typeface="MS PGothic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endParaRPr lang="en-US" sz="2400" i="1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Cross Contamination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Clean and sanitize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Communication and coordination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0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it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Neither of the restaurants were linked to the food poisoning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Foodborne illnesses can be tough to pin down, especially if it was a single cross contamination event</a:t>
            </a:r>
          </a:p>
          <a:p>
            <a:endParaRPr lang="en-US" sz="2400" dirty="0"/>
          </a:p>
          <a:p>
            <a:r>
              <a:rPr lang="en-US" sz="2400" i="1" dirty="0"/>
              <a:t>Campylobacter</a:t>
            </a:r>
            <a:r>
              <a:rPr lang="en-US" sz="2400" dirty="0"/>
              <a:t> is often connected with raw chicken…</a:t>
            </a:r>
          </a:p>
          <a:p>
            <a:pPr lvl="1"/>
            <a:r>
              <a:rPr lang="en-US" sz="2400" dirty="0"/>
              <a:t>What do you think the cause could have been?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5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3" y="1327083"/>
            <a:ext cx="83121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5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Explain reasons for cleaning and sanitizing to control food safety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Identify the methods of sanitizing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List the steps for proper cleaning and sanitizing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</a:rPr>
              <a:t>Describe when, where and how to clean and sanitize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2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Define:</a:t>
            </a:r>
          </a:p>
          <a:p>
            <a:pPr lvl="1"/>
            <a:r>
              <a:rPr lang="en-US" sz="2400" dirty="0"/>
              <a:t>Contamination</a:t>
            </a:r>
          </a:p>
          <a:p>
            <a:pPr lvl="1"/>
            <a:r>
              <a:rPr lang="en-US" sz="2400" dirty="0"/>
              <a:t>Cross-contamination</a:t>
            </a:r>
          </a:p>
          <a:p>
            <a:pPr lvl="1"/>
            <a:r>
              <a:rPr lang="en-US" sz="2400" dirty="0"/>
              <a:t>Food-contact surface</a:t>
            </a:r>
          </a:p>
          <a:p>
            <a:pPr lvl="1"/>
            <a:r>
              <a:rPr lang="en-US" sz="2400" dirty="0"/>
              <a:t>Hand-contact surface</a:t>
            </a:r>
          </a:p>
          <a:p>
            <a:r>
              <a:rPr lang="en-US" sz="2400" dirty="0"/>
              <a:t>Explain the importance of Safety Data Sheet (SDS) materials</a:t>
            </a:r>
          </a:p>
          <a:p>
            <a:r>
              <a:rPr lang="en-US" sz="2400" dirty="0"/>
              <a:t>Describe the procedure to measure sanitizer concentration</a:t>
            </a:r>
          </a:p>
          <a:p>
            <a:r>
              <a:rPr lang="en-US" sz="2400" dirty="0"/>
              <a:t>Explain the use of a master cleaning schedule to reduce foodborne illness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3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C12124"/>
                </a:solidFill>
              </a:rPr>
              <a:t>Clean</a:t>
            </a:r>
            <a:r>
              <a:rPr lang="en-US" sz="2400" dirty="0"/>
              <a:t> – make something free from dirt, food soil or residue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12124"/>
                </a:solidFill>
              </a:rPr>
              <a:t>Sanitize</a:t>
            </a:r>
            <a:r>
              <a:rPr lang="en-US" sz="2400" dirty="0"/>
              <a:t> – reduce number of pathogens to safe levels</a:t>
            </a:r>
          </a:p>
          <a:p>
            <a:endParaRPr lang="en-US" sz="2400" b="1" dirty="0">
              <a:solidFill>
                <a:srgbClr val="C12124"/>
              </a:solidFill>
            </a:endParaRPr>
          </a:p>
          <a:p>
            <a:r>
              <a:rPr lang="en-US" sz="2400" b="1" dirty="0">
                <a:solidFill>
                  <a:srgbClr val="C12124"/>
                </a:solidFill>
              </a:rPr>
              <a:t>Sterilize </a:t>
            </a:r>
            <a:r>
              <a:rPr lang="en-US" sz="2400" dirty="0"/>
              <a:t>– process of killing all microorganisms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12124"/>
                </a:solidFill>
              </a:rPr>
              <a:t>Master Cleaning Schedule </a:t>
            </a:r>
            <a:r>
              <a:rPr lang="en-US" sz="2400" dirty="0"/>
              <a:t>– details of cleaning to be carried out by specified people at specified intervals and times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01119"/>
      </p:ext>
    </p:extLst>
  </p:cSld>
  <p:clrMapOvr>
    <a:masterClrMapping/>
  </p:clrMapOvr>
</p:sld>
</file>

<file path=ppt/theme/theme1.xml><?xml version="1.0" encoding="utf-8"?>
<a:theme xmlns:a="http://schemas.openxmlformats.org/drawingml/2006/main" name="SafePlatesTemplate">
  <a:themeElements>
    <a:clrScheme name="Custom 1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356D6A"/>
      </a:accent3>
      <a:accent4>
        <a:srgbClr val="314067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2479</Words>
  <Application>Microsoft Macintosh PowerPoint</Application>
  <PresentationFormat>On-screen Show (4:3)</PresentationFormat>
  <Paragraphs>410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SafePlatesTemplate</vt:lpstr>
      <vt:lpstr>PowerPoint Presentation</vt:lpstr>
      <vt:lpstr>PowerPoint Presentation</vt:lpstr>
      <vt:lpstr>Wilson, NC October 2006</vt:lpstr>
      <vt:lpstr>What Happened?</vt:lpstr>
      <vt:lpstr>How Could it Happen?</vt:lpstr>
      <vt:lpstr>PowerPoint Presentation</vt:lpstr>
      <vt:lpstr>Learning Objectives</vt:lpstr>
      <vt:lpstr>Learning Objectives</vt:lpstr>
      <vt:lpstr>Key Terms</vt:lpstr>
      <vt:lpstr>Key Terms (continued)</vt:lpstr>
      <vt:lpstr>Key Terms (continued)</vt:lpstr>
      <vt:lpstr>Campylobacter</vt:lpstr>
      <vt:lpstr>Shigella (Bacillary Dysentery)</vt:lpstr>
      <vt:lpstr>How can cross-contamination be a factor in illness from Campylobacter?</vt:lpstr>
      <vt:lpstr>Risk Factor 1: Source</vt:lpstr>
      <vt:lpstr>Risk Factor 2: Cross Contamination </vt:lpstr>
      <vt:lpstr>Cleaning and Sanitizing</vt:lpstr>
      <vt:lpstr>Why Clean and Sanitize?</vt:lpstr>
      <vt:lpstr>Cleaning and Sanitizing</vt:lpstr>
      <vt:lpstr>5 Steps</vt:lpstr>
      <vt:lpstr>When to Clean and Sanitize</vt:lpstr>
      <vt:lpstr>When to Clean and Sanitize</vt:lpstr>
      <vt:lpstr>What to Sanitize</vt:lpstr>
      <vt:lpstr>Ideal Materials</vt:lpstr>
      <vt:lpstr>When to Clean?  When to Clean and Sanitize?</vt:lpstr>
      <vt:lpstr>Hand Contact Surfaces</vt:lpstr>
      <vt:lpstr>How to Sanitize</vt:lpstr>
      <vt:lpstr>Chemical Sanitizers</vt:lpstr>
      <vt:lpstr>Chemical Sanitizers</vt:lpstr>
      <vt:lpstr>Temperature to Sanitize</vt:lpstr>
      <vt:lpstr>Safety Precautions </vt:lpstr>
      <vt:lpstr>Safety Precautions (continued)</vt:lpstr>
      <vt:lpstr>Safety Data Sheet</vt:lpstr>
      <vt:lpstr>Remember Cross Contamination </vt:lpstr>
      <vt:lpstr>Communication</vt:lpstr>
      <vt:lpstr>Case Study</vt:lpstr>
      <vt:lpstr>Case Study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Review</vt:lpstr>
    </vt:vector>
  </TitlesOfParts>
  <Company>North Carolina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Seymour</dc:creator>
  <cp:lastModifiedBy>Natalie Seymour</cp:lastModifiedBy>
  <cp:revision>32</cp:revision>
  <dcterms:created xsi:type="dcterms:W3CDTF">2016-02-10T20:14:07Z</dcterms:created>
  <dcterms:modified xsi:type="dcterms:W3CDTF">2016-03-11T21:26:11Z</dcterms:modified>
</cp:coreProperties>
</file>