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25"/>
  </p:notesMasterIdLst>
  <p:sldIdLst>
    <p:sldId id="259" r:id="rId2"/>
    <p:sldId id="260" r:id="rId3"/>
    <p:sldId id="261" r:id="rId4"/>
    <p:sldId id="258" r:id="rId5"/>
    <p:sldId id="277" r:id="rId6"/>
    <p:sldId id="264" r:id="rId7"/>
    <p:sldId id="265" r:id="rId8"/>
    <p:sldId id="278" r:id="rId9"/>
    <p:sldId id="271" r:id="rId10"/>
    <p:sldId id="284" r:id="rId11"/>
    <p:sldId id="280" r:id="rId12"/>
    <p:sldId id="291" r:id="rId13"/>
    <p:sldId id="285" r:id="rId14"/>
    <p:sldId id="288" r:id="rId15"/>
    <p:sldId id="293" r:id="rId16"/>
    <p:sldId id="286" r:id="rId17"/>
    <p:sldId id="287" r:id="rId18"/>
    <p:sldId id="289" r:id="rId19"/>
    <p:sldId id="270" r:id="rId20"/>
    <p:sldId id="292" r:id="rId21"/>
    <p:sldId id="273" r:id="rId22"/>
    <p:sldId id="294" r:id="rId23"/>
    <p:sldId id="290"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2" autoAdjust="0"/>
    <p:restoredTop sz="83613" autoAdjust="0"/>
  </p:normalViewPr>
  <p:slideViewPr>
    <p:cSldViewPr>
      <p:cViewPr varScale="1">
        <p:scale>
          <a:sx n="58" d="100"/>
          <a:sy n="58" d="100"/>
        </p:scale>
        <p:origin x="-16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7CDAE6-C3E7-494A-95DA-D58BD91E5D71}" type="datetimeFigureOut">
              <a:rPr lang="en-US" smtClean="0"/>
              <a:t>11/30/2015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EB1BD-9434-452D-B76A-1554A2B1B38A}" type="slidenum">
              <a:rPr lang="en-US" smtClean="0"/>
              <a:t>‹#›</a:t>
            </a:fld>
            <a:endParaRPr lang="en-US" dirty="0"/>
          </a:p>
        </p:txBody>
      </p:sp>
    </p:spTree>
    <p:extLst>
      <p:ext uri="{BB962C8B-B14F-4D97-AF65-F5344CB8AC3E}">
        <p14:creationId xmlns:p14="http://schemas.microsoft.com/office/powerpoint/2010/main" val="277153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a:t>
            </a:fld>
            <a:endParaRPr lang="en-US" dirty="0"/>
          </a:p>
        </p:txBody>
      </p:sp>
    </p:spTree>
    <p:extLst>
      <p:ext uri="{BB962C8B-B14F-4D97-AF65-F5344CB8AC3E}">
        <p14:creationId xmlns:p14="http://schemas.microsoft.com/office/powerpoint/2010/main" val="1456086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a:t>
            </a:r>
            <a:r>
              <a:rPr lang="en-US" baseline="0" dirty="0" smtClean="0"/>
              <a:t> time to e</a:t>
            </a:r>
            <a:r>
              <a:rPr lang="en-US" dirty="0" smtClean="0"/>
              <a:t>xplain the significance of the work. People want to be part of something important, something that</a:t>
            </a:r>
            <a:r>
              <a:rPr lang="en-US" baseline="0" dirty="0" smtClean="0"/>
              <a:t> makes the world or their community a little bit better.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invitation should be</a:t>
            </a:r>
            <a:r>
              <a:rPr lang="en-US" baseline="0" dirty="0" smtClean="0"/>
              <a:t> </a:t>
            </a:r>
            <a:r>
              <a:rPr lang="en-US" dirty="0" smtClean="0"/>
              <a:t>a compliment, you</a:t>
            </a:r>
            <a:r>
              <a:rPr lang="en-US" baseline="0" dirty="0" smtClean="0"/>
              <a:t> should sincerely believe that the person you are talking to will be a good fit for the 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personal invite should recognize a person’s talents, skills and attributes.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Note: In some cases a potential volunteer may be looking for an opportunity to learn a new skill or do something different.  Be aware of these needs.  An enthusiastic volunteer will be far more engaged and productive and will probably stay longer.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11</a:t>
            </a:fld>
            <a:endParaRPr lang="en-US" dirty="0"/>
          </a:p>
        </p:txBody>
      </p:sp>
    </p:spTree>
    <p:extLst>
      <p:ext uri="{BB962C8B-B14F-4D97-AF65-F5344CB8AC3E}">
        <p14:creationId xmlns:p14="http://schemas.microsoft.com/office/powerpoint/2010/main" val="312543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a:t>
            </a:r>
            <a:r>
              <a:rPr lang="en-US" baseline="0" dirty="0" smtClean="0"/>
              <a:t> planning a big project such as riverbank clean-up and will need a large group of volunteers, focus your efforts on locating teams instead of individuals.  The teams might include 4-H youth, church youth, scouts, teams of office workers, teams from the Sierra Club or Audubon Society, communities that live along or near the river and others who use and enjoy the river.  </a:t>
            </a:r>
          </a:p>
          <a:p>
            <a:endParaRPr lang="en-US" baseline="0" dirty="0" smtClean="0"/>
          </a:p>
          <a:p>
            <a:r>
              <a:rPr lang="en-US" baseline="0" dirty="0" smtClean="0"/>
              <a:t>Many of these clubs distribute a newsletter, and most are willing to publish community project announcements if they are of interest to their members.  About 6 months out you will want to call and find out the newsletter cycle, some are quarterly.  Scout leaders are always looking for activities where their members can earn badges but they like to have plenty of notice so that they can put it on their yearly calendar.</a:t>
            </a:r>
          </a:p>
          <a:p>
            <a:endParaRPr lang="en-US" baseline="0" dirty="0" smtClean="0"/>
          </a:p>
          <a:p>
            <a:r>
              <a:rPr lang="en-US" baseline="0" dirty="0" smtClean="0"/>
              <a:t>Examples:</a:t>
            </a:r>
          </a:p>
          <a:p>
            <a:pPr marL="171450" indent="-171450">
              <a:buFont typeface="Arial" panose="020B0604020202020204" pitchFamily="34" charset="0"/>
              <a:buChar char="•"/>
            </a:pPr>
            <a:r>
              <a:rPr lang="en-US" baseline="0" dirty="0" smtClean="0"/>
              <a:t>Rotary Club had taken a group of troubled youth under their wing.  They took the youth out on the river in canoes to pick up trash and then had a cook-out to celebrate.</a:t>
            </a:r>
          </a:p>
          <a:p>
            <a:pPr marL="171450" indent="-171450">
              <a:buFont typeface="Arial" panose="020B0604020202020204" pitchFamily="34" charset="0"/>
              <a:buChar char="•"/>
            </a:pPr>
            <a:r>
              <a:rPr lang="en-US" baseline="0" dirty="0" smtClean="0"/>
              <a:t>A church near the river offered a Sunday school program for church youth.  One of the teachings was on environmental stewardship.  These youth participated in the clean-up every year as a hands-on experience.</a:t>
            </a:r>
          </a:p>
          <a:p>
            <a:pPr marL="171450" indent="-171450">
              <a:buFont typeface="Arial" panose="020B0604020202020204" pitchFamily="34" charset="0"/>
              <a:buChar char="•"/>
            </a:pPr>
            <a:r>
              <a:rPr lang="en-US" baseline="0" dirty="0" smtClean="0"/>
              <a:t>One year, the clean-up committee wanted to get an old car removed from the river.  They contacted a local business with the appropriate equipment.  The business agreed to volunteer their equipment and operator.  The clean-up committee contacted the local news explaining that this would be a good photo op.  The reporter came out and everyone got some PR …the business, the volunteer and the project!</a:t>
            </a:r>
          </a:p>
          <a:p>
            <a:pPr marL="171450" indent="-171450">
              <a:buFont typeface="Arial" panose="020B0604020202020204" pitchFamily="34" charset="0"/>
              <a:buChar char="•"/>
            </a:pPr>
            <a:r>
              <a:rPr lang="en-US" baseline="0" dirty="0" smtClean="0"/>
              <a:t>A group of experienced kayakers would go out to places on the river that were not easily accessible and would concentrate on cleaning those areas.</a:t>
            </a:r>
          </a:p>
          <a:p>
            <a:pPr marL="171450" indent="-171450">
              <a:buFont typeface="Arial" panose="020B0604020202020204" pitchFamily="34" charset="0"/>
              <a:buChar char="•"/>
            </a:pPr>
            <a:r>
              <a:rPr lang="en-US" baseline="0" dirty="0" smtClean="0"/>
              <a:t>The local trash service provided pick-ups at several locations to support the project.  The trash was weighed and the results would be printed in the Sunday newspaper along with photos of clean-up volunteers.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 local park would have an annual Walk/Run fundraising event.  The Board members and a few volunteers would struggle to put up tents for vendors and refreshments.  After several years a scout group took over the responsibilities for putting the tents up and taking them down.  Their volunteer efforts was a huge help to an aging Board.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12</a:t>
            </a:fld>
            <a:endParaRPr lang="en-US" dirty="0"/>
          </a:p>
        </p:txBody>
      </p:sp>
    </p:spTree>
    <p:extLst>
      <p:ext uri="{BB962C8B-B14F-4D97-AF65-F5344CB8AC3E}">
        <p14:creationId xmlns:p14="http://schemas.microsoft.com/office/powerpoint/2010/main" val="220865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you send out a general call for volunteers, you should write a volunteer description.  You may need several, depending on the project or program needs.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the river clean-up will need at least two volunteer descriptions.  One for the volunteers who show up on a designated day at a designated section of the river and one for the coordinators who manage the volunteers on different sections of the river and its tributaries.  The coordinators have more responsibility; they are there to manage the volunteers and the trash pick-up and most importantly to provide safety measures.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writing process will help you to be clear about the goals, objectives, and volunteer responsibilities.  Don’t skip the small stuff, it’s very ease to overlook small details that become HUGE stumbling blocks as the project unfolds.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the descriptions are written you will be better prepared to answer questions from potential volunteers.  You will know how many volunteers are needed, the skills, and  the time commitment.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13</a:t>
            </a:fld>
            <a:endParaRPr lang="en-US" dirty="0"/>
          </a:p>
        </p:txBody>
      </p:sp>
    </p:spTree>
    <p:extLst>
      <p:ext uri="{BB962C8B-B14F-4D97-AF65-F5344CB8AC3E}">
        <p14:creationId xmlns:p14="http://schemas.microsoft.com/office/powerpoint/2010/main" val="397285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your group to break into small groups and begin to draft volunteer job descriptions.  The next slide includes an outline for writing a job description.</a:t>
            </a:r>
          </a:p>
        </p:txBody>
      </p:sp>
      <p:sp>
        <p:nvSpPr>
          <p:cNvPr id="4" name="Slide Number Placeholder 3"/>
          <p:cNvSpPr>
            <a:spLocks noGrp="1"/>
          </p:cNvSpPr>
          <p:nvPr>
            <p:ph type="sldNum" sz="quarter" idx="10"/>
          </p:nvPr>
        </p:nvSpPr>
        <p:spPr/>
        <p:txBody>
          <a:bodyPr/>
          <a:lstStyle/>
          <a:p>
            <a:fld id="{004EB1BD-9434-452D-B76A-1554A2B1B38A}" type="slidenum">
              <a:rPr lang="en-US" smtClean="0"/>
              <a:t>14</a:t>
            </a:fld>
            <a:endParaRPr lang="en-US" dirty="0"/>
          </a:p>
        </p:txBody>
      </p:sp>
    </p:spTree>
    <p:extLst>
      <p:ext uri="{BB962C8B-B14F-4D97-AF65-F5344CB8AC3E}">
        <p14:creationId xmlns:p14="http://schemas.microsoft.com/office/powerpoint/2010/main" val="202494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Sample outline for a volunteer position</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Job title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 position title should reflect the work or function your volunteer provides.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Purpose of position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will the volunteer's work affect the project's outcome, clients, or mission?  A volunteer might not mind stuffing envelopes if it’s for cause they support.</a:t>
            </a:r>
          </a:p>
          <a:p>
            <a:pPr lvl="0"/>
            <a:r>
              <a:rPr lang="en-US" sz="1200" kern="1200" dirty="0" smtClean="0">
                <a:solidFill>
                  <a:schemeClr val="tx1"/>
                </a:solidFill>
                <a:effectLst/>
                <a:latin typeface="+mn-lt"/>
                <a:ea typeface="+mn-ea"/>
                <a:cs typeface="+mn-cs"/>
              </a:rPr>
              <a:t>Length of appointment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Is the position a one time commitment such as the river clean-up or is it three month commitment or an ongoing weekly responsibility?</a:t>
            </a:r>
          </a:p>
          <a:p>
            <a:pPr lvl="0"/>
            <a:r>
              <a:rPr lang="en-US" sz="1200" kern="1200" dirty="0" smtClean="0">
                <a:solidFill>
                  <a:schemeClr val="tx1"/>
                </a:solidFill>
                <a:effectLst/>
                <a:latin typeface="+mn-lt"/>
                <a:ea typeface="+mn-ea"/>
                <a:cs typeface="+mn-cs"/>
              </a:rPr>
              <a:t>Work location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Provide an address and description such as office or riverbank.  Can the work be done at home? </a:t>
            </a:r>
          </a:p>
          <a:p>
            <a:pPr lvl="0"/>
            <a:r>
              <a:rPr lang="en-US" sz="1200" kern="1200" dirty="0" smtClean="0">
                <a:solidFill>
                  <a:schemeClr val="tx1"/>
                </a:solidFill>
                <a:effectLst/>
                <a:latin typeface="+mn-lt"/>
                <a:ea typeface="+mn-ea"/>
                <a:cs typeface="+mn-cs"/>
              </a:rPr>
              <a:t>Time Commitment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time commitment could be one 3-hour shift on trash pick-up, or once a week every Wednesday from 9:00 am to 1:00 pm to input data or deliver meals</a:t>
            </a:r>
          </a:p>
          <a:p>
            <a:pPr lvl="0"/>
            <a:r>
              <a:rPr lang="en-US" sz="1200" kern="1200" dirty="0" smtClean="0">
                <a:solidFill>
                  <a:schemeClr val="tx1"/>
                </a:solidFill>
                <a:effectLst/>
                <a:latin typeface="+mn-lt"/>
                <a:ea typeface="+mn-ea"/>
                <a:cs typeface="+mn-cs"/>
              </a:rPr>
              <a:t>Responsibilities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can be bullet list of duties and responsibilities</a:t>
            </a:r>
          </a:p>
          <a:p>
            <a:pPr lvl="0"/>
            <a:r>
              <a:rPr lang="en-US" sz="1200" kern="1200" dirty="0" smtClean="0">
                <a:solidFill>
                  <a:schemeClr val="tx1"/>
                </a:solidFill>
                <a:effectLst/>
                <a:latin typeface="+mn-lt"/>
                <a:ea typeface="+mn-ea"/>
                <a:cs typeface="+mn-cs"/>
              </a:rPr>
              <a:t>Special skills or ability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For example: Experience with data bases, or must be able to lift 40 pounds or must have a car</a:t>
            </a:r>
          </a:p>
          <a:p>
            <a:pPr lvl="0"/>
            <a:r>
              <a:rPr lang="en-US" sz="1200" kern="1200" dirty="0" smtClean="0">
                <a:solidFill>
                  <a:schemeClr val="tx1"/>
                </a:solidFill>
                <a:effectLst/>
                <a:latin typeface="+mn-lt"/>
                <a:ea typeface="+mn-ea"/>
                <a:cs typeface="+mn-cs"/>
              </a:rPr>
              <a:t>Qualifications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Qualifications could refer to special skills or attributes.  You might need a volunteer that is comfortable with computers or fluent in Spanish; or who has training on specific equipment.  Another area to consider is personality traits.  For example, a person delivering meals would need to be outgoing and enjoy conversing with people who are older or disabled; and comfortable visiting people in their homes.</a:t>
            </a:r>
          </a:p>
          <a:p>
            <a:pPr lvl="0"/>
            <a:r>
              <a:rPr lang="en-US" sz="1200" kern="1200" dirty="0" smtClean="0">
                <a:solidFill>
                  <a:schemeClr val="tx1"/>
                </a:solidFill>
                <a:effectLst/>
                <a:latin typeface="+mn-lt"/>
                <a:ea typeface="+mn-ea"/>
                <a:cs typeface="+mn-cs"/>
              </a:rPr>
              <a:t>Supervisor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important for both the staff and the volunteer to know who will provide the training and supervision.  It can be confusing if everyone is giving directions to the volunteer.</a:t>
            </a:r>
          </a:p>
          <a:p>
            <a:pPr lvl="0"/>
            <a:r>
              <a:rPr lang="en-US" sz="1200" kern="1200" dirty="0" smtClean="0">
                <a:solidFill>
                  <a:schemeClr val="tx1"/>
                </a:solidFill>
                <a:effectLst/>
                <a:latin typeface="+mn-lt"/>
                <a:ea typeface="+mn-ea"/>
                <a:cs typeface="+mn-cs"/>
              </a:rPr>
              <a:t>Training or Support</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supervisor will be introduce the volunteer to the staff and acquaint them with work and operating procedures.  They will make time in their schedule to provide the necessary training and be available to answer questions.  The staff will go to the supervisor if there are problems or changes needed for the volunteer position.</a:t>
            </a:r>
          </a:p>
          <a:p>
            <a:pPr lvl="0"/>
            <a:r>
              <a:rPr lang="en-US" sz="1200" kern="1200" dirty="0" smtClean="0">
                <a:solidFill>
                  <a:schemeClr val="tx1"/>
                </a:solidFill>
                <a:effectLst/>
                <a:latin typeface="+mn-lt"/>
                <a:ea typeface="+mn-ea"/>
                <a:cs typeface="+mn-cs"/>
              </a:rPr>
              <a:t>Dress code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may not be required but if the position is in an office you might want them to wear business attire or in the case of a river clean-up, you would suggest they dress for muddy wet conditions.</a:t>
            </a:r>
          </a:p>
          <a:p>
            <a:pPr lvl="0"/>
            <a:r>
              <a:rPr lang="en-US" sz="1200" kern="1200" dirty="0" smtClean="0">
                <a:solidFill>
                  <a:schemeClr val="tx1"/>
                </a:solidFill>
                <a:effectLst/>
                <a:latin typeface="+mn-lt"/>
                <a:ea typeface="+mn-ea"/>
                <a:cs typeface="+mn-cs"/>
              </a:rPr>
              <a:t>Benefits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might include free parking, or free tickets to an event.  A volunteer intern would be hoping to learn a new skill or gaining experience.</a:t>
            </a:r>
          </a:p>
          <a:p>
            <a:pPr lvl="0"/>
            <a:r>
              <a:rPr lang="en-US" sz="1200" kern="1200" dirty="0" smtClean="0">
                <a:solidFill>
                  <a:schemeClr val="tx1"/>
                </a:solidFill>
                <a:effectLst/>
                <a:latin typeface="+mn-lt"/>
                <a:ea typeface="+mn-ea"/>
                <a:cs typeface="+mn-cs"/>
              </a:rPr>
              <a:t>Other</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15</a:t>
            </a:fld>
            <a:endParaRPr lang="en-US" dirty="0"/>
          </a:p>
        </p:txBody>
      </p:sp>
    </p:spTree>
    <p:extLst>
      <p:ext uri="{BB962C8B-B14F-4D97-AF65-F5344CB8AC3E}">
        <p14:creationId xmlns:p14="http://schemas.microsoft.com/office/powerpoint/2010/main" val="2130350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p>
          <a:p>
            <a:r>
              <a:rPr lang="en-US" dirty="0" smtClean="0"/>
              <a:t>The</a:t>
            </a:r>
            <a:r>
              <a:rPr lang="en-US" baseline="0" dirty="0" smtClean="0"/>
              <a:t> definition of the word volunteer is to do work without pay.  This has no value.  The position title should reflect the work or function your volunteer provides.  </a:t>
            </a:r>
          </a:p>
          <a:p>
            <a:r>
              <a:rPr lang="en-US" baseline="0" dirty="0" smtClean="0"/>
              <a:t>At events, you often see volunteers wearing “Crew” shirts so that they can be identified from the general public.  A Crew shirt sends a message that this person, whether they are paid or not, is someone working with the event and someone who can provide assistance.</a:t>
            </a:r>
          </a:p>
          <a:p>
            <a:endParaRPr lang="en-US" baseline="0" dirty="0" smtClean="0"/>
          </a:p>
          <a:p>
            <a:r>
              <a:rPr lang="en-US" baseline="0" dirty="0" smtClean="0"/>
              <a:t>Give the group another 5-10 minutes to consider some title options.  Have the groups rejoin and share their volunteer description drafts.  If there is time someone could take notes on a flip chart and the groups could add comments and suggestions.</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16</a:t>
            </a:fld>
            <a:endParaRPr lang="en-US" dirty="0"/>
          </a:p>
        </p:txBody>
      </p:sp>
    </p:spTree>
    <p:extLst>
      <p:ext uri="{BB962C8B-B14F-4D97-AF65-F5344CB8AC3E}">
        <p14:creationId xmlns:p14="http://schemas.microsoft.com/office/powerpoint/2010/main" val="315070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Ask the group to review their volunteer job descriptions to see</a:t>
            </a:r>
            <a:r>
              <a:rPr lang="en-US" baseline="0" dirty="0" smtClean="0"/>
              <a:t> if they can match up job descriptions with the General Call list.  They may want to add more locations to the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Ask the group to make a list of the people they would want to invite personally.</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17</a:t>
            </a:fld>
            <a:endParaRPr lang="en-US" dirty="0"/>
          </a:p>
        </p:txBody>
      </p:sp>
    </p:spTree>
    <p:extLst>
      <p:ext uri="{BB962C8B-B14F-4D97-AF65-F5344CB8AC3E}">
        <p14:creationId xmlns:p14="http://schemas.microsoft.com/office/powerpoint/2010/main" val="457299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Activity:</a:t>
            </a:r>
          </a:p>
          <a:p>
            <a:pPr marL="0" indent="0">
              <a:buFont typeface="Arial" panose="020B0604020202020204" pitchFamily="34" charset="0"/>
              <a:buNone/>
            </a:pPr>
            <a:r>
              <a:rPr lang="en-US" dirty="0" smtClean="0"/>
              <a:t>Ask for a volunteer to take notes on the a flip chart.</a:t>
            </a:r>
          </a:p>
          <a:p>
            <a:pPr marL="0" indent="0">
              <a:buFont typeface="Arial" panose="020B0604020202020204" pitchFamily="34" charset="0"/>
              <a:buNone/>
            </a:pPr>
            <a:r>
              <a:rPr lang="en-US" dirty="0" smtClean="0"/>
              <a:t>Ask the group to generate a list of places to put out flyers (a General Call).</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Laundromats</a:t>
            </a:r>
          </a:p>
          <a:p>
            <a:pPr marL="171450" indent="-171450">
              <a:buFont typeface="Arial" panose="020B0604020202020204" pitchFamily="34" charset="0"/>
              <a:buChar char="•"/>
            </a:pPr>
            <a:r>
              <a:rPr lang="en-US" dirty="0" smtClean="0"/>
              <a:t>Grocery stores</a:t>
            </a:r>
          </a:p>
          <a:p>
            <a:pPr marL="171450" indent="-171450">
              <a:buFont typeface="Arial" panose="020B0604020202020204" pitchFamily="34" charset="0"/>
              <a:buChar char="•"/>
            </a:pPr>
            <a:r>
              <a:rPr lang="en-US" dirty="0" smtClean="0"/>
              <a:t>High schools</a:t>
            </a:r>
          </a:p>
          <a:p>
            <a:pPr marL="171450" indent="-171450">
              <a:buFont typeface="Arial" panose="020B0604020202020204" pitchFamily="34" charset="0"/>
              <a:buChar char="•"/>
            </a:pPr>
            <a:r>
              <a:rPr lang="en-US" dirty="0" smtClean="0"/>
              <a:t>University dorms, student unions, cafeterias, and academic buildings</a:t>
            </a:r>
          </a:p>
          <a:p>
            <a:pPr marL="171450" indent="-171450">
              <a:buFont typeface="Arial" panose="020B0604020202020204" pitchFamily="34" charset="0"/>
              <a:buChar char="•"/>
            </a:pPr>
            <a:r>
              <a:rPr lang="en-US" dirty="0" smtClean="0"/>
              <a:t>Houses of worship</a:t>
            </a:r>
          </a:p>
          <a:p>
            <a:pPr marL="171450" indent="-171450">
              <a:buFont typeface="Arial" panose="020B0604020202020204" pitchFamily="34" charset="0"/>
              <a:buChar char="•"/>
            </a:pPr>
            <a:r>
              <a:rPr lang="en-US" dirty="0" smtClean="0"/>
              <a:t>Recreation centers and sports clubs</a:t>
            </a:r>
          </a:p>
          <a:p>
            <a:pPr marL="171450" indent="-171450">
              <a:buFont typeface="Arial" panose="020B0604020202020204" pitchFamily="34" charset="0"/>
              <a:buChar char="•"/>
            </a:pPr>
            <a:r>
              <a:rPr lang="en-US" dirty="0" smtClean="0"/>
              <a:t>Community centers</a:t>
            </a:r>
          </a:p>
          <a:p>
            <a:pPr marL="171450" indent="-171450">
              <a:buFont typeface="Arial" panose="020B0604020202020204" pitchFamily="34" charset="0"/>
              <a:buChar char="•"/>
            </a:pPr>
            <a:r>
              <a:rPr lang="en-US" dirty="0" smtClean="0"/>
              <a:t>Performing arts centers</a:t>
            </a:r>
          </a:p>
          <a:p>
            <a:pPr marL="171450" indent="-171450">
              <a:buFont typeface="Arial" panose="020B0604020202020204" pitchFamily="34" charset="0"/>
              <a:buChar char="•"/>
            </a:pPr>
            <a:r>
              <a:rPr lang="en-US" dirty="0" smtClean="0"/>
              <a:t>Post offices</a:t>
            </a:r>
          </a:p>
          <a:p>
            <a:pPr marL="171450" indent="-171450">
              <a:buFont typeface="Arial" panose="020B0604020202020204" pitchFamily="34" charset="0"/>
              <a:buChar char="•"/>
            </a:pPr>
            <a:r>
              <a:rPr lang="en-US" dirty="0" smtClean="0"/>
              <a:t>Drug stores</a:t>
            </a:r>
          </a:p>
          <a:p>
            <a:pPr marL="171450" indent="-171450">
              <a:buFont typeface="Arial" panose="020B0604020202020204" pitchFamily="34" charset="0"/>
              <a:buChar char="•"/>
            </a:pPr>
            <a:r>
              <a:rPr lang="en-US" dirty="0" smtClean="0"/>
              <a:t>Doctors’ offices, hospitals, and health clinics</a:t>
            </a:r>
          </a:p>
          <a:p>
            <a:pPr marL="171450" indent="-171450">
              <a:buFont typeface="Arial" panose="020B0604020202020204" pitchFamily="34" charset="0"/>
              <a:buChar char="•"/>
            </a:pPr>
            <a:r>
              <a:rPr lang="en-US" dirty="0" smtClean="0"/>
              <a:t>Libraries</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18</a:t>
            </a:fld>
            <a:endParaRPr lang="en-US" dirty="0"/>
          </a:p>
        </p:txBody>
      </p:sp>
    </p:spTree>
    <p:extLst>
      <p:ext uri="{BB962C8B-B14F-4D97-AF65-F5344CB8AC3E}">
        <p14:creationId xmlns:p14="http://schemas.microsoft.com/office/powerpoint/2010/main" val="402268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promotional materials, conversations, etc., explain how your organization's goals are in keeping with the interests and beliefs of a particular potential volunteer's background and beliefs.</a:t>
            </a:r>
          </a:p>
          <a:p>
            <a:r>
              <a:rPr lang="en-US" dirty="0" smtClean="0"/>
              <a:t>Highlight the achievements of volunteers from different cultural groups in your local newspaper.</a:t>
            </a:r>
          </a:p>
          <a:p>
            <a:r>
              <a:rPr lang="en-US" dirty="0" smtClean="0"/>
              <a:t>Do what you can to make your organization accessible for people for whom English is a second language. </a:t>
            </a:r>
          </a:p>
          <a:p>
            <a:pPr marL="171450" indent="-171450">
              <a:buFont typeface="Arial" panose="020B0604020202020204" pitchFamily="34" charset="0"/>
              <a:buChar char="•"/>
            </a:pPr>
            <a:r>
              <a:rPr lang="en-US" dirty="0" smtClean="0"/>
              <a:t>Consider writing brochures, newsletters, etc., in their</a:t>
            </a:r>
            <a:r>
              <a:rPr lang="en-US" baseline="0" dirty="0" smtClean="0"/>
              <a:t> language</a:t>
            </a:r>
            <a:r>
              <a:rPr lang="en-US" dirty="0" smtClean="0"/>
              <a:t>, </a:t>
            </a:r>
          </a:p>
          <a:p>
            <a:pPr marL="171450" indent="-171450">
              <a:buFont typeface="Arial" panose="020B0604020202020204" pitchFamily="34" charset="0"/>
              <a:buChar char="•"/>
            </a:pPr>
            <a:r>
              <a:rPr lang="en-US" dirty="0" smtClean="0"/>
              <a:t>Actively recruit volunteers that can translate the materials and help the new volunteers feel welcome.</a:t>
            </a:r>
          </a:p>
          <a:p>
            <a:pPr marL="171450" indent="-171450">
              <a:buFont typeface="Arial" panose="020B0604020202020204" pitchFamily="34" charset="0"/>
              <a:buChar char="•"/>
            </a:pPr>
            <a:r>
              <a:rPr lang="en-US" dirty="0" smtClean="0"/>
              <a:t>Actively recruit a diverse paid staff.</a:t>
            </a:r>
          </a:p>
          <a:p>
            <a:pPr marL="171450" indent="-171450">
              <a:buFont typeface="Arial" panose="020B0604020202020204" pitchFamily="34" charset="0"/>
              <a:buChar char="•"/>
            </a:pPr>
            <a:r>
              <a:rPr lang="en-US" dirty="0" smtClean="0"/>
              <a:t>Offer opportunities for families to volunteer together.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19</a:t>
            </a:fld>
            <a:endParaRPr lang="en-US" dirty="0"/>
          </a:p>
        </p:txBody>
      </p:sp>
    </p:spTree>
    <p:extLst>
      <p:ext uri="{BB962C8B-B14F-4D97-AF65-F5344CB8AC3E}">
        <p14:creationId xmlns:p14="http://schemas.microsoft.com/office/powerpoint/2010/main" val="176713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 of volunteers that include members</a:t>
            </a:r>
            <a:r>
              <a:rPr lang="en-US" baseline="0" dirty="0" smtClean="0"/>
              <a:t> of different </a:t>
            </a:r>
            <a:r>
              <a:rPr lang="en-US" sz="1200" i="1" kern="1200" dirty="0" smtClean="0">
                <a:solidFill>
                  <a:schemeClr val="tx1"/>
                </a:solidFill>
                <a:effectLst/>
                <a:latin typeface="+mn-lt"/>
                <a:ea typeface="+mn-ea"/>
                <a:cs typeface="+mn-cs"/>
              </a:rPr>
              <a:t>age groups, gender, skills, economic status,</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experience, </a:t>
            </a:r>
            <a:r>
              <a:rPr lang="en-US" baseline="0" dirty="0" smtClean="0"/>
              <a:t>and </a:t>
            </a:r>
            <a:r>
              <a:rPr lang="en-US" i="1" baseline="0" dirty="0" smtClean="0"/>
              <a:t>culture</a:t>
            </a:r>
            <a:r>
              <a:rPr lang="en-US" baseline="0" dirty="0" smtClean="0"/>
              <a:t> </a:t>
            </a:r>
            <a:r>
              <a:rPr lang="en-US" i="0" baseline="0" dirty="0" smtClean="0"/>
              <a:t>can help strengthen community  networks and build social bonds.</a:t>
            </a:r>
            <a:endParaRPr lang="en-US" i="0" dirty="0"/>
          </a:p>
        </p:txBody>
      </p:sp>
      <p:sp>
        <p:nvSpPr>
          <p:cNvPr id="4" name="Slide Number Placeholder 3"/>
          <p:cNvSpPr>
            <a:spLocks noGrp="1"/>
          </p:cNvSpPr>
          <p:nvPr>
            <p:ph type="sldNum" sz="quarter" idx="10"/>
          </p:nvPr>
        </p:nvSpPr>
        <p:spPr/>
        <p:txBody>
          <a:bodyPr/>
          <a:lstStyle/>
          <a:p>
            <a:fld id="{004EB1BD-9434-452D-B76A-1554A2B1B38A}" type="slidenum">
              <a:rPr lang="en-US" smtClean="0"/>
              <a:t>20</a:t>
            </a:fld>
            <a:endParaRPr lang="en-US" dirty="0"/>
          </a:p>
        </p:txBody>
      </p:sp>
    </p:spTree>
    <p:extLst>
      <p:ext uri="{BB962C8B-B14F-4D97-AF65-F5344CB8AC3E}">
        <p14:creationId xmlns:p14="http://schemas.microsoft.com/office/powerpoint/2010/main" val="63566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Shorter term projects are usually short in duration with an end date.  When the project is complete the volunteers’</a:t>
            </a:r>
            <a:r>
              <a:rPr lang="en-US" baseline="0" dirty="0" smtClean="0"/>
              <a:t> commitment ends.</a:t>
            </a:r>
          </a:p>
          <a:p>
            <a:r>
              <a:rPr lang="en-US" dirty="0" smtClean="0"/>
              <a:t>Examples: clean-ups, renovation</a:t>
            </a:r>
            <a:r>
              <a:rPr lang="en-US" baseline="0" dirty="0" smtClean="0"/>
              <a:t> projects</a:t>
            </a:r>
            <a:r>
              <a:rPr lang="en-US" dirty="0" smtClean="0"/>
              <a:t>, mailings.  </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a:t>
            </a:fld>
            <a:endParaRPr lang="en-US" dirty="0"/>
          </a:p>
        </p:txBody>
      </p:sp>
    </p:spTree>
    <p:extLst>
      <p:ext uri="{BB962C8B-B14F-4D97-AF65-F5344CB8AC3E}">
        <p14:creationId xmlns:p14="http://schemas.microsoft.com/office/powerpoint/2010/main" val="2892627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your volunteers seriously.</a:t>
            </a:r>
          </a:p>
          <a:p>
            <a:r>
              <a:rPr lang="en-US" dirty="0" smtClean="0"/>
              <a:t>Invite potential volunteers to meet staff members and</a:t>
            </a:r>
            <a:r>
              <a:rPr lang="en-US" baseline="0" dirty="0" smtClean="0"/>
              <a:t> try </a:t>
            </a:r>
            <a:r>
              <a:rPr lang="en-US" dirty="0" smtClean="0"/>
              <a:t>out the volunteer job they’re interested in.</a:t>
            </a:r>
          </a:p>
          <a:p>
            <a:r>
              <a:rPr lang="en-US" dirty="0" smtClean="0"/>
              <a:t>Learn what is important to each volunteer, do they need a certain schedule, do they want to work with a friend or car pool?</a:t>
            </a:r>
          </a:p>
          <a:p>
            <a:r>
              <a:rPr lang="en-US" dirty="0" smtClean="0"/>
              <a:t>Let them know that you take their work seriously.</a:t>
            </a:r>
            <a:r>
              <a:rPr lang="en-US" baseline="0" dirty="0" smtClean="0"/>
              <a:t>  </a:t>
            </a:r>
            <a:r>
              <a:rPr lang="en-US" dirty="0" smtClean="0"/>
              <a:t>Ask volunteers to sign a contract to work for a specified amount of time and to find replacements for themselves if they can’t make a scheduled volunteer commitment.  Provide coordination and supervision for volunteers, so that they can improve their skills and performance.  Include volunteers</a:t>
            </a:r>
            <a:r>
              <a:rPr lang="en-US" baseline="0" dirty="0" smtClean="0"/>
              <a:t> in social activities.  </a:t>
            </a:r>
            <a:r>
              <a:rPr lang="en-US" dirty="0" smtClean="0"/>
              <a:t>Emphasize how important their contribution is to the organization.</a:t>
            </a:r>
          </a:p>
          <a:p>
            <a:endParaRPr lang="en-US" dirty="0" smtClean="0"/>
          </a:p>
          <a:p>
            <a:r>
              <a:rPr lang="en-US" dirty="0" smtClean="0"/>
              <a:t>Excerpted from Community </a:t>
            </a:r>
            <a:r>
              <a:rPr lang="en-US" dirty="0" err="1" smtClean="0"/>
              <a:t>Toolbox:http</a:t>
            </a:r>
            <a:r>
              <a:rPr lang="en-US" dirty="0" smtClean="0"/>
              <a:t>: </a:t>
            </a:r>
          </a:p>
          <a:p>
            <a:r>
              <a:rPr lang="en-US" dirty="0" smtClean="0"/>
              <a:t>//ctb.ku.edu/en/table-of-contents/structure/volunteers/recruiting/main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21</a:t>
            </a:fld>
            <a:endParaRPr lang="en-US" dirty="0"/>
          </a:p>
        </p:txBody>
      </p:sp>
    </p:spTree>
    <p:extLst>
      <p:ext uri="{BB962C8B-B14F-4D97-AF65-F5344CB8AC3E}">
        <p14:creationId xmlns:p14="http://schemas.microsoft.com/office/powerpoint/2010/main" val="1475908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recruiting people for a</a:t>
            </a:r>
            <a:r>
              <a:rPr lang="en-US" baseline="0" dirty="0" smtClean="0"/>
              <a:t> Board position we suggest you review PowerPoint module 2 in our Transforming Board Practice series. </a:t>
            </a:r>
            <a:r>
              <a:rPr lang="en-US" sz="1200" b="0" i="0" kern="1200" dirty="0" smtClean="0">
                <a:solidFill>
                  <a:schemeClr val="tx1"/>
                </a:solidFill>
                <a:effectLst/>
                <a:latin typeface="+mn-lt"/>
                <a:ea typeface="+mn-ea"/>
                <a:cs typeface="+mn-cs"/>
              </a:rPr>
              <a:t>The series is the result of an NC State University interdisciplinary partnership between the Institute for Nonprofits and Cooperative Extension.  The training modules are designed to teach the principles of good governing and ethical practice for nonprofit organizations and their Board of Directors.  </a:t>
            </a:r>
          </a:p>
          <a:p>
            <a:endParaRPr lang="en-US" sz="1200" b="0" i="0" kern="1200" baseline="0" dirty="0" smtClean="0">
              <a:solidFill>
                <a:schemeClr val="tx1"/>
              </a:solidFill>
              <a:effectLst/>
              <a:latin typeface="+mn-lt"/>
              <a:ea typeface="+mn-ea"/>
              <a:cs typeface="+mn-cs"/>
            </a:endParaRPr>
          </a:p>
          <a:p>
            <a:r>
              <a:rPr lang="en-US" baseline="0" dirty="0" smtClean="0"/>
              <a:t>Board members have an important leadership role to fulfill with legal responsibilities. Module 2 covers legal and recruitment issues that will help you prepare for this special type of volunteer recruitment.</a:t>
            </a:r>
          </a:p>
          <a:p>
            <a:r>
              <a:rPr lang="en-US" baseline="0" dirty="0" smtClean="0"/>
              <a:t>See Link: http://www.ces.ncsu.edu/wp-content/uploads/2014/03/TBP-Module-2.pdf</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22</a:t>
            </a:fld>
            <a:endParaRPr lang="en-US" dirty="0"/>
          </a:p>
        </p:txBody>
      </p:sp>
    </p:spTree>
    <p:extLst>
      <p:ext uri="{BB962C8B-B14F-4D97-AF65-F5344CB8AC3E}">
        <p14:creationId xmlns:p14="http://schemas.microsoft.com/office/powerpoint/2010/main" val="1125101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p>
          <a:p>
            <a:r>
              <a:rPr lang="en-US" dirty="0" smtClean="0"/>
              <a:t>Ask</a:t>
            </a:r>
            <a:r>
              <a:rPr lang="en-US" baseline="0" dirty="0" smtClean="0"/>
              <a:t> the group to break into 3 working groups.  Each group will write a sketch inviting a potential new volunteer.</a:t>
            </a:r>
          </a:p>
          <a:p>
            <a:pPr marL="228600" indent="-228600">
              <a:buFont typeface="+mj-lt"/>
              <a:buAutoNum type="arabicPeriod"/>
            </a:pPr>
            <a:r>
              <a:rPr lang="en-US" baseline="0" dirty="0" smtClean="0"/>
              <a:t>Group 1 will write a sketch inviting a volunteer from the Hispanic/Latino community to participate in some program or project.</a:t>
            </a:r>
          </a:p>
          <a:p>
            <a:pPr marL="228600" indent="-228600">
              <a:buFont typeface="+mj-lt"/>
              <a:buAutoNum type="arabicPeriod"/>
            </a:pPr>
            <a:r>
              <a:rPr lang="en-US" baseline="0" dirty="0" smtClean="0"/>
              <a:t>Group 2 will write a sketch addressing a club and inviting them to participate in the upcoming river clean-up.</a:t>
            </a:r>
          </a:p>
          <a:p>
            <a:pPr marL="228600" indent="-228600">
              <a:buFont typeface="+mj-lt"/>
              <a:buAutoNum type="arabicPeriod"/>
            </a:pPr>
            <a:r>
              <a:rPr lang="en-US" baseline="0" dirty="0" smtClean="0"/>
              <a:t>Group 3 will write a sketch about inviting a retired person to participate in a weekly </a:t>
            </a:r>
            <a:r>
              <a:rPr lang="en-US" baseline="0" smtClean="0"/>
              <a:t>volunteer position.</a:t>
            </a:r>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23</a:t>
            </a:fld>
            <a:endParaRPr lang="en-US" dirty="0"/>
          </a:p>
        </p:txBody>
      </p:sp>
    </p:spTree>
    <p:extLst>
      <p:ext uri="{BB962C8B-B14F-4D97-AF65-F5344CB8AC3E}">
        <p14:creationId xmlns:p14="http://schemas.microsoft.com/office/powerpoint/2010/main" val="296095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Long-term commitments might include</a:t>
            </a:r>
            <a:r>
              <a:rPr lang="en-US" baseline="0" dirty="0" smtClean="0"/>
              <a:t> drivers, educators, maintenance, caregivers, clerical work</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4</a:t>
            </a:fld>
            <a:endParaRPr lang="en-US" dirty="0"/>
          </a:p>
        </p:txBody>
      </p:sp>
    </p:spTree>
    <p:extLst>
      <p:ext uri="{BB962C8B-B14F-4D97-AF65-F5344CB8AC3E}">
        <p14:creationId xmlns:p14="http://schemas.microsoft.com/office/powerpoint/2010/main" val="333165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let’s say the</a:t>
            </a:r>
            <a:r>
              <a:rPr lang="en-US" baseline="0" dirty="0" smtClean="0"/>
              <a:t> project idea is to plant a public garden…it might be in a park or built into the downtown streetscape.</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5</a:t>
            </a:fld>
            <a:endParaRPr lang="en-US" dirty="0"/>
          </a:p>
        </p:txBody>
      </p:sp>
    </p:spTree>
    <p:extLst>
      <p:ext uri="{BB962C8B-B14F-4D97-AF65-F5344CB8AC3E}">
        <p14:creationId xmlns:p14="http://schemas.microsoft.com/office/powerpoint/2010/main" val="400327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digging the garden, y</a:t>
            </a:r>
            <a:r>
              <a:rPr lang="en-US" dirty="0" smtClean="0"/>
              <a:t>ou might need to remove a</a:t>
            </a:r>
            <a:r>
              <a:rPr lang="en-US" baseline="0" dirty="0" smtClean="0"/>
              <a:t> dead tree or break through some concrete.  </a:t>
            </a:r>
          </a:p>
          <a:p>
            <a:r>
              <a:rPr lang="en-US" baseline="0" dirty="0" smtClean="0"/>
              <a:t>A local builder or construction crew might be willing to provide their skills and equipment; particularly if they or their family will benefit from the finished project.</a:t>
            </a:r>
          </a:p>
          <a:p>
            <a:r>
              <a:rPr lang="en-US" baseline="0" dirty="0" smtClean="0"/>
              <a:t>Another short-term goal would be obtaining the plants and mulch from local resources.  </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6</a:t>
            </a:fld>
            <a:endParaRPr lang="en-US" dirty="0"/>
          </a:p>
        </p:txBody>
      </p:sp>
    </p:spTree>
    <p:extLst>
      <p:ext uri="{BB962C8B-B14F-4D97-AF65-F5344CB8AC3E}">
        <p14:creationId xmlns:p14="http://schemas.microsoft.com/office/powerpoint/2010/main" val="22223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grounds are ready,</a:t>
            </a:r>
            <a:r>
              <a:rPr lang="en-US" baseline="0" dirty="0" smtClean="0"/>
              <a:t> a </a:t>
            </a:r>
            <a:r>
              <a:rPr lang="en-US" dirty="0" smtClean="0"/>
              <a:t> local garden club</a:t>
            </a:r>
            <a:r>
              <a:rPr lang="en-US" baseline="0" dirty="0" smtClean="0"/>
              <a:t> might be willing to plant and maintain the gardens throughout the year….especially if the members were invited to help with the garden design.</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7</a:t>
            </a:fld>
            <a:endParaRPr lang="en-US" dirty="0"/>
          </a:p>
        </p:txBody>
      </p:sp>
    </p:spTree>
    <p:extLst>
      <p:ext uri="{BB962C8B-B14F-4D97-AF65-F5344CB8AC3E}">
        <p14:creationId xmlns:p14="http://schemas.microsoft.com/office/powerpoint/2010/main" val="1801522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general</a:t>
            </a:r>
            <a:r>
              <a:rPr lang="en-US" baseline="0" dirty="0" smtClean="0"/>
              <a:t> call might include a newspaper or newsletter announcement.  A menu option on the organization website could provide information on both short-term and long-term volunteer needs.</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8</a:t>
            </a:fld>
            <a:endParaRPr lang="en-US" dirty="0"/>
          </a:p>
        </p:txBody>
      </p:sp>
    </p:spTree>
    <p:extLst>
      <p:ext uri="{BB962C8B-B14F-4D97-AF65-F5344CB8AC3E}">
        <p14:creationId xmlns:p14="http://schemas.microsoft.com/office/powerpoint/2010/main" val="17851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9</a:t>
            </a:fld>
            <a:endParaRPr lang="en-US" dirty="0"/>
          </a:p>
        </p:txBody>
      </p:sp>
    </p:spTree>
    <p:extLst>
      <p:ext uri="{BB962C8B-B14F-4D97-AF65-F5344CB8AC3E}">
        <p14:creationId xmlns:p14="http://schemas.microsoft.com/office/powerpoint/2010/main" val="336594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from the flower</a:t>
            </a:r>
            <a:r>
              <a:rPr lang="en-US" baseline="0" dirty="0" smtClean="0"/>
              <a:t> garden example, a project can be both a short-term and long-term volunteer commitment.  In both scenarios </a:t>
            </a:r>
            <a:r>
              <a:rPr lang="en-US" sz="1200" baseline="0" dirty="0" smtClean="0">
                <a:latin typeface="+mn-lt"/>
              </a:rPr>
              <a:t>i</a:t>
            </a:r>
            <a:r>
              <a:rPr lang="en-US" sz="1200" dirty="0" smtClean="0">
                <a:latin typeface="+mn-lt"/>
              </a:rPr>
              <a:t>dentifying individuals who have</a:t>
            </a:r>
            <a:r>
              <a:rPr lang="en-US" sz="1200" baseline="0" dirty="0" smtClean="0">
                <a:latin typeface="+mn-lt"/>
              </a:rPr>
              <a:t> an interest in the work </a:t>
            </a:r>
            <a:r>
              <a:rPr lang="en-US" sz="1200" dirty="0" smtClean="0">
                <a:latin typeface="+mn-lt"/>
              </a:rPr>
              <a:t>and inviting them personally</a:t>
            </a:r>
            <a:r>
              <a:rPr lang="en-US" sz="1200" baseline="0" dirty="0" smtClean="0">
                <a:latin typeface="+mn-lt"/>
              </a:rPr>
              <a:t> can be an effective strategy for </a:t>
            </a:r>
            <a:r>
              <a:rPr lang="en-US" sz="1200" baseline="0" smtClean="0">
                <a:latin typeface="+mn-lt"/>
              </a:rPr>
              <a:t>recruiting volunteers.</a:t>
            </a:r>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10</a:t>
            </a:fld>
            <a:endParaRPr lang="en-US" dirty="0"/>
          </a:p>
        </p:txBody>
      </p:sp>
    </p:spTree>
    <p:extLst>
      <p:ext uri="{BB962C8B-B14F-4D97-AF65-F5344CB8AC3E}">
        <p14:creationId xmlns:p14="http://schemas.microsoft.com/office/powerpoint/2010/main" val="151881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610600" cy="4953000"/>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97034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914400"/>
          </a:xfrm>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600" y="1600200"/>
            <a:ext cx="86106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81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0"/>
            <a:ext cx="7162800" cy="9144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idx="1"/>
          </p:nvPr>
        </p:nvSpPr>
        <p:spPr>
          <a:xfrm>
            <a:off x="1524000" y="2667001"/>
            <a:ext cx="7162800" cy="2667000"/>
          </a:xfrm>
          <a:prstGeom prst="rect">
            <a:avLst/>
          </a:prstGeom>
        </p:spPr>
        <p:txBody>
          <a:bodyPr vert="horz" lIns="91440" tIns="45720" rIns="91440" bIns="45720" rtlCol="0">
            <a:normAutofit/>
          </a:bodyPr>
          <a:lstStyle/>
          <a:p>
            <a:pPr lvl="0"/>
            <a:r>
              <a:rPr lang="en-US" smtClean="0"/>
              <a:t>Click to edit Master text styles</a:t>
            </a:r>
          </a:p>
        </p:txBody>
      </p:sp>
    </p:spTree>
    <p:extLst>
      <p:ext uri="{BB962C8B-B14F-4D97-AF65-F5344CB8AC3E}">
        <p14:creationId xmlns:p14="http://schemas.microsoft.com/office/powerpoint/2010/main" val="2723695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10600" cy="3763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834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5105401"/>
          </a:xfrm>
        </p:spPr>
        <p:txBody>
          <a:bodyPr anchor="t"/>
          <a:lstStyle>
            <a:lvl1pPr algn="ctr">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286090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1"/>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24001"/>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228600" y="381000"/>
            <a:ext cx="8610600" cy="1066800"/>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278098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6858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1371599"/>
            <a:ext cx="4267200"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209800"/>
            <a:ext cx="4268788"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371599"/>
            <a:ext cx="4191000"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9800"/>
            <a:ext cx="4194175"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50952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1477962"/>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81862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338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236913" cy="9779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457201"/>
            <a:ext cx="52641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600200"/>
            <a:ext cx="32369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076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00600"/>
            <a:ext cx="8610600" cy="566738"/>
          </a:xfr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8600" y="612775"/>
            <a:ext cx="8534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28600" y="5367338"/>
            <a:ext cx="8610600" cy="3476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58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524000" y="1447800"/>
            <a:ext cx="7162800" cy="14779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2971800"/>
            <a:ext cx="7162800" cy="3154363"/>
          </a:xfrm>
          <a:prstGeom prst="rect">
            <a:avLst/>
          </a:prstGeom>
        </p:spPr>
        <p:txBody>
          <a:bodyPr vert="horz" lIns="91440" tIns="45720" rIns="91440" bIns="45720" rtlCol="0">
            <a:normAutofit/>
          </a:bodyPr>
          <a:lstStyle/>
          <a:p>
            <a:pPr lvl="0"/>
            <a:r>
              <a:rPr lang="en-US" dirty="0" smtClean="0"/>
              <a:t>Click to edit Master title style</a:t>
            </a:r>
          </a:p>
        </p:txBody>
      </p:sp>
    </p:spTree>
    <p:extLst>
      <p:ext uri="{BB962C8B-B14F-4D97-AF65-F5344CB8AC3E}">
        <p14:creationId xmlns:p14="http://schemas.microsoft.com/office/powerpoint/2010/main" val="62891133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55" r:id="rId11"/>
  </p:sldLayoutIdLst>
  <p:timing>
    <p:tnLst>
      <p:par>
        <p:cTn id="1" dur="indefinite" restart="never" nodeType="tmRoot"/>
      </p:par>
    </p:tnLst>
  </p:timing>
  <p:hf hd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600" b="0" kern="1200" baseline="0">
          <a:solidFill>
            <a:schemeClr val="tx1"/>
          </a:solidFill>
          <a:latin typeface="+mn-lt"/>
          <a:ea typeface="+mn-ea"/>
          <a:cs typeface="+mn-cs"/>
        </a:defRPr>
      </a:lvl1pPr>
      <a:lvl2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778000"/>
            <a:ext cx="3962400" cy="2641600"/>
          </a:xfrm>
          <a:prstGeom prst="rect">
            <a:avLst/>
          </a:prstGeom>
          <a:ln>
            <a:solidFill>
              <a:schemeClr val="tx1"/>
            </a:solidFill>
          </a:ln>
        </p:spPr>
      </p:pic>
      <p:sp>
        <p:nvSpPr>
          <p:cNvPr id="2" name="Title 1"/>
          <p:cNvSpPr>
            <a:spLocks noGrp="1"/>
          </p:cNvSpPr>
          <p:nvPr>
            <p:ph type="title"/>
          </p:nvPr>
        </p:nvSpPr>
        <p:spPr>
          <a:xfrm>
            <a:off x="1600200" y="838200"/>
            <a:ext cx="7162800" cy="914400"/>
          </a:xfrm>
          <a:noFill/>
        </p:spPr>
        <p:txBody>
          <a:bodyPr/>
          <a:lstStyle/>
          <a:p>
            <a:r>
              <a:rPr lang="en-US" dirty="0" smtClean="0">
                <a:solidFill>
                  <a:schemeClr val="accent1"/>
                </a:solidFill>
                <a:latin typeface="+mn-lt"/>
              </a:rPr>
              <a:t>Recruiting Volunteers</a:t>
            </a:r>
            <a:endParaRPr lang="en-US" dirty="0">
              <a:solidFill>
                <a:schemeClr val="accent1"/>
              </a:solidFill>
              <a:latin typeface="+mn-lt"/>
            </a:endParaRPr>
          </a:p>
        </p:txBody>
      </p:sp>
      <p:sp>
        <p:nvSpPr>
          <p:cNvPr id="3" name="Content Placeholder 2"/>
          <p:cNvSpPr>
            <a:spLocks noGrp="1"/>
          </p:cNvSpPr>
          <p:nvPr>
            <p:ph idx="1"/>
          </p:nvPr>
        </p:nvSpPr>
        <p:spPr>
          <a:xfrm>
            <a:off x="1524000" y="4114800"/>
            <a:ext cx="7239000" cy="1295400"/>
          </a:xfrm>
        </p:spPr>
        <p:txBody>
          <a:bodyPr>
            <a:normAutofit fontScale="25000" lnSpcReduction="20000"/>
          </a:bodyPr>
          <a:lstStyle/>
          <a:p>
            <a:endParaRPr lang="en-US" sz="2400" dirty="0" smtClean="0">
              <a:latin typeface="+mn-lt"/>
            </a:endParaRPr>
          </a:p>
          <a:p>
            <a:endParaRPr lang="en-US" sz="2400" dirty="0">
              <a:latin typeface="+mn-lt"/>
            </a:endParaRPr>
          </a:p>
          <a:p>
            <a:endParaRPr lang="en-US" sz="2400" dirty="0" smtClean="0">
              <a:latin typeface="+mn-lt"/>
            </a:endParaRPr>
          </a:p>
          <a:p>
            <a:endParaRPr lang="en-US" sz="8000" dirty="0">
              <a:latin typeface="+mn-lt"/>
            </a:endParaRPr>
          </a:p>
          <a:p>
            <a:pPr algn="l"/>
            <a:r>
              <a:rPr lang="en-US" sz="8000" dirty="0" smtClean="0">
                <a:latin typeface="+mn-lt"/>
              </a:rPr>
              <a:t>Created for CultivateNC™</a:t>
            </a:r>
          </a:p>
          <a:p>
            <a:pPr algn="l"/>
            <a:r>
              <a:rPr lang="en-US" sz="8000" dirty="0" smtClean="0"/>
              <a:t>Jacqueline Murphy Miller</a:t>
            </a:r>
            <a:endParaRPr lang="en-US" sz="8000" dirty="0">
              <a:latin typeface="+mn-lt"/>
            </a:endParaRPr>
          </a:p>
        </p:txBody>
      </p:sp>
    </p:spTree>
    <p:extLst>
      <p:ext uri="{BB962C8B-B14F-4D97-AF65-F5344CB8AC3E}">
        <p14:creationId xmlns:p14="http://schemas.microsoft.com/office/powerpoint/2010/main" val="345319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70825" y="3133450"/>
            <a:ext cx="2868375" cy="2151592"/>
          </a:xfrm>
        </p:spPr>
      </p:pic>
      <p:sp>
        <p:nvSpPr>
          <p:cNvPr id="10" name="TextBox 9"/>
          <p:cNvSpPr txBox="1"/>
          <p:nvPr/>
        </p:nvSpPr>
        <p:spPr>
          <a:xfrm>
            <a:off x="733645" y="1600200"/>
            <a:ext cx="6581555" cy="2862322"/>
          </a:xfrm>
          <a:prstGeom prst="rect">
            <a:avLst/>
          </a:prstGeom>
          <a:noFill/>
        </p:spPr>
        <p:txBody>
          <a:bodyPr wrap="square" rtlCol="0">
            <a:spAutoFit/>
          </a:bodyPr>
          <a:lstStyle/>
          <a:p>
            <a:pPr marL="742950" indent="-742950">
              <a:buFont typeface="+mj-lt"/>
              <a:buAutoNum type="arabicPeriod"/>
            </a:pPr>
            <a:r>
              <a:rPr lang="en-US" sz="3600" dirty="0" smtClean="0">
                <a:latin typeface="+mn-lt"/>
              </a:rPr>
              <a:t>Identify potential volunteers who have the skills or interest in the project</a:t>
            </a:r>
          </a:p>
          <a:p>
            <a:pPr marL="742950" indent="-742950">
              <a:buFont typeface="+mj-lt"/>
              <a:buAutoNum type="arabicPeriod"/>
            </a:pPr>
            <a:endParaRPr lang="en-US" sz="3600" dirty="0" smtClean="0">
              <a:latin typeface="+mn-lt"/>
            </a:endParaRPr>
          </a:p>
          <a:p>
            <a:pPr marL="742950" indent="-742950">
              <a:buFont typeface="+mj-lt"/>
              <a:buAutoNum type="arabicPeriod"/>
            </a:pPr>
            <a:r>
              <a:rPr lang="en-US" sz="3600" dirty="0" smtClean="0">
                <a:latin typeface="+mn-lt"/>
              </a:rPr>
              <a:t>Make a personal invite</a:t>
            </a:r>
          </a:p>
        </p:txBody>
      </p:sp>
      <p:sp>
        <p:nvSpPr>
          <p:cNvPr id="2" name="TextBox 1"/>
          <p:cNvSpPr txBox="1"/>
          <p:nvPr/>
        </p:nvSpPr>
        <p:spPr>
          <a:xfrm>
            <a:off x="304800" y="762000"/>
            <a:ext cx="8534400" cy="707886"/>
          </a:xfrm>
          <a:prstGeom prst="rect">
            <a:avLst/>
          </a:prstGeom>
          <a:noFill/>
        </p:spPr>
        <p:txBody>
          <a:bodyPr wrap="square" rtlCol="0">
            <a:spAutoFit/>
          </a:bodyPr>
          <a:lstStyle/>
          <a:p>
            <a:pPr algn="ctr"/>
            <a:r>
              <a:rPr lang="en-US" sz="4000" dirty="0" smtClean="0">
                <a:solidFill>
                  <a:srgbClr val="C00000"/>
                </a:solidFill>
                <a:latin typeface="+mn-lt"/>
              </a:rPr>
              <a:t>The best way to find volunteers</a:t>
            </a:r>
            <a:endParaRPr lang="en-US" sz="4000" dirty="0">
              <a:solidFill>
                <a:srgbClr val="C00000"/>
              </a:solidFill>
              <a:latin typeface="+mn-lt"/>
            </a:endParaRPr>
          </a:p>
        </p:txBody>
      </p:sp>
    </p:spTree>
    <p:extLst>
      <p:ext uri="{BB962C8B-B14F-4D97-AF65-F5344CB8AC3E}">
        <p14:creationId xmlns:p14="http://schemas.microsoft.com/office/powerpoint/2010/main" val="320919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Personal Invite</a:t>
            </a:r>
            <a:endParaRPr lang="en-US"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295400"/>
            <a:ext cx="6400800" cy="4267200"/>
          </a:xfrm>
          <a:prstGeom prst="rect">
            <a:avLst/>
          </a:prstGeom>
          <a:ln>
            <a:solidFill>
              <a:schemeClr val="tx1"/>
            </a:solidFill>
          </a:ln>
        </p:spPr>
      </p:pic>
    </p:spTree>
    <p:extLst>
      <p:ext uri="{BB962C8B-B14F-4D97-AF65-F5344CB8AC3E}">
        <p14:creationId xmlns:p14="http://schemas.microsoft.com/office/powerpoint/2010/main" val="342315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990600"/>
          </a:xfrm>
        </p:spPr>
        <p:txBody>
          <a:bodyPr>
            <a:normAutofit fontScale="90000"/>
          </a:bodyPr>
          <a:lstStyle/>
          <a:p>
            <a:r>
              <a:rPr lang="en-US" sz="3900" dirty="0" smtClean="0">
                <a:solidFill>
                  <a:srgbClr val="C00000"/>
                </a:solidFill>
                <a:latin typeface="+mn-lt"/>
              </a:rPr>
              <a:t>Need a large group of volunteers?</a:t>
            </a:r>
            <a:r>
              <a:rPr lang="en-US" dirty="0" smtClean="0">
                <a:solidFill>
                  <a:srgbClr val="C00000"/>
                </a:solidFill>
              </a:rPr>
              <a:t/>
            </a:r>
            <a:br>
              <a:rPr lang="en-US" dirty="0" smtClean="0">
                <a:solidFill>
                  <a:srgbClr val="C00000"/>
                </a:solidFill>
              </a:rPr>
            </a:br>
            <a:endParaRPr lang="en-US"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232916"/>
            <a:ext cx="3643884" cy="3643884"/>
          </a:xfrm>
          <a:prstGeom prst="rect">
            <a:avLst/>
          </a:prstGeom>
        </p:spPr>
      </p:pic>
      <p:sp>
        <p:nvSpPr>
          <p:cNvPr id="5" name="Title 1"/>
          <p:cNvSpPr txBox="1">
            <a:spLocks/>
          </p:cNvSpPr>
          <p:nvPr/>
        </p:nvSpPr>
        <p:spPr>
          <a:xfrm>
            <a:off x="508000" y="5119116"/>
            <a:ext cx="8305800" cy="824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pPr algn="l" fontAlgn="auto">
              <a:spcAft>
                <a:spcPts val="0"/>
              </a:spcAft>
            </a:pPr>
            <a:r>
              <a:rPr lang="en-US" sz="3500" dirty="0" smtClean="0">
                <a:solidFill>
                  <a:srgbClr val="C00000"/>
                </a:solidFill>
                <a:latin typeface="+mn-lt"/>
              </a:rPr>
              <a:t>Look for teams instead of individuals.</a:t>
            </a:r>
            <a:r>
              <a:rPr lang="en-US" sz="3600" dirty="0" smtClean="0">
                <a:solidFill>
                  <a:srgbClr val="C00000"/>
                </a:solidFill>
                <a:latin typeface="+mn-lt"/>
              </a:rPr>
              <a:t/>
            </a:r>
            <a:br>
              <a:rPr lang="en-US" sz="3600" dirty="0" smtClean="0">
                <a:solidFill>
                  <a:srgbClr val="C00000"/>
                </a:solidFill>
                <a:latin typeface="+mn-lt"/>
              </a:rPr>
            </a:br>
            <a:endParaRPr lang="en-US" sz="3600" dirty="0">
              <a:solidFill>
                <a:srgbClr val="C00000"/>
              </a:solidFill>
              <a:latin typeface="+mn-lt"/>
            </a:endParaRPr>
          </a:p>
        </p:txBody>
      </p:sp>
    </p:spTree>
    <p:extLst>
      <p:ext uri="{BB962C8B-B14F-4D97-AF65-F5344CB8AC3E}">
        <p14:creationId xmlns:p14="http://schemas.microsoft.com/office/powerpoint/2010/main" val="234327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Write a Volunteer Description</a:t>
            </a:r>
            <a:endParaRPr lang="en-US" dirty="0">
              <a:solidFill>
                <a:srgbClr val="C00000"/>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0" y="1828800"/>
            <a:ext cx="4800600" cy="3200400"/>
          </a:xfrm>
        </p:spPr>
      </p:pic>
    </p:spTree>
    <p:extLst>
      <p:ext uri="{BB962C8B-B14F-4D97-AF65-F5344CB8AC3E}">
        <p14:creationId xmlns:p14="http://schemas.microsoft.com/office/powerpoint/2010/main" val="98297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3763963"/>
          </a:xfrm>
        </p:spPr>
        <p:txBody>
          <a:bodyPr/>
          <a:lstStyle/>
          <a:p>
            <a:pPr algn="l"/>
            <a:r>
              <a:rPr lang="en-US" dirty="0"/>
              <a:t>Be sure to include information on the schedule, timeframe and any training or support that will be provided.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243120"/>
            <a:ext cx="3276600" cy="3014680"/>
          </a:xfrm>
          <a:prstGeom prst="rect">
            <a:avLst/>
          </a:prstGeom>
        </p:spPr>
      </p:pic>
    </p:spTree>
    <p:extLst>
      <p:ext uri="{BB962C8B-B14F-4D97-AF65-F5344CB8AC3E}">
        <p14:creationId xmlns:p14="http://schemas.microsoft.com/office/powerpoint/2010/main" val="378315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703" y="533400"/>
            <a:ext cx="8458200" cy="800219"/>
          </a:xfrm>
          <a:prstGeom prst="rect">
            <a:avLst/>
          </a:prstGeom>
        </p:spPr>
        <p:txBody>
          <a:bodyPr wrap="square">
            <a:spAutoFit/>
          </a:bodyPr>
          <a:lstStyle/>
          <a:p>
            <a:pPr algn="ctr"/>
            <a:r>
              <a:rPr lang="en-US" sz="3200" b="1" dirty="0">
                <a:solidFill>
                  <a:srgbClr val="C00000"/>
                </a:solidFill>
                <a:latin typeface="+mn-lt"/>
              </a:rPr>
              <a:t>Sample outline for a volunteer </a:t>
            </a:r>
            <a:r>
              <a:rPr lang="en-US" sz="3200" b="1" dirty="0" smtClean="0">
                <a:solidFill>
                  <a:srgbClr val="C00000"/>
                </a:solidFill>
                <a:latin typeface="+mn-lt"/>
              </a:rPr>
              <a:t>position</a:t>
            </a:r>
          </a:p>
          <a:p>
            <a:pPr algn="ctr"/>
            <a:endParaRPr lang="en-US" sz="1400" dirty="0">
              <a:latin typeface="+mn-lt"/>
            </a:endParaRPr>
          </a:p>
        </p:txBody>
      </p:sp>
      <p:sp>
        <p:nvSpPr>
          <p:cNvPr id="4" name="Content Placeholder 3"/>
          <p:cNvSpPr>
            <a:spLocks noGrp="1"/>
          </p:cNvSpPr>
          <p:nvPr>
            <p:ph sz="half" idx="1"/>
          </p:nvPr>
        </p:nvSpPr>
        <p:spPr>
          <a:xfrm>
            <a:off x="228600" y="1524001"/>
            <a:ext cx="4648200" cy="4114800"/>
          </a:xfrm>
        </p:spPr>
        <p:txBody>
          <a:bodyPr>
            <a:normAutofit/>
          </a:bodyPr>
          <a:lstStyle/>
          <a:p>
            <a:pPr marL="457200" lvl="1"/>
            <a:r>
              <a:rPr lang="en-US" sz="2800" b="1" dirty="0"/>
              <a:t>Job title</a:t>
            </a:r>
          </a:p>
          <a:p>
            <a:pPr marL="457200" lvl="1"/>
            <a:r>
              <a:rPr lang="en-US" sz="2800" b="1" dirty="0"/>
              <a:t>Purpose of position </a:t>
            </a:r>
          </a:p>
          <a:p>
            <a:pPr marL="457200" lvl="1"/>
            <a:r>
              <a:rPr lang="en-US" sz="2800" b="1" dirty="0"/>
              <a:t>Length of appointment</a:t>
            </a:r>
          </a:p>
          <a:p>
            <a:pPr marL="457200" lvl="1"/>
            <a:r>
              <a:rPr lang="en-US" sz="2800" b="1" dirty="0"/>
              <a:t>Work </a:t>
            </a:r>
            <a:r>
              <a:rPr lang="en-US" sz="2800" b="1" dirty="0" smtClean="0"/>
              <a:t>location</a:t>
            </a:r>
          </a:p>
          <a:p>
            <a:pPr marL="457200" lvl="1"/>
            <a:r>
              <a:rPr lang="en-US" sz="2800" b="1" dirty="0"/>
              <a:t>Time </a:t>
            </a:r>
            <a:r>
              <a:rPr lang="en-US" sz="2800" b="1" dirty="0" smtClean="0"/>
              <a:t>Commitment</a:t>
            </a:r>
            <a:endParaRPr lang="en-US" sz="2800" b="1" dirty="0"/>
          </a:p>
          <a:p>
            <a:pPr marL="457200" lvl="1"/>
            <a:r>
              <a:rPr lang="en-US" sz="2800" b="1" dirty="0" smtClean="0"/>
              <a:t>Responsibilities </a:t>
            </a:r>
            <a:endParaRPr lang="en-US" sz="2800" b="1" dirty="0"/>
          </a:p>
          <a:p>
            <a:endParaRPr lang="en-US" dirty="0"/>
          </a:p>
        </p:txBody>
      </p:sp>
      <p:sp>
        <p:nvSpPr>
          <p:cNvPr id="5" name="Content Placeholder 4"/>
          <p:cNvSpPr>
            <a:spLocks noGrp="1"/>
          </p:cNvSpPr>
          <p:nvPr>
            <p:ph sz="half" idx="2"/>
          </p:nvPr>
        </p:nvSpPr>
        <p:spPr/>
        <p:txBody>
          <a:bodyPr/>
          <a:lstStyle/>
          <a:p>
            <a:pPr marL="457200" lvl="1"/>
            <a:r>
              <a:rPr lang="en-US" sz="2800" b="1" dirty="0" smtClean="0"/>
              <a:t>Qualifications</a:t>
            </a:r>
            <a:endParaRPr lang="en-US" sz="2800" b="1" dirty="0"/>
          </a:p>
          <a:p>
            <a:pPr marL="457200" lvl="1"/>
            <a:r>
              <a:rPr lang="en-US" sz="2800" b="1" dirty="0"/>
              <a:t>Supervisor</a:t>
            </a:r>
          </a:p>
          <a:p>
            <a:pPr marL="457200" lvl="1"/>
            <a:r>
              <a:rPr lang="en-US" sz="2800" b="1" dirty="0" smtClean="0"/>
              <a:t>Training </a:t>
            </a:r>
            <a:r>
              <a:rPr lang="en-US" sz="2800" b="1" dirty="0"/>
              <a:t>or Support</a:t>
            </a:r>
          </a:p>
          <a:p>
            <a:pPr marL="457200" lvl="1"/>
            <a:r>
              <a:rPr lang="en-US" sz="2800" b="1" dirty="0"/>
              <a:t>Dress code</a:t>
            </a:r>
          </a:p>
          <a:p>
            <a:pPr marL="457200" lvl="1"/>
            <a:r>
              <a:rPr lang="en-US" sz="2800" b="1" dirty="0"/>
              <a:t>Benefits</a:t>
            </a:r>
          </a:p>
          <a:p>
            <a:pPr marL="457200" lvl="1"/>
            <a:r>
              <a:rPr lang="en-US" sz="2800" b="1" dirty="0"/>
              <a:t>Other</a:t>
            </a:r>
          </a:p>
          <a:p>
            <a:endParaRPr lang="en-US" dirty="0"/>
          </a:p>
        </p:txBody>
      </p:sp>
    </p:spTree>
    <p:extLst>
      <p:ext uri="{BB962C8B-B14F-4D97-AF65-F5344CB8AC3E}">
        <p14:creationId xmlns:p14="http://schemas.microsoft.com/office/powerpoint/2010/main" val="61412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3763963"/>
          </a:xfrm>
        </p:spPr>
        <p:txBody>
          <a:bodyPr>
            <a:normAutofit/>
          </a:bodyPr>
          <a:lstStyle/>
          <a:p>
            <a:r>
              <a:rPr lang="en-US" b="1" dirty="0" smtClean="0"/>
              <a:t>Create a title </a:t>
            </a:r>
            <a:r>
              <a:rPr lang="en-US" b="1" dirty="0"/>
              <a:t>that </a:t>
            </a:r>
            <a:r>
              <a:rPr lang="en-US" b="1" dirty="0" smtClean="0"/>
              <a:t>reflects the function of the volunteer position </a:t>
            </a:r>
            <a:endParaRPr lang="en-US" b="1"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828800"/>
            <a:ext cx="3581400" cy="3581400"/>
          </a:xfrm>
          <a:prstGeom prst="rect">
            <a:avLst/>
          </a:prstGeom>
          <a:ln>
            <a:solidFill>
              <a:schemeClr val="tx1"/>
            </a:solidFill>
          </a:ln>
        </p:spPr>
      </p:pic>
    </p:spTree>
    <p:extLst>
      <p:ext uri="{BB962C8B-B14F-4D97-AF65-F5344CB8AC3E}">
        <p14:creationId xmlns:p14="http://schemas.microsoft.com/office/powerpoint/2010/main" val="45508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for Potential Volunteers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74" y="2057400"/>
            <a:ext cx="8504462" cy="2984078"/>
          </a:xfrm>
          <a:prstGeom prst="rect">
            <a:avLst/>
          </a:prstGeom>
        </p:spPr>
      </p:pic>
    </p:spTree>
    <p:extLst>
      <p:ext uri="{BB962C8B-B14F-4D97-AF65-F5344CB8AC3E}">
        <p14:creationId xmlns:p14="http://schemas.microsoft.com/office/powerpoint/2010/main" val="315849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1893838"/>
            <a:ext cx="3733800" cy="2677656"/>
          </a:xfrm>
          <a:prstGeom prst="rect">
            <a:avLst/>
          </a:prstGeom>
          <a:noFill/>
        </p:spPr>
        <p:txBody>
          <a:bodyPr wrap="square" rtlCol="0">
            <a:spAutoFit/>
          </a:bodyPr>
          <a:lstStyle/>
          <a:p>
            <a:pPr algn="ctr"/>
            <a:r>
              <a:rPr lang="en-US" sz="3600" b="1" dirty="0" smtClean="0">
                <a:solidFill>
                  <a:srgbClr val="C00000"/>
                </a:solidFill>
                <a:latin typeface="+mn-lt"/>
              </a:rPr>
              <a:t>Identify Places to A</a:t>
            </a:r>
            <a:r>
              <a:rPr lang="en-US" sz="3600" b="1" dirty="0" smtClean="0">
                <a:solidFill>
                  <a:srgbClr val="C00000"/>
                </a:solidFill>
                <a:latin typeface="+mn-lt"/>
              </a:rPr>
              <a:t>dvertise </a:t>
            </a:r>
            <a:endParaRPr lang="en-US" sz="3600" b="1" dirty="0" smtClean="0">
              <a:solidFill>
                <a:srgbClr val="C00000"/>
              </a:solidFill>
              <a:latin typeface="+mn-lt"/>
            </a:endParaRPr>
          </a:p>
          <a:p>
            <a:pPr algn="ctr"/>
            <a:r>
              <a:rPr lang="en-US" sz="3600" b="1" dirty="0" smtClean="0">
                <a:solidFill>
                  <a:srgbClr val="C00000"/>
                </a:solidFill>
                <a:latin typeface="+mn-lt"/>
              </a:rPr>
              <a:t>the </a:t>
            </a:r>
            <a:r>
              <a:rPr lang="en-US" sz="3600" b="1" dirty="0">
                <a:solidFill>
                  <a:srgbClr val="C00000"/>
                </a:solidFill>
                <a:latin typeface="+mn-lt"/>
              </a:rPr>
              <a:t>V</a:t>
            </a:r>
            <a:r>
              <a:rPr lang="en-US" sz="3600" b="1" dirty="0" smtClean="0">
                <a:solidFill>
                  <a:srgbClr val="C00000"/>
                </a:solidFill>
                <a:latin typeface="+mn-lt"/>
              </a:rPr>
              <a:t>olunteer </a:t>
            </a:r>
          </a:p>
          <a:p>
            <a:pPr algn="ctr"/>
            <a:r>
              <a:rPr lang="en-US" sz="3600" b="1" dirty="0" smtClean="0">
                <a:solidFill>
                  <a:srgbClr val="C00000"/>
                </a:solidFill>
                <a:latin typeface="+mn-lt"/>
              </a:rPr>
              <a:t>Position</a:t>
            </a:r>
            <a:endParaRPr lang="en-US" sz="3600" b="1" dirty="0">
              <a:solidFill>
                <a:srgbClr val="C00000"/>
              </a:solidFill>
              <a:latin typeface="+mn-lt"/>
            </a:endParaRPr>
          </a:p>
          <a:p>
            <a:endParaRPr lang="en-US" dirty="0"/>
          </a:p>
        </p:txBody>
      </p:sp>
    </p:spTree>
    <p:extLst>
      <p:ext uri="{BB962C8B-B14F-4D97-AF65-F5344CB8AC3E}">
        <p14:creationId xmlns:p14="http://schemas.microsoft.com/office/powerpoint/2010/main" val="368193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533400"/>
            <a:ext cx="3276600" cy="5181600"/>
          </a:xfrm>
        </p:spPr>
        <p:txBody>
          <a:bodyPr>
            <a:normAutofit/>
          </a:bodyPr>
          <a:lstStyle/>
          <a:p>
            <a:pPr algn="l"/>
            <a:r>
              <a:rPr lang="en-US" sz="3600" dirty="0" smtClean="0">
                <a:latin typeface="+mn-lt"/>
              </a:rPr>
              <a:t>Recruiting members of specific populations</a:t>
            </a:r>
            <a:endParaRPr lang="en-US" sz="36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762000"/>
            <a:ext cx="3048000" cy="4572000"/>
          </a:xfrm>
          <a:prstGeom prst="rect">
            <a:avLst/>
          </a:prstGeom>
          <a:ln>
            <a:solidFill>
              <a:schemeClr val="tx1"/>
            </a:solidFill>
          </a:ln>
        </p:spPr>
      </p:pic>
    </p:spTree>
    <p:extLst>
      <p:ext uri="{BB962C8B-B14F-4D97-AF65-F5344CB8AC3E}">
        <p14:creationId xmlns:p14="http://schemas.microsoft.com/office/powerpoint/2010/main" val="275742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mn-lt"/>
              </a:rPr>
              <a:t>What </a:t>
            </a:r>
            <a:r>
              <a:rPr lang="en-US" dirty="0" smtClean="0">
                <a:solidFill>
                  <a:schemeClr val="accent1"/>
                </a:solidFill>
                <a:latin typeface="+mn-lt"/>
              </a:rPr>
              <a:t>are you </a:t>
            </a:r>
            <a:r>
              <a:rPr lang="en-US" dirty="0" smtClean="0">
                <a:solidFill>
                  <a:schemeClr val="accent1"/>
                </a:solidFill>
                <a:latin typeface="+mn-lt"/>
              </a:rPr>
              <a:t>volunteer needs</a:t>
            </a:r>
            <a:r>
              <a:rPr lang="en-US" dirty="0" smtClean="0">
                <a:solidFill>
                  <a:schemeClr val="accent1"/>
                </a:solidFill>
                <a:latin typeface="+mn-lt"/>
              </a:rPr>
              <a:t>?</a:t>
            </a:r>
            <a:endParaRPr lang="en-US" dirty="0">
              <a:solidFill>
                <a:schemeClr val="accent1"/>
              </a:solidFill>
              <a:latin typeface="+mn-lt"/>
            </a:endParaRPr>
          </a:p>
        </p:txBody>
      </p:sp>
      <p:sp>
        <p:nvSpPr>
          <p:cNvPr id="3" name="Content Placeholder 2"/>
          <p:cNvSpPr>
            <a:spLocks noGrp="1"/>
          </p:cNvSpPr>
          <p:nvPr>
            <p:ph idx="1"/>
          </p:nvPr>
        </p:nvSpPr>
        <p:spPr>
          <a:xfrm>
            <a:off x="228600" y="1447800"/>
            <a:ext cx="8610600" cy="3763963"/>
          </a:xfrm>
        </p:spPr>
        <p:txBody>
          <a:bodyPr>
            <a:normAutofit/>
          </a:bodyPr>
          <a:lstStyle/>
          <a:p>
            <a:r>
              <a:rPr lang="en-US" sz="3200" dirty="0" smtClean="0">
                <a:latin typeface="+mn-lt"/>
              </a:rPr>
              <a:t>The answer to that question will help to determine the best strategy for recruitment</a:t>
            </a:r>
            <a:r>
              <a:rPr lang="en-US" sz="4000" dirty="0" smtClean="0">
                <a:latin typeface="+mn-lt"/>
              </a:rPr>
              <a:t>.</a:t>
            </a:r>
            <a:endParaRPr lang="en-US" sz="40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048000"/>
            <a:ext cx="3657600" cy="2438400"/>
          </a:xfrm>
          <a:prstGeom prst="rect">
            <a:avLst/>
          </a:prstGeom>
          <a:ln>
            <a:solidFill>
              <a:schemeClr val="tx1"/>
            </a:solidFill>
          </a:ln>
        </p:spPr>
      </p:pic>
    </p:spTree>
    <p:extLst>
      <p:ext uri="{BB962C8B-B14F-4D97-AF65-F5344CB8AC3E}">
        <p14:creationId xmlns:p14="http://schemas.microsoft.com/office/powerpoint/2010/main" val="1793899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3678" y="3200400"/>
            <a:ext cx="3027922" cy="2422850"/>
          </a:xfrm>
          <a:prstGeom prst="rect">
            <a:avLst/>
          </a:prstGeom>
        </p:spPr>
      </p:pic>
      <p:sp>
        <p:nvSpPr>
          <p:cNvPr id="3" name="Content Placeholder 2"/>
          <p:cNvSpPr>
            <a:spLocks noGrp="1"/>
          </p:cNvSpPr>
          <p:nvPr>
            <p:ph idx="1"/>
          </p:nvPr>
        </p:nvSpPr>
        <p:spPr>
          <a:xfrm>
            <a:off x="228600" y="2057400"/>
            <a:ext cx="8610600" cy="3657600"/>
          </a:xfrm>
        </p:spPr>
        <p:txBody>
          <a:bodyPr>
            <a:normAutofit/>
          </a:bodyPr>
          <a:lstStyle/>
          <a:p>
            <a:pPr marL="571500" indent="-571500" algn="l">
              <a:buFont typeface="Arial" panose="020B0604020202020204" pitchFamily="34" charset="0"/>
              <a:buChar char="•"/>
            </a:pPr>
            <a:r>
              <a:rPr lang="en-US" sz="3200" dirty="0" smtClean="0"/>
              <a:t>Can help break down barriers between different cultural groups</a:t>
            </a:r>
          </a:p>
          <a:p>
            <a:pPr marL="571500" indent="-571500" algn="l">
              <a:buFont typeface="Arial" panose="020B0604020202020204" pitchFamily="34" charset="0"/>
              <a:buChar char="•"/>
            </a:pPr>
            <a:r>
              <a:rPr lang="en-US" sz="3200" dirty="0" smtClean="0"/>
              <a:t>Encourages new friendships </a:t>
            </a:r>
          </a:p>
          <a:p>
            <a:pPr marL="571500" indent="-571500" algn="l">
              <a:buFont typeface="Arial" panose="020B0604020202020204" pitchFamily="34" charset="0"/>
              <a:buChar char="•"/>
            </a:pPr>
            <a:r>
              <a:rPr lang="en-US" sz="3200" dirty="0" smtClean="0"/>
              <a:t>Encourages new business                          collaborations</a:t>
            </a:r>
          </a:p>
          <a:p>
            <a:pPr marL="571500" indent="-571500" algn="l">
              <a:buFont typeface="Arial" panose="020B0604020202020204" pitchFamily="34" charset="0"/>
              <a:buChar char="•"/>
            </a:pPr>
            <a:r>
              <a:rPr lang="en-US" sz="3200" dirty="0" smtClean="0"/>
              <a:t>Builds social bonds</a:t>
            </a:r>
            <a:endParaRPr lang="en-US" sz="3200" dirty="0"/>
          </a:p>
        </p:txBody>
      </p:sp>
      <p:sp>
        <p:nvSpPr>
          <p:cNvPr id="2" name="Title 1"/>
          <p:cNvSpPr>
            <a:spLocks noGrp="1"/>
          </p:cNvSpPr>
          <p:nvPr>
            <p:ph type="title"/>
          </p:nvPr>
        </p:nvSpPr>
        <p:spPr>
          <a:xfrm>
            <a:off x="228600" y="533400"/>
            <a:ext cx="8610600" cy="1143000"/>
          </a:xfrm>
        </p:spPr>
        <p:txBody>
          <a:bodyPr>
            <a:normAutofit fontScale="90000"/>
          </a:bodyPr>
          <a:lstStyle/>
          <a:p>
            <a:r>
              <a:rPr lang="en-US" sz="4000" dirty="0" smtClean="0">
                <a:solidFill>
                  <a:schemeClr val="tx1"/>
                </a:solidFill>
                <a:latin typeface="+mn-lt"/>
              </a:rPr>
              <a:t>Volunteer diversity is good for your project and good </a:t>
            </a:r>
            <a:r>
              <a:rPr lang="en-US" dirty="0" smtClean="0">
                <a:solidFill>
                  <a:schemeClr val="tx1"/>
                </a:solidFill>
                <a:latin typeface="+mn-lt"/>
              </a:rPr>
              <a:t>for the community</a:t>
            </a:r>
            <a:endParaRPr lang="en-US" dirty="0">
              <a:solidFill>
                <a:schemeClr val="tx1"/>
              </a:solidFill>
              <a:latin typeface="+mn-lt"/>
            </a:endParaRPr>
          </a:p>
        </p:txBody>
      </p:sp>
    </p:spTree>
    <p:extLst>
      <p:ext uri="{BB962C8B-B14F-4D97-AF65-F5344CB8AC3E}">
        <p14:creationId xmlns:p14="http://schemas.microsoft.com/office/powerpoint/2010/main" val="225072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Taking care of your volunteers</a:t>
            </a:r>
            <a:endParaRPr lang="en-US"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0928" y="1676400"/>
            <a:ext cx="5645944" cy="3763963"/>
          </a:xfrm>
          <a:ln>
            <a:solidFill>
              <a:schemeClr val="tx1"/>
            </a:solidFill>
          </a:ln>
        </p:spPr>
      </p:pic>
    </p:spTree>
    <p:extLst>
      <p:ext uri="{BB962C8B-B14F-4D97-AF65-F5344CB8AC3E}">
        <p14:creationId xmlns:p14="http://schemas.microsoft.com/office/powerpoint/2010/main" val="124319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Directors</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0928" y="1676400"/>
            <a:ext cx="5645944" cy="3763963"/>
          </a:xfrm>
          <a:ln>
            <a:solidFill>
              <a:schemeClr val="tx1"/>
            </a:solidFill>
          </a:ln>
        </p:spPr>
      </p:pic>
    </p:spTree>
    <p:extLst>
      <p:ext uri="{BB962C8B-B14F-4D97-AF65-F5344CB8AC3E}">
        <p14:creationId xmlns:p14="http://schemas.microsoft.com/office/powerpoint/2010/main" val="400667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Sketches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917" y="1676400"/>
            <a:ext cx="4742083" cy="3352801"/>
          </a:xfrm>
          <a:prstGeom prst="rect">
            <a:avLst/>
          </a:prstGeom>
        </p:spPr>
      </p:pic>
    </p:spTree>
    <p:extLst>
      <p:ext uri="{BB962C8B-B14F-4D97-AF65-F5344CB8AC3E}">
        <p14:creationId xmlns:p14="http://schemas.microsoft.com/office/powerpoint/2010/main" val="76941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3400" y="685800"/>
            <a:ext cx="7512565" cy="4800600"/>
          </a:xfrm>
        </p:spPr>
        <p:txBody>
          <a:bodyPr/>
          <a:lstStyle/>
          <a:p>
            <a:pPr marL="742950" indent="-742950" algn="l">
              <a:buFont typeface="+mj-lt"/>
              <a:buAutoNum type="arabicPeriod"/>
            </a:pPr>
            <a:r>
              <a:rPr lang="en-US" b="0" dirty="0" smtClean="0">
                <a:solidFill>
                  <a:schemeClr val="tx1"/>
                </a:solidFill>
                <a:latin typeface="+mn-lt"/>
              </a:rPr>
              <a:t>Short-term projects are short in duration with an end date.  </a:t>
            </a:r>
          </a:p>
          <a:p>
            <a:pPr marL="742950" indent="-742950" algn="l">
              <a:buFont typeface="+mj-lt"/>
              <a:buAutoNum type="arabicPeriod"/>
            </a:pPr>
            <a:r>
              <a:rPr lang="en-US" b="0" dirty="0" smtClean="0">
                <a:solidFill>
                  <a:schemeClr val="tx1"/>
                </a:solidFill>
              </a:rPr>
              <a:t>Once the project                                     is completed the                               volunteer position                                        usually ends.</a:t>
            </a:r>
            <a:endParaRPr lang="en-US" b="0" dirty="0" smtClean="0">
              <a:solidFill>
                <a:schemeClr val="tx1"/>
              </a:solidFill>
              <a:latin typeface="+mn-lt"/>
            </a:endParaRPr>
          </a:p>
        </p:txBody>
      </p:sp>
      <p:pic>
        <p:nvPicPr>
          <p:cNvPr id="3" name="Picture 4" descr="C:\Users\jmmill15\AppData\Local\Microsoft\Windows\Temporary Internet Files\Content.IE5\8KQ6DTR7\MP9004485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548" y="1874058"/>
            <a:ext cx="3210252" cy="353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34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424204"/>
            <a:ext cx="5653216" cy="3138396"/>
          </a:xfrm>
          <a:prstGeom prst="rect">
            <a:avLst/>
          </a:prstGeom>
        </p:spPr>
      </p:pic>
      <p:sp>
        <p:nvSpPr>
          <p:cNvPr id="5" name="TextBox 4"/>
          <p:cNvSpPr txBox="1"/>
          <p:nvPr/>
        </p:nvSpPr>
        <p:spPr>
          <a:xfrm>
            <a:off x="554542" y="457200"/>
            <a:ext cx="8132258" cy="1754326"/>
          </a:xfrm>
          <a:prstGeom prst="rect">
            <a:avLst/>
          </a:prstGeom>
          <a:noFill/>
        </p:spPr>
        <p:txBody>
          <a:bodyPr wrap="square" rtlCol="0">
            <a:spAutoFit/>
          </a:bodyPr>
          <a:lstStyle/>
          <a:p>
            <a:r>
              <a:rPr lang="en-US" sz="3600" dirty="0" smtClean="0">
                <a:latin typeface="+mn-lt"/>
              </a:rPr>
              <a:t>Long-term commitments might include drivers, educators, maintenance, caregivers or clerical responsibilities</a:t>
            </a:r>
            <a:endParaRPr lang="en-US" sz="3600" dirty="0">
              <a:latin typeface="+mn-lt"/>
            </a:endParaRPr>
          </a:p>
        </p:txBody>
      </p:sp>
    </p:spTree>
    <p:extLst>
      <p:ext uri="{BB962C8B-B14F-4D97-AF65-F5344CB8AC3E}">
        <p14:creationId xmlns:p14="http://schemas.microsoft.com/office/powerpoint/2010/main" val="2578166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1"/>
            <a:ext cx="8610600" cy="838199"/>
          </a:xfrm>
        </p:spPr>
        <p:txBody>
          <a:bodyPr>
            <a:normAutofit/>
          </a:bodyPr>
          <a:lstStyle/>
          <a:p>
            <a:r>
              <a:rPr lang="en-US" sz="4000" dirty="0" smtClean="0"/>
              <a:t>Some projects need both</a:t>
            </a:r>
            <a:endParaRPr lang="en-US" sz="4000" dirty="0"/>
          </a:p>
        </p:txBody>
      </p:sp>
      <p:pic>
        <p:nvPicPr>
          <p:cNvPr id="1038" name="Picture 14" descr="C:\Users\jmmill15\AppData\Local\Microsoft\Windows\Temporary Internet Files\Content.IE5\3H5WBT0J\MP9004279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836" y="1278731"/>
            <a:ext cx="6188364" cy="41481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28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short-term</a:t>
            </a:r>
          </a:p>
        </p:txBody>
      </p:sp>
      <p:pic>
        <p:nvPicPr>
          <p:cNvPr id="16" name="Content Placeholder 1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00355" y="1676400"/>
            <a:ext cx="5667090" cy="3763963"/>
          </a:xfrm>
        </p:spPr>
      </p:pic>
    </p:spTree>
    <p:extLst>
      <p:ext uri="{BB962C8B-B14F-4D97-AF65-F5344CB8AC3E}">
        <p14:creationId xmlns:p14="http://schemas.microsoft.com/office/powerpoint/2010/main" val="374858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long-term</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09987" y="1676400"/>
            <a:ext cx="5647826" cy="3763963"/>
          </a:xfrm>
          <a:ln>
            <a:solidFill>
              <a:schemeClr val="tx1"/>
            </a:solidFill>
          </a:ln>
        </p:spPr>
      </p:pic>
    </p:spTree>
    <p:extLst>
      <p:ext uri="{BB962C8B-B14F-4D97-AF65-F5344CB8AC3E}">
        <p14:creationId xmlns:p14="http://schemas.microsoft.com/office/powerpoint/2010/main" val="170107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5884" y="1143000"/>
            <a:ext cx="3313716" cy="4648200"/>
          </a:xfrm>
        </p:spPr>
      </p:pic>
      <p:sp>
        <p:nvSpPr>
          <p:cNvPr id="8" name="TextBox 7"/>
          <p:cNvSpPr txBox="1"/>
          <p:nvPr/>
        </p:nvSpPr>
        <p:spPr>
          <a:xfrm>
            <a:off x="4343400" y="1798636"/>
            <a:ext cx="4114800" cy="3416320"/>
          </a:xfrm>
          <a:prstGeom prst="rect">
            <a:avLst/>
          </a:prstGeom>
          <a:noFill/>
        </p:spPr>
        <p:txBody>
          <a:bodyPr wrap="square" rtlCol="0">
            <a:spAutoFit/>
          </a:bodyPr>
          <a:lstStyle/>
          <a:p>
            <a:r>
              <a:rPr lang="en-US" sz="3600" dirty="0" smtClean="0">
                <a:latin typeface="+mn-lt"/>
              </a:rPr>
              <a:t>Typically, most organizations send out  a general call for help when they need volunteer support.</a:t>
            </a:r>
            <a:endParaRPr lang="en-US" sz="3600" dirty="0">
              <a:latin typeface="+mn-lt"/>
            </a:endParaRPr>
          </a:p>
        </p:txBody>
      </p:sp>
      <p:sp>
        <p:nvSpPr>
          <p:cNvPr id="9" name="Title 1"/>
          <p:cNvSpPr>
            <a:spLocks noGrp="1"/>
          </p:cNvSpPr>
          <p:nvPr>
            <p:ph type="title"/>
          </p:nvPr>
        </p:nvSpPr>
        <p:spPr>
          <a:xfrm>
            <a:off x="228600" y="381000"/>
            <a:ext cx="8610600" cy="1143000"/>
          </a:xfrm>
        </p:spPr>
        <p:txBody>
          <a:bodyPr/>
          <a:lstStyle/>
          <a:p>
            <a:r>
              <a:rPr lang="en-US" dirty="0" smtClean="0">
                <a:solidFill>
                  <a:schemeClr val="accent1"/>
                </a:solidFill>
              </a:rPr>
              <a:t>A General Call </a:t>
            </a:r>
            <a:endParaRPr lang="en-US" dirty="0">
              <a:solidFill>
                <a:schemeClr val="accent1"/>
              </a:solidFill>
            </a:endParaRPr>
          </a:p>
        </p:txBody>
      </p:sp>
    </p:spTree>
    <p:extLst>
      <p:ext uri="{BB962C8B-B14F-4D97-AF65-F5344CB8AC3E}">
        <p14:creationId xmlns:p14="http://schemas.microsoft.com/office/powerpoint/2010/main" val="4173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half" idx="1"/>
          </p:nvPr>
        </p:nvSpPr>
        <p:spPr>
          <a:xfrm>
            <a:off x="533400" y="1524001"/>
            <a:ext cx="8305800" cy="4114800"/>
          </a:xfrm>
        </p:spPr>
        <p:txBody>
          <a:bodyPr>
            <a:normAutofit/>
          </a:bodyPr>
          <a:lstStyle/>
          <a:p>
            <a:pPr algn="l"/>
            <a:r>
              <a:rPr lang="en-US" sz="3600" dirty="0" smtClean="0"/>
              <a:t>A general call is important because it lets people know that everyone is welcome.  </a:t>
            </a:r>
          </a:p>
          <a:p>
            <a:pPr algn="l"/>
            <a:r>
              <a:rPr lang="en-US" sz="3600" dirty="0" smtClean="0"/>
              <a:t>But, it is generally                                             too vague to recruit many                       volunteers.</a:t>
            </a:r>
            <a:endParaRPr lang="en-US" sz="3600" dirty="0"/>
          </a:p>
        </p:txBody>
      </p:sp>
      <p:sp>
        <p:nvSpPr>
          <p:cNvPr id="2" name="Title 1"/>
          <p:cNvSpPr>
            <a:spLocks noGrp="1"/>
          </p:cNvSpPr>
          <p:nvPr>
            <p:ph type="title"/>
          </p:nvPr>
        </p:nvSpPr>
        <p:spPr/>
        <p:txBody>
          <a:bodyPr/>
          <a:lstStyle/>
          <a:p>
            <a:r>
              <a:rPr lang="en-US" dirty="0" smtClean="0">
                <a:solidFill>
                  <a:schemeClr val="accent1"/>
                </a:solidFill>
              </a:rPr>
              <a:t>A General Call </a:t>
            </a:r>
            <a:endParaRPr lang="en-US" dirty="0">
              <a:solidFill>
                <a:schemeClr val="accent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200400"/>
            <a:ext cx="2209800" cy="2209800"/>
          </a:xfrm>
          <a:prstGeom prst="rect">
            <a:avLst/>
          </a:prstGeom>
          <a:ln>
            <a:solidFill>
              <a:schemeClr val="tx1"/>
            </a:solidFill>
          </a:ln>
        </p:spPr>
      </p:pic>
    </p:spTree>
    <p:extLst>
      <p:ext uri="{BB962C8B-B14F-4D97-AF65-F5344CB8AC3E}">
        <p14:creationId xmlns:p14="http://schemas.microsoft.com/office/powerpoint/2010/main" val="1695073469"/>
      </p:ext>
    </p:extLst>
  </p:cSld>
  <p:clrMapOvr>
    <a:masterClrMapping/>
  </p:clrMapOvr>
</p:sld>
</file>

<file path=ppt/theme/theme1.xml><?xml version="1.0" encoding="utf-8"?>
<a:theme xmlns:a="http://schemas.openxmlformats.org/drawingml/2006/main" name="New-Centennial-PPT-Template">
  <a:themeElements>
    <a:clrScheme name="NCState">
      <a:dk1>
        <a:sysClr val="windowText" lastClr="000000"/>
      </a:dk1>
      <a:lt1>
        <a:srgbClr val="FFFFFF"/>
      </a:lt1>
      <a:dk2>
        <a:srgbClr val="333333"/>
      </a:dk2>
      <a:lt2>
        <a:srgbClr val="F2F2F2"/>
      </a:lt2>
      <a:accent1>
        <a:srgbClr val="CC0000"/>
      </a:accent1>
      <a:accent2>
        <a:srgbClr val="D26C2C"/>
      </a:accent2>
      <a:accent3>
        <a:srgbClr val="A4B53A"/>
      </a:accent3>
      <a:accent4>
        <a:srgbClr val="952325"/>
      </a:accent4>
      <a:accent5>
        <a:srgbClr val="47869C"/>
      </a:accent5>
      <a:accent6>
        <a:srgbClr val="FDE148"/>
      </a:accent6>
      <a:hlink>
        <a:srgbClr val="47869C"/>
      </a:hlink>
      <a:folHlink>
        <a:srgbClr val="A4B53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New-Centennial-PPT-Template</Template>
  <TotalTime>2409</TotalTime>
  <Words>2302</Words>
  <Application>Microsoft Office PowerPoint</Application>
  <PresentationFormat>On-screen Show (4:3)</PresentationFormat>
  <Paragraphs>191</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New-Centennial-PPT-Template</vt:lpstr>
      <vt:lpstr>Recruiting Volunteers</vt:lpstr>
      <vt:lpstr>What are you volunteer needs?</vt:lpstr>
      <vt:lpstr>PowerPoint Presentation</vt:lpstr>
      <vt:lpstr>PowerPoint Presentation</vt:lpstr>
      <vt:lpstr>PowerPoint Presentation</vt:lpstr>
      <vt:lpstr>Example of short-term</vt:lpstr>
      <vt:lpstr>Example of long-term</vt:lpstr>
      <vt:lpstr>A General Call </vt:lpstr>
      <vt:lpstr>A General Call </vt:lpstr>
      <vt:lpstr>PowerPoint Presentation</vt:lpstr>
      <vt:lpstr>Personal Invite</vt:lpstr>
      <vt:lpstr>Need a large group of volunteers? </vt:lpstr>
      <vt:lpstr>Write a Volunteer Description</vt:lpstr>
      <vt:lpstr>PowerPoint Presentation</vt:lpstr>
      <vt:lpstr>PowerPoint Presentation</vt:lpstr>
      <vt:lpstr>PowerPoint Presentation</vt:lpstr>
      <vt:lpstr>Looking for Potential Volunteers</vt:lpstr>
      <vt:lpstr>PowerPoint Presentation</vt:lpstr>
      <vt:lpstr>Recruiting members of specific populations</vt:lpstr>
      <vt:lpstr>Volunteer diversity is good for your project and good for the community</vt:lpstr>
      <vt:lpstr>Taking care of your volunteers</vt:lpstr>
      <vt:lpstr>Board of Directors</vt:lpstr>
      <vt:lpstr>Practice Sketches</vt:lpstr>
    </vt:vector>
  </TitlesOfParts>
  <Company>CALS CAAT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Volunteers</dc:title>
  <dc:creator>Jacqueline Murphy Miller</dc:creator>
  <cp:lastModifiedBy>Jacqueline Murphy Miller</cp:lastModifiedBy>
  <cp:revision>135</cp:revision>
  <cp:lastPrinted>1601-01-01T00:00:00Z</cp:lastPrinted>
  <dcterms:created xsi:type="dcterms:W3CDTF">2014-06-19T13:51:26Z</dcterms:created>
  <dcterms:modified xsi:type="dcterms:W3CDTF">2015-11-30T18:07:47Z</dcterms:modified>
</cp:coreProperties>
</file>