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24" r:id="rId2"/>
    <p:sldId id="303" r:id="rId3"/>
    <p:sldId id="304" r:id="rId4"/>
    <p:sldId id="305" r:id="rId5"/>
    <p:sldId id="306" r:id="rId6"/>
    <p:sldId id="307" r:id="rId7"/>
    <p:sldId id="309"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6778" autoAdjust="0"/>
  </p:normalViewPr>
  <p:slideViewPr>
    <p:cSldViewPr>
      <p:cViewPr varScale="1">
        <p:scale>
          <a:sx n="60" d="100"/>
          <a:sy n="60" d="100"/>
        </p:scale>
        <p:origin x="-165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BC703-11AF-4C44-AE9E-E778DDC3C9F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C497423-F0A4-4E57-95F2-B4FD634B3C82}">
      <dgm:prSet phldrT="[Text]"/>
      <dgm:spPr>
        <a:solidFill>
          <a:schemeClr val="bg1"/>
        </a:solidFill>
        <a:ln>
          <a:solidFill>
            <a:schemeClr val="tx2"/>
          </a:solidFill>
        </a:ln>
      </dgm:spPr>
      <dgm:t>
        <a:bodyPr/>
        <a:lstStyle/>
        <a:p>
          <a:r>
            <a:rPr lang="en-US" b="1" dirty="0" smtClean="0">
              <a:solidFill>
                <a:schemeClr val="tx2"/>
              </a:solidFill>
            </a:rPr>
            <a:t>Equals </a:t>
          </a:r>
          <a:r>
            <a:rPr lang="en-US" b="1" dirty="0" smtClean="0">
              <a:solidFill>
                <a:schemeClr val="tx2"/>
              </a:solidFill>
            </a:rPr>
            <a:t>one service  </a:t>
          </a:r>
          <a:r>
            <a:rPr lang="en-US" b="1" dirty="0" smtClean="0">
              <a:solidFill>
                <a:schemeClr val="tx2"/>
              </a:solidFill>
            </a:rPr>
            <a:t>credit</a:t>
          </a:r>
          <a:endParaRPr lang="en-US" b="1" dirty="0">
            <a:solidFill>
              <a:schemeClr val="tx2"/>
            </a:solidFill>
          </a:endParaRPr>
        </a:p>
      </dgm:t>
    </dgm:pt>
    <dgm:pt modelId="{7467D3A6-CB27-4F1F-809F-5DC569556A4D}" type="parTrans" cxnId="{3352A808-2D13-45F7-A225-A46E96CBBFDC}">
      <dgm:prSet/>
      <dgm:spPr/>
      <dgm:t>
        <a:bodyPr/>
        <a:lstStyle/>
        <a:p>
          <a:endParaRPr lang="en-US"/>
        </a:p>
      </dgm:t>
    </dgm:pt>
    <dgm:pt modelId="{6BBAFF04-EE43-4204-848F-C75BF9E05A88}" type="sibTrans" cxnId="{3352A808-2D13-45F7-A225-A46E96CBBFDC}">
      <dgm:prSet/>
      <dgm:spPr/>
      <dgm:t>
        <a:bodyPr/>
        <a:lstStyle/>
        <a:p>
          <a:endParaRPr lang="en-US"/>
        </a:p>
      </dgm:t>
    </dgm:pt>
    <dgm:pt modelId="{41FFC86D-F7A4-44AB-8833-DC1D5DEE8598}">
      <dgm:prSet phldrT="[Text]"/>
      <dgm:spPr>
        <a:solidFill>
          <a:srgbClr val="FFC000"/>
        </a:solidFill>
      </dgm:spPr>
      <dgm:t>
        <a:bodyPr/>
        <a:lstStyle/>
        <a:p>
          <a:r>
            <a:rPr lang="en-US" dirty="0" smtClean="0"/>
            <a:t>1 hour of dog walking</a:t>
          </a:r>
          <a:endParaRPr lang="en-US" dirty="0"/>
        </a:p>
      </dgm:t>
    </dgm:pt>
    <dgm:pt modelId="{58D27D11-2DE4-4E56-A022-EF65024F9BF7}" type="parTrans" cxnId="{795CAD76-79DE-46A8-A9E3-6622514E9BCB}">
      <dgm:prSet/>
      <dgm:spPr/>
      <dgm:t>
        <a:bodyPr/>
        <a:lstStyle/>
        <a:p>
          <a:endParaRPr lang="en-US"/>
        </a:p>
      </dgm:t>
    </dgm:pt>
    <dgm:pt modelId="{CC64BBB9-9958-449F-A063-631F262BEDE2}" type="sibTrans" cxnId="{795CAD76-79DE-46A8-A9E3-6622514E9BCB}">
      <dgm:prSet/>
      <dgm:spPr/>
      <dgm:t>
        <a:bodyPr/>
        <a:lstStyle/>
        <a:p>
          <a:endParaRPr lang="en-US"/>
        </a:p>
      </dgm:t>
    </dgm:pt>
    <dgm:pt modelId="{079EDA59-2FAE-49D6-B07D-D7FB5FA0D670}">
      <dgm:prSet phldrT="[Text]"/>
      <dgm:spPr>
        <a:solidFill>
          <a:srgbClr val="FF0000"/>
        </a:solidFill>
      </dgm:spPr>
      <dgm:t>
        <a:bodyPr/>
        <a:lstStyle/>
        <a:p>
          <a:r>
            <a:rPr lang="en-US" dirty="0" smtClean="0"/>
            <a:t>1 hour of dentistry</a:t>
          </a:r>
          <a:endParaRPr lang="en-US" dirty="0"/>
        </a:p>
      </dgm:t>
    </dgm:pt>
    <dgm:pt modelId="{6D434E70-EA2A-4FA7-B10B-1728EE0B91C0}" type="parTrans" cxnId="{EE296E37-96ED-4E39-B49B-18AF041C79BE}">
      <dgm:prSet/>
      <dgm:spPr/>
      <dgm:t>
        <a:bodyPr/>
        <a:lstStyle/>
        <a:p>
          <a:endParaRPr lang="en-US"/>
        </a:p>
      </dgm:t>
    </dgm:pt>
    <dgm:pt modelId="{A611E5DD-FB72-4CFF-AF54-D9DD2DBD848F}" type="sibTrans" cxnId="{EE296E37-96ED-4E39-B49B-18AF041C79BE}">
      <dgm:prSet/>
      <dgm:spPr/>
      <dgm:t>
        <a:bodyPr/>
        <a:lstStyle/>
        <a:p>
          <a:endParaRPr lang="en-US"/>
        </a:p>
      </dgm:t>
    </dgm:pt>
    <dgm:pt modelId="{384520B4-1416-4099-9882-21EEFD91A1C8}">
      <dgm:prSet phldrT="[Text]"/>
      <dgm:spPr>
        <a:solidFill>
          <a:srgbClr val="92D050"/>
        </a:solidFill>
      </dgm:spPr>
      <dgm:t>
        <a:bodyPr/>
        <a:lstStyle/>
        <a:p>
          <a:r>
            <a:rPr lang="en-US" dirty="0" smtClean="0"/>
            <a:t>1 hour of computer help </a:t>
          </a:r>
          <a:endParaRPr lang="en-US" dirty="0"/>
        </a:p>
      </dgm:t>
    </dgm:pt>
    <dgm:pt modelId="{4BCC1B87-65B5-40D4-9B32-6145AAA77417}" type="parTrans" cxnId="{2D660A76-F472-47D4-9B4F-B2709E1CC0EE}">
      <dgm:prSet/>
      <dgm:spPr/>
      <dgm:t>
        <a:bodyPr/>
        <a:lstStyle/>
        <a:p>
          <a:endParaRPr lang="en-US"/>
        </a:p>
      </dgm:t>
    </dgm:pt>
    <dgm:pt modelId="{8E7EA0DF-4369-4AB5-8BE5-968A30C9B8C4}" type="sibTrans" cxnId="{2D660A76-F472-47D4-9B4F-B2709E1CC0EE}">
      <dgm:prSet/>
      <dgm:spPr/>
      <dgm:t>
        <a:bodyPr/>
        <a:lstStyle/>
        <a:p>
          <a:endParaRPr lang="en-US"/>
        </a:p>
      </dgm:t>
    </dgm:pt>
    <dgm:pt modelId="{0AD67EAC-B421-47B8-AAE4-BDCF08C8D52C}" type="pres">
      <dgm:prSet presAssocID="{B6CBC703-11AF-4C44-AE9E-E778DDC3C9F1}" presName="cycle" presStyleCnt="0">
        <dgm:presLayoutVars>
          <dgm:chMax val="1"/>
          <dgm:dir/>
          <dgm:animLvl val="ctr"/>
          <dgm:resizeHandles val="exact"/>
        </dgm:presLayoutVars>
      </dgm:prSet>
      <dgm:spPr/>
      <dgm:t>
        <a:bodyPr/>
        <a:lstStyle/>
        <a:p>
          <a:endParaRPr lang="en-US"/>
        </a:p>
      </dgm:t>
    </dgm:pt>
    <dgm:pt modelId="{EC8D5585-9268-416A-B9E3-8101AA49F378}" type="pres">
      <dgm:prSet presAssocID="{9C497423-F0A4-4E57-95F2-B4FD634B3C82}" presName="centerShape" presStyleLbl="node0" presStyleIdx="0" presStyleCnt="1"/>
      <dgm:spPr/>
      <dgm:t>
        <a:bodyPr/>
        <a:lstStyle/>
        <a:p>
          <a:endParaRPr lang="en-US"/>
        </a:p>
      </dgm:t>
    </dgm:pt>
    <dgm:pt modelId="{DE427267-2EAF-49F4-A9F1-199B4B00A08F}" type="pres">
      <dgm:prSet presAssocID="{58D27D11-2DE4-4E56-A022-EF65024F9BF7}" presName="parTrans" presStyleLbl="bgSibTrans2D1" presStyleIdx="0" presStyleCnt="3"/>
      <dgm:spPr/>
      <dgm:t>
        <a:bodyPr/>
        <a:lstStyle/>
        <a:p>
          <a:endParaRPr lang="en-US"/>
        </a:p>
      </dgm:t>
    </dgm:pt>
    <dgm:pt modelId="{F16A37CC-5A87-4D70-8A3F-D672B0847D4C}" type="pres">
      <dgm:prSet presAssocID="{41FFC86D-F7A4-44AB-8833-DC1D5DEE8598}" presName="node" presStyleLbl="node1" presStyleIdx="0" presStyleCnt="3">
        <dgm:presLayoutVars>
          <dgm:bulletEnabled val="1"/>
        </dgm:presLayoutVars>
      </dgm:prSet>
      <dgm:spPr/>
      <dgm:t>
        <a:bodyPr/>
        <a:lstStyle/>
        <a:p>
          <a:endParaRPr lang="en-US"/>
        </a:p>
      </dgm:t>
    </dgm:pt>
    <dgm:pt modelId="{EB4CDB80-85A7-48EB-AA3C-4B3D32C93BF5}" type="pres">
      <dgm:prSet presAssocID="{6D434E70-EA2A-4FA7-B10B-1728EE0B91C0}" presName="parTrans" presStyleLbl="bgSibTrans2D1" presStyleIdx="1" presStyleCnt="3"/>
      <dgm:spPr/>
      <dgm:t>
        <a:bodyPr/>
        <a:lstStyle/>
        <a:p>
          <a:endParaRPr lang="en-US"/>
        </a:p>
      </dgm:t>
    </dgm:pt>
    <dgm:pt modelId="{9A4E6876-0B65-45C4-BBF0-50F893E68126}" type="pres">
      <dgm:prSet presAssocID="{079EDA59-2FAE-49D6-B07D-D7FB5FA0D670}" presName="node" presStyleLbl="node1" presStyleIdx="1" presStyleCnt="3">
        <dgm:presLayoutVars>
          <dgm:bulletEnabled val="1"/>
        </dgm:presLayoutVars>
      </dgm:prSet>
      <dgm:spPr/>
      <dgm:t>
        <a:bodyPr/>
        <a:lstStyle/>
        <a:p>
          <a:endParaRPr lang="en-US"/>
        </a:p>
      </dgm:t>
    </dgm:pt>
    <dgm:pt modelId="{0F7AD9DE-E1E2-4784-BDCA-1CAA9759D62E}" type="pres">
      <dgm:prSet presAssocID="{4BCC1B87-65B5-40D4-9B32-6145AAA77417}" presName="parTrans" presStyleLbl="bgSibTrans2D1" presStyleIdx="2" presStyleCnt="3"/>
      <dgm:spPr/>
      <dgm:t>
        <a:bodyPr/>
        <a:lstStyle/>
        <a:p>
          <a:endParaRPr lang="en-US"/>
        </a:p>
      </dgm:t>
    </dgm:pt>
    <dgm:pt modelId="{C2579F6F-BC72-4611-8EE2-7D651A2D7FAA}" type="pres">
      <dgm:prSet presAssocID="{384520B4-1416-4099-9882-21EEFD91A1C8}" presName="node" presStyleLbl="node1" presStyleIdx="2" presStyleCnt="3">
        <dgm:presLayoutVars>
          <dgm:bulletEnabled val="1"/>
        </dgm:presLayoutVars>
      </dgm:prSet>
      <dgm:spPr/>
      <dgm:t>
        <a:bodyPr/>
        <a:lstStyle/>
        <a:p>
          <a:endParaRPr lang="en-US"/>
        </a:p>
      </dgm:t>
    </dgm:pt>
  </dgm:ptLst>
  <dgm:cxnLst>
    <dgm:cxn modelId="{CD930929-20D1-4AB2-84BF-10068BDB9194}" type="presOf" srcId="{384520B4-1416-4099-9882-21EEFD91A1C8}" destId="{C2579F6F-BC72-4611-8EE2-7D651A2D7FAA}" srcOrd="0" destOrd="0" presId="urn:microsoft.com/office/officeart/2005/8/layout/radial4"/>
    <dgm:cxn modelId="{8C930BB2-5FD1-4CF2-9157-0EFEAA252ADC}" type="presOf" srcId="{6D434E70-EA2A-4FA7-B10B-1728EE0B91C0}" destId="{EB4CDB80-85A7-48EB-AA3C-4B3D32C93BF5}" srcOrd="0" destOrd="0" presId="urn:microsoft.com/office/officeart/2005/8/layout/radial4"/>
    <dgm:cxn modelId="{2D660A76-F472-47D4-9B4F-B2709E1CC0EE}" srcId="{9C497423-F0A4-4E57-95F2-B4FD634B3C82}" destId="{384520B4-1416-4099-9882-21EEFD91A1C8}" srcOrd="2" destOrd="0" parTransId="{4BCC1B87-65B5-40D4-9B32-6145AAA77417}" sibTransId="{8E7EA0DF-4369-4AB5-8BE5-968A30C9B8C4}"/>
    <dgm:cxn modelId="{3352A808-2D13-45F7-A225-A46E96CBBFDC}" srcId="{B6CBC703-11AF-4C44-AE9E-E778DDC3C9F1}" destId="{9C497423-F0A4-4E57-95F2-B4FD634B3C82}" srcOrd="0" destOrd="0" parTransId="{7467D3A6-CB27-4F1F-809F-5DC569556A4D}" sibTransId="{6BBAFF04-EE43-4204-848F-C75BF9E05A88}"/>
    <dgm:cxn modelId="{838F8CDF-FFEC-4738-B904-2466F656EBCD}" type="presOf" srcId="{B6CBC703-11AF-4C44-AE9E-E778DDC3C9F1}" destId="{0AD67EAC-B421-47B8-AAE4-BDCF08C8D52C}" srcOrd="0" destOrd="0" presId="urn:microsoft.com/office/officeart/2005/8/layout/radial4"/>
    <dgm:cxn modelId="{04A446E9-04F8-460E-BA1D-1E8791312797}" type="presOf" srcId="{079EDA59-2FAE-49D6-B07D-D7FB5FA0D670}" destId="{9A4E6876-0B65-45C4-BBF0-50F893E68126}" srcOrd="0" destOrd="0" presId="urn:microsoft.com/office/officeart/2005/8/layout/radial4"/>
    <dgm:cxn modelId="{3089BA6C-83EE-4E54-9F9A-CE26932309F8}" type="presOf" srcId="{41FFC86D-F7A4-44AB-8833-DC1D5DEE8598}" destId="{F16A37CC-5A87-4D70-8A3F-D672B0847D4C}" srcOrd="0" destOrd="0" presId="urn:microsoft.com/office/officeart/2005/8/layout/radial4"/>
    <dgm:cxn modelId="{EE296E37-96ED-4E39-B49B-18AF041C79BE}" srcId="{9C497423-F0A4-4E57-95F2-B4FD634B3C82}" destId="{079EDA59-2FAE-49D6-B07D-D7FB5FA0D670}" srcOrd="1" destOrd="0" parTransId="{6D434E70-EA2A-4FA7-B10B-1728EE0B91C0}" sibTransId="{A611E5DD-FB72-4CFF-AF54-D9DD2DBD848F}"/>
    <dgm:cxn modelId="{795CAD76-79DE-46A8-A9E3-6622514E9BCB}" srcId="{9C497423-F0A4-4E57-95F2-B4FD634B3C82}" destId="{41FFC86D-F7A4-44AB-8833-DC1D5DEE8598}" srcOrd="0" destOrd="0" parTransId="{58D27D11-2DE4-4E56-A022-EF65024F9BF7}" sibTransId="{CC64BBB9-9958-449F-A063-631F262BEDE2}"/>
    <dgm:cxn modelId="{AF309A85-EA89-439D-8C66-3815FCD9F16F}" type="presOf" srcId="{58D27D11-2DE4-4E56-A022-EF65024F9BF7}" destId="{DE427267-2EAF-49F4-A9F1-199B4B00A08F}" srcOrd="0" destOrd="0" presId="urn:microsoft.com/office/officeart/2005/8/layout/radial4"/>
    <dgm:cxn modelId="{80A301C6-3813-4C5F-AF45-3244EDF5DE28}" type="presOf" srcId="{9C497423-F0A4-4E57-95F2-B4FD634B3C82}" destId="{EC8D5585-9268-416A-B9E3-8101AA49F378}" srcOrd="0" destOrd="0" presId="urn:microsoft.com/office/officeart/2005/8/layout/radial4"/>
    <dgm:cxn modelId="{208F7F16-9B5F-4CD8-9B4C-5C102BC6F353}" type="presOf" srcId="{4BCC1B87-65B5-40D4-9B32-6145AAA77417}" destId="{0F7AD9DE-E1E2-4784-BDCA-1CAA9759D62E}" srcOrd="0" destOrd="0" presId="urn:microsoft.com/office/officeart/2005/8/layout/radial4"/>
    <dgm:cxn modelId="{E1334417-253A-4189-865C-64C8BEEA79C1}" type="presParOf" srcId="{0AD67EAC-B421-47B8-AAE4-BDCF08C8D52C}" destId="{EC8D5585-9268-416A-B9E3-8101AA49F378}" srcOrd="0" destOrd="0" presId="urn:microsoft.com/office/officeart/2005/8/layout/radial4"/>
    <dgm:cxn modelId="{C4E20FF1-05A9-41F6-8B32-C223B5222488}" type="presParOf" srcId="{0AD67EAC-B421-47B8-AAE4-BDCF08C8D52C}" destId="{DE427267-2EAF-49F4-A9F1-199B4B00A08F}" srcOrd="1" destOrd="0" presId="urn:microsoft.com/office/officeart/2005/8/layout/radial4"/>
    <dgm:cxn modelId="{79956669-783D-472A-BC72-EFC52D7471CE}" type="presParOf" srcId="{0AD67EAC-B421-47B8-AAE4-BDCF08C8D52C}" destId="{F16A37CC-5A87-4D70-8A3F-D672B0847D4C}" srcOrd="2" destOrd="0" presId="urn:microsoft.com/office/officeart/2005/8/layout/radial4"/>
    <dgm:cxn modelId="{B1B4D669-95DD-4C9E-9C07-53ECEEF88545}" type="presParOf" srcId="{0AD67EAC-B421-47B8-AAE4-BDCF08C8D52C}" destId="{EB4CDB80-85A7-48EB-AA3C-4B3D32C93BF5}" srcOrd="3" destOrd="0" presId="urn:microsoft.com/office/officeart/2005/8/layout/radial4"/>
    <dgm:cxn modelId="{4905A2B9-41D4-4B28-9532-D13A8864F922}" type="presParOf" srcId="{0AD67EAC-B421-47B8-AAE4-BDCF08C8D52C}" destId="{9A4E6876-0B65-45C4-BBF0-50F893E68126}" srcOrd="4" destOrd="0" presId="urn:microsoft.com/office/officeart/2005/8/layout/radial4"/>
    <dgm:cxn modelId="{CBB6CF73-99C1-4037-8222-8CB866590A76}" type="presParOf" srcId="{0AD67EAC-B421-47B8-AAE4-BDCF08C8D52C}" destId="{0F7AD9DE-E1E2-4784-BDCA-1CAA9759D62E}" srcOrd="5" destOrd="0" presId="urn:microsoft.com/office/officeart/2005/8/layout/radial4"/>
    <dgm:cxn modelId="{22C15584-364B-419D-A020-91C4C2D3F671}" type="presParOf" srcId="{0AD67EAC-B421-47B8-AAE4-BDCF08C8D52C}" destId="{C2579F6F-BC72-4611-8EE2-7D651A2D7FA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5585-9268-416A-B9E3-8101AA49F378}">
      <dsp:nvSpPr>
        <dsp:cNvPr id="0" name=""/>
        <dsp:cNvSpPr/>
      </dsp:nvSpPr>
      <dsp:spPr>
        <a:xfrm>
          <a:off x="3065313" y="2319942"/>
          <a:ext cx="1946573" cy="1946573"/>
        </a:xfrm>
        <a:prstGeom prst="ellipse">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2"/>
              </a:solidFill>
            </a:rPr>
            <a:t>Equals </a:t>
          </a:r>
          <a:r>
            <a:rPr lang="en-US" sz="2500" b="1" kern="1200" dirty="0" smtClean="0">
              <a:solidFill>
                <a:schemeClr val="tx2"/>
              </a:solidFill>
            </a:rPr>
            <a:t>one service  </a:t>
          </a:r>
          <a:r>
            <a:rPr lang="en-US" sz="2500" b="1" kern="1200" dirty="0" smtClean="0">
              <a:solidFill>
                <a:schemeClr val="tx2"/>
              </a:solidFill>
            </a:rPr>
            <a:t>credit</a:t>
          </a:r>
          <a:endParaRPr lang="en-US" sz="2500" b="1" kern="1200" dirty="0">
            <a:solidFill>
              <a:schemeClr val="tx2"/>
            </a:solidFill>
          </a:endParaRPr>
        </a:p>
      </dsp:txBody>
      <dsp:txXfrm>
        <a:off x="3350382" y="2605011"/>
        <a:ext cx="1376435" cy="1376435"/>
      </dsp:txXfrm>
    </dsp:sp>
    <dsp:sp modelId="{DE427267-2EAF-49F4-A9F1-199B4B00A08F}">
      <dsp:nvSpPr>
        <dsp:cNvPr id="0" name=""/>
        <dsp:cNvSpPr/>
      </dsp:nvSpPr>
      <dsp:spPr>
        <a:xfrm rot="12900000">
          <a:off x="1812455" y="1979673"/>
          <a:ext cx="1492684" cy="55477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6A37CC-5A87-4D70-8A3F-D672B0847D4C}">
      <dsp:nvSpPr>
        <dsp:cNvPr id="0" name=""/>
        <dsp:cNvSpPr/>
      </dsp:nvSpPr>
      <dsp:spPr>
        <a:xfrm>
          <a:off x="1022807" y="1089278"/>
          <a:ext cx="1849244" cy="147939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1 hour of dog walking</a:t>
          </a:r>
          <a:endParaRPr lang="en-US" sz="3100" kern="1200" dirty="0"/>
        </a:p>
      </dsp:txBody>
      <dsp:txXfrm>
        <a:off x="1066137" y="1132608"/>
        <a:ext cx="1762584" cy="1392735"/>
      </dsp:txXfrm>
    </dsp:sp>
    <dsp:sp modelId="{EB4CDB80-85A7-48EB-AA3C-4B3D32C93BF5}">
      <dsp:nvSpPr>
        <dsp:cNvPr id="0" name=""/>
        <dsp:cNvSpPr/>
      </dsp:nvSpPr>
      <dsp:spPr>
        <a:xfrm rot="16200000">
          <a:off x="3292257" y="1209337"/>
          <a:ext cx="1492684" cy="55477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4E6876-0B65-45C4-BBF0-50F893E68126}">
      <dsp:nvSpPr>
        <dsp:cNvPr id="0" name=""/>
        <dsp:cNvSpPr/>
      </dsp:nvSpPr>
      <dsp:spPr>
        <a:xfrm>
          <a:off x="3113977" y="684"/>
          <a:ext cx="1849244" cy="1479395"/>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1 hour of dentistry</a:t>
          </a:r>
          <a:endParaRPr lang="en-US" sz="3100" kern="1200" dirty="0"/>
        </a:p>
      </dsp:txBody>
      <dsp:txXfrm>
        <a:off x="3157307" y="44014"/>
        <a:ext cx="1762584" cy="1392735"/>
      </dsp:txXfrm>
    </dsp:sp>
    <dsp:sp modelId="{0F7AD9DE-E1E2-4784-BDCA-1CAA9759D62E}">
      <dsp:nvSpPr>
        <dsp:cNvPr id="0" name=""/>
        <dsp:cNvSpPr/>
      </dsp:nvSpPr>
      <dsp:spPr>
        <a:xfrm rot="19500000">
          <a:off x="4772059" y="1979673"/>
          <a:ext cx="1492684" cy="55477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579F6F-BC72-4611-8EE2-7D651A2D7FAA}">
      <dsp:nvSpPr>
        <dsp:cNvPr id="0" name=""/>
        <dsp:cNvSpPr/>
      </dsp:nvSpPr>
      <dsp:spPr>
        <a:xfrm>
          <a:off x="5205147" y="1089278"/>
          <a:ext cx="1849244" cy="147939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1 hour of computer help </a:t>
          </a:r>
          <a:endParaRPr lang="en-US" sz="3100" kern="1200" dirty="0"/>
        </a:p>
      </dsp:txBody>
      <dsp:txXfrm>
        <a:off x="5248477" y="1132608"/>
        <a:ext cx="1762584" cy="139273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097DE-5C48-4A35-A65E-7664958C9E11}" type="datetimeFigureOut">
              <a:rPr lang="en-US" smtClean="0"/>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4A08B-01DF-4D5C-AD5C-DFF5BC860D92}" type="slidenum">
              <a:rPr lang="en-US" smtClean="0"/>
              <a:t>‹#›</a:t>
            </a:fld>
            <a:endParaRPr lang="en-US"/>
          </a:p>
        </p:txBody>
      </p:sp>
    </p:spTree>
    <p:extLst>
      <p:ext uri="{BB962C8B-B14F-4D97-AF65-F5344CB8AC3E}">
        <p14:creationId xmlns:p14="http://schemas.microsoft.com/office/powerpoint/2010/main" val="4208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danecountytimebank.org/node/13522" TargetMode="External"/><Relationship Id="rId3" Type="http://schemas.openxmlformats.org/officeDocument/2006/relationships/hyperlink" Target="http://danecountytimebank.org/node/13523" TargetMode="External"/><Relationship Id="rId7" Type="http://schemas.openxmlformats.org/officeDocument/2006/relationships/hyperlink" Target="http://danecountytimebank.org/node/13525"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danecountytimebank.org/node/13526" TargetMode="External"/><Relationship Id="rId5" Type="http://schemas.openxmlformats.org/officeDocument/2006/relationships/hyperlink" Target="http://danecountytimebank.org/node/13528" TargetMode="External"/><Relationship Id="rId10" Type="http://schemas.openxmlformats.org/officeDocument/2006/relationships/hyperlink" Target="http://danecountytimebank.org/node/14020" TargetMode="External"/><Relationship Id="rId4" Type="http://schemas.openxmlformats.org/officeDocument/2006/relationships/hyperlink" Target="http://danecountytimebank.org/node/13527" TargetMode="External"/><Relationship Id="rId9" Type="http://schemas.openxmlformats.org/officeDocument/2006/relationships/hyperlink" Target="http://danecountytimebank.org/node/1349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4A08B-01DF-4D5C-AD5C-DFF5BC860D92}" type="slidenum">
              <a:rPr lang="en-US" smtClean="0"/>
              <a:t>1</a:t>
            </a:fld>
            <a:endParaRPr lang="en-US"/>
          </a:p>
        </p:txBody>
      </p:sp>
    </p:spTree>
    <p:extLst>
      <p:ext uri="{BB962C8B-B14F-4D97-AF65-F5344CB8AC3E}">
        <p14:creationId xmlns:p14="http://schemas.microsoft.com/office/powerpoint/2010/main" val="254604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Hogan and other proponents say that time banks can help new businesses get off the ground. She says that massage students can, for example, simultaneously earn time dollars and work toward certification. Grace Hill, a home for seniors is working on a system where small businesses can get loans of time dollars in order to get the help they need to start up.</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10</a:t>
            </a:fld>
            <a:endParaRPr lang="en-US"/>
          </a:p>
        </p:txBody>
      </p:sp>
    </p:spTree>
    <p:extLst>
      <p:ext uri="{BB962C8B-B14F-4D97-AF65-F5344CB8AC3E}">
        <p14:creationId xmlns:p14="http://schemas.microsoft.com/office/powerpoint/2010/main" val="341443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fontAlgn="base"/>
            <a:r>
              <a:rPr lang="en-US" sz="1200" b="0" i="0" kern="1200" dirty="0" smtClean="0">
                <a:solidFill>
                  <a:schemeClr val="tx1"/>
                </a:solidFill>
                <a:effectLst/>
                <a:latin typeface="+mn-lt"/>
                <a:ea typeface="+mn-ea"/>
                <a:cs typeface="+mn-cs"/>
              </a:rPr>
              <a:t>The Dane County </a:t>
            </a:r>
            <a:r>
              <a:rPr lang="en-US" sz="1200" b="0" i="0" kern="1200" dirty="0" err="1" smtClean="0">
                <a:solidFill>
                  <a:schemeClr val="tx1"/>
                </a:solidFill>
                <a:effectLst/>
                <a:latin typeface="+mn-lt"/>
                <a:ea typeface="+mn-ea"/>
                <a:cs typeface="+mn-cs"/>
              </a:rPr>
              <a:t>TimeBank</a:t>
            </a:r>
            <a:r>
              <a:rPr lang="en-US" sz="1200" b="0" i="0" kern="1200" dirty="0" smtClean="0">
                <a:solidFill>
                  <a:schemeClr val="tx1"/>
                </a:solidFill>
                <a:effectLst/>
                <a:latin typeface="+mn-lt"/>
                <a:ea typeface="+mn-ea"/>
                <a:cs typeface="+mn-cs"/>
              </a:rPr>
              <a:t> has also been used as a tool to build programs that provide solutions for challenges identified in the community.  Community members can become involved in projects as a way to make connections in the </a:t>
            </a:r>
            <a:r>
              <a:rPr lang="en-US" sz="1200" b="0" i="0" kern="1200" dirty="0" err="1" smtClean="0">
                <a:solidFill>
                  <a:schemeClr val="tx1"/>
                </a:solidFill>
                <a:effectLst/>
                <a:latin typeface="+mn-lt"/>
                <a:ea typeface="+mn-ea"/>
                <a:cs typeface="+mn-cs"/>
              </a:rPr>
              <a:t>TimeBank</a:t>
            </a:r>
            <a:r>
              <a:rPr lang="en-US" sz="1200" b="0" i="0" kern="1200" dirty="0" smtClean="0">
                <a:solidFill>
                  <a:schemeClr val="tx1"/>
                </a:solidFill>
                <a:effectLst/>
                <a:latin typeface="+mn-lt"/>
                <a:ea typeface="+mn-ea"/>
                <a:cs typeface="+mn-cs"/>
              </a:rPr>
              <a:t> while supporting vital community services.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Projects initiated through the Dane County </a:t>
            </a:r>
            <a:r>
              <a:rPr lang="en-US" sz="1200" b="0" i="0" kern="1200" dirty="0" err="1" smtClean="0">
                <a:solidFill>
                  <a:schemeClr val="tx1"/>
                </a:solidFill>
                <a:effectLst/>
                <a:latin typeface="+mn-lt"/>
                <a:ea typeface="+mn-ea"/>
                <a:cs typeface="+mn-cs"/>
              </a:rPr>
              <a:t>TimeBank</a:t>
            </a:r>
            <a:r>
              <a:rPr lang="en-US" sz="1200" b="0" i="0" kern="1200" dirty="0" smtClean="0">
                <a:solidFill>
                  <a:schemeClr val="tx1"/>
                </a:solidFill>
                <a:effectLst/>
                <a:latin typeface="+mn-lt"/>
                <a:ea typeface="+mn-ea"/>
                <a:cs typeface="+mn-cs"/>
              </a:rPr>
              <a:t> provide solutions for challenges identified in the community. Becoming involved in a project is one way to make connections in the </a:t>
            </a:r>
            <a:r>
              <a:rPr lang="en-US" sz="1200" b="0" i="0" kern="1200" dirty="0" err="1" smtClean="0">
                <a:solidFill>
                  <a:schemeClr val="tx1"/>
                </a:solidFill>
                <a:effectLst/>
                <a:latin typeface="+mn-lt"/>
                <a:ea typeface="+mn-ea"/>
                <a:cs typeface="+mn-cs"/>
              </a:rPr>
              <a:t>TimeBank</a:t>
            </a:r>
            <a:r>
              <a:rPr lang="en-US" sz="1200" b="0" i="0" kern="1200" dirty="0" smtClean="0">
                <a:solidFill>
                  <a:schemeClr val="tx1"/>
                </a:solidFill>
                <a:effectLst/>
                <a:latin typeface="+mn-lt"/>
                <a:ea typeface="+mn-ea"/>
                <a:cs typeface="+mn-cs"/>
              </a:rPr>
              <a:t> while supporting vital services.  Current projects include:</a:t>
            </a:r>
          </a:p>
          <a:p>
            <a:pPr fontAlgn="base"/>
            <a:r>
              <a:rPr lang="en-US"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hlinkClick r:id="rId3"/>
              </a:rPr>
              <a:t>Inclusive Community</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hlinkClick r:id="rId4"/>
              </a:rPr>
              <a:t>Youth Court</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hlinkClick r:id="rId5"/>
              </a:rPr>
              <a:t>Wellness Project</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hlinkClick r:id="rId6"/>
              </a:rPr>
              <a:t>Medical Transportation</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hlinkClick r:id="rId7"/>
              </a:rPr>
              <a:t>Maxine's </a:t>
            </a:r>
            <a:r>
              <a:rPr lang="en-US" sz="1200" b="0" i="0" kern="1200" dirty="0" err="1" smtClean="0">
                <a:solidFill>
                  <a:schemeClr val="tx1"/>
                </a:solidFill>
                <a:effectLst/>
                <a:latin typeface="+mn-lt"/>
                <a:ea typeface="+mn-ea"/>
                <a:cs typeface="+mn-cs"/>
                <a:hlinkClick r:id="rId7"/>
              </a:rPr>
              <a:t>TimeBank</a:t>
            </a:r>
            <a:r>
              <a:rPr lang="en-US" sz="1200" b="0" i="0" kern="1200" dirty="0" smtClean="0">
                <a:solidFill>
                  <a:schemeClr val="tx1"/>
                </a:solidFill>
                <a:effectLst/>
                <a:latin typeface="+mn-lt"/>
                <a:ea typeface="+mn-ea"/>
                <a:cs typeface="+mn-cs"/>
                <a:hlinkClick r:id="rId7"/>
              </a:rPr>
              <a:t> Store</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hlinkClick r:id="rId8"/>
              </a:rPr>
              <a:t>Healthy Community Economy</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hlinkClick r:id="rId9"/>
              </a:rPr>
              <a:t>Allied Community Co-op</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hlinkClick r:id="rId10"/>
              </a:rPr>
              <a:t>Neighborhood Care Teams</a:t>
            </a: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Both individual and organizational members are encouraged to participate in projects run through the Dane County </a:t>
            </a:r>
            <a:r>
              <a:rPr lang="en-US" sz="1200" b="0" i="0" kern="1200" dirty="0" err="1" smtClean="0">
                <a:solidFill>
                  <a:schemeClr val="tx1"/>
                </a:solidFill>
                <a:effectLst/>
                <a:latin typeface="+mn-lt"/>
                <a:ea typeface="+mn-ea"/>
                <a:cs typeface="+mn-cs"/>
              </a:rPr>
              <a:t>TimeBank</a:t>
            </a:r>
            <a:r>
              <a:rPr lang="en-US" sz="1200" b="0" i="0" kern="1200" dirty="0" smtClean="0">
                <a:solidFill>
                  <a:schemeClr val="tx1"/>
                </a:solidFill>
                <a:effectLst/>
                <a:latin typeface="+mn-lt"/>
                <a:ea typeface="+mn-ea"/>
                <a:cs typeface="+mn-cs"/>
              </a:rPr>
              <a:t>. </a:t>
            </a:r>
          </a:p>
          <a:p>
            <a:pPr fontAlgn="base"/>
            <a:endParaRPr lang="en-US" sz="1200" b="1"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Excerpted from the Dane County website: http://danecountytimebank.org/</a:t>
            </a:r>
          </a:p>
          <a:p>
            <a:pPr fontAlgn="base"/>
            <a:r>
              <a:rPr lang="en-US" sz="1200" b="0" i="0" kern="1200" dirty="0" smtClean="0">
                <a:solidFill>
                  <a:schemeClr val="tx1"/>
                </a:solidFill>
                <a:effectLst/>
                <a:latin typeface="+mn-lt"/>
                <a:ea typeface="+mn-ea"/>
                <a:cs typeface="+mn-cs"/>
              </a:rPr>
              <a:t>Madison </a:t>
            </a:r>
            <a:r>
              <a:rPr lang="en-US" sz="1200" b="0" i="0" kern="1200" dirty="0" err="1" smtClean="0">
                <a:solidFill>
                  <a:schemeClr val="tx1"/>
                </a:solidFill>
                <a:effectLst/>
                <a:latin typeface="+mn-lt"/>
                <a:ea typeface="+mn-ea"/>
                <a:cs typeface="+mn-cs"/>
              </a:rPr>
              <a:t>Wisconson</a:t>
            </a:r>
            <a:endParaRPr lang="en-US" sz="1200" b="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(Dane County </a:t>
            </a:r>
            <a:r>
              <a:rPr lang="en-US" sz="1200" b="0" i="0" kern="1200" dirty="0" err="1" smtClean="0">
                <a:solidFill>
                  <a:schemeClr val="tx1"/>
                </a:solidFill>
                <a:effectLst/>
                <a:latin typeface="+mn-lt"/>
                <a:ea typeface="+mn-ea"/>
                <a:cs typeface="+mn-cs"/>
              </a:rPr>
              <a:t>TimeBank</a:t>
            </a:r>
            <a:r>
              <a:rPr lang="en-US" sz="1200" b="0" i="0" kern="1200" dirty="0" smtClean="0">
                <a:solidFill>
                  <a:schemeClr val="tx1"/>
                </a:solidFill>
                <a:effectLst/>
                <a:latin typeface="+mn-lt"/>
                <a:ea typeface="+mn-ea"/>
                <a:cs typeface="+mn-cs"/>
              </a:rPr>
              <a:t> has over 2000 members</a:t>
            </a:r>
            <a:r>
              <a:rPr lang="en-US" sz="1200" b="0" i="0" kern="1200" baseline="0" dirty="0" smtClean="0">
                <a:solidFill>
                  <a:schemeClr val="tx1"/>
                </a:solidFill>
                <a:effectLst/>
                <a:latin typeface="+mn-lt"/>
                <a:ea typeface="+mn-ea"/>
                <a:cs typeface="+mn-cs"/>
              </a:rPr>
              <a:t> and a paid staff.)</a:t>
            </a:r>
            <a:r>
              <a:rPr lang="en-US" sz="1200" b="0" i="0" kern="1200" dirty="0" smtClean="0">
                <a:solidFill>
                  <a:schemeClr val="tx1"/>
                </a:solidFill>
                <a:effectLst/>
                <a:latin typeface="+mn-lt"/>
                <a:ea typeface="+mn-ea"/>
                <a:cs typeface="+mn-cs"/>
              </a:rPr>
              <a:t>  </a:t>
            </a:r>
          </a:p>
          <a:p>
            <a:pPr fontAlgn="base"/>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11</a:t>
            </a:fld>
            <a:endParaRPr lang="en-US"/>
          </a:p>
        </p:txBody>
      </p:sp>
    </p:spTree>
    <p:extLst>
      <p:ext uri="{BB962C8B-B14F-4D97-AF65-F5344CB8AC3E}">
        <p14:creationId xmlns:p14="http://schemas.microsoft.com/office/powerpoint/2010/main" val="305461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Gill Sans MT" panose="020B0502020104020203" pitchFamily="34" charset="0"/>
            </a:endParaRPr>
          </a:p>
          <a:p>
            <a:pPr marL="228600" indent="-228600">
              <a:buFont typeface="+mj-lt"/>
              <a:buAutoNum type="arabicPeriod"/>
            </a:pPr>
            <a:r>
              <a:rPr lang="en-US" dirty="0" smtClean="0"/>
              <a:t>It takes real cash,</a:t>
            </a:r>
            <a:r>
              <a:rPr lang="en-US" baseline="0" dirty="0" smtClean="0"/>
              <a:t> not time dollars to manage a time bank.  Those that succeed typically have part-time paid staff</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Many banks are affiliated with a sponsor such as a community nonprofit.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Time banks generally organize around neighborhood clusters of about 150 to 300 people.</a:t>
            </a:r>
          </a:p>
          <a:p>
            <a:pPr marL="228600" indent="-228600">
              <a:buFont typeface="+mj-lt"/>
              <a:buAutoNum type="arabicPeriod"/>
            </a:pPr>
            <a:r>
              <a:rPr lang="en-US" dirty="0" smtClean="0"/>
              <a:t>The sooner fledgling members make their first transaction, the more likely they’ll forge a commitment, says Kim Hodge,</a:t>
            </a:r>
            <a:r>
              <a:rPr lang="en-US" baseline="0" dirty="0" smtClean="0"/>
              <a:t> founder of the Michigan Alliance of </a:t>
            </a:r>
            <a:r>
              <a:rPr lang="en-US" baseline="0" dirty="0" err="1" smtClean="0"/>
              <a:t>TimeBanks</a:t>
            </a:r>
            <a:r>
              <a:rPr lang="en-US" baseline="0" dirty="0" smtClean="0"/>
              <a:t>.</a:t>
            </a:r>
          </a:p>
          <a:p>
            <a:endParaRPr lang="en-US" dirty="0" smtClean="0"/>
          </a:p>
          <a:p>
            <a:r>
              <a:rPr lang="en-US" dirty="0" smtClean="0"/>
              <a:t>Excerpted from:</a:t>
            </a:r>
            <a:r>
              <a:rPr lang="en-US" baseline="0" dirty="0" smtClean="0"/>
              <a:t> </a:t>
            </a:r>
            <a:r>
              <a:rPr lang="en-US" dirty="0" smtClean="0"/>
              <a:t>http://pubs.aarp.org/aarptm/20120203_PR?folio=20#pg22</a:t>
            </a:r>
          </a:p>
          <a:p>
            <a:endParaRPr lang="en-US" dirty="0" smtClean="0">
              <a:latin typeface="Gill Sans MT" panose="020B0502020104020203" pitchFamily="34" charset="0"/>
            </a:endParaRPr>
          </a:p>
          <a:p>
            <a:endParaRPr lang="en-US" dirty="0" smtClean="0">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D5A22037-C7CF-4651-9E9A-2D5F89C01668}" type="slidenum">
              <a:rPr lang="en-US" smtClean="0"/>
              <a:t>12</a:t>
            </a:fld>
            <a:endParaRPr lang="en-US"/>
          </a:p>
        </p:txBody>
      </p:sp>
    </p:spTree>
    <p:extLst>
      <p:ext uri="{BB962C8B-B14F-4D97-AF65-F5344CB8AC3E}">
        <p14:creationId xmlns:p14="http://schemas.microsoft.com/office/powerpoint/2010/main" val="117659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Excerpted from:</a:t>
            </a:r>
            <a:r>
              <a:rPr lang="en-US" baseline="0" dirty="0" smtClean="0"/>
              <a:t> </a:t>
            </a:r>
            <a:r>
              <a:rPr lang="en-US" dirty="0" smtClean="0"/>
              <a:t>http://pubs.aarp.org/aarptm/20120203_PR?folio=20#pg22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13</a:t>
            </a:fld>
            <a:endParaRPr lang="en-US"/>
          </a:p>
        </p:txBody>
      </p:sp>
    </p:spTree>
    <p:extLst>
      <p:ext uri="{BB962C8B-B14F-4D97-AF65-F5344CB8AC3E}">
        <p14:creationId xmlns:p14="http://schemas.microsoft.com/office/powerpoint/2010/main" val="1408515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TimeBanks</a:t>
            </a:r>
            <a:r>
              <a:rPr lang="en-US" i="1" dirty="0" smtClean="0"/>
              <a:t> USA founder Edgar Cahn said,</a:t>
            </a:r>
            <a:r>
              <a:rPr lang="en-US" i="1" baseline="0" dirty="0" smtClean="0"/>
              <a:t> a fledgling time bank must have both an online hub and a quid pro quo spirit:  “You’ve got to use the capacity of the internet and allow each member to help carry the burden”</a:t>
            </a:r>
          </a:p>
          <a:p>
            <a:r>
              <a:rPr lang="en-US" i="1" baseline="0" dirty="0" smtClean="0"/>
              <a:t>The article offered a few tips for perspective time bankers.  See the next four slides.</a:t>
            </a:r>
          </a:p>
          <a:p>
            <a:r>
              <a:rPr lang="en-US" i="1" baseline="0" dirty="0" smtClean="0"/>
              <a:t>Excerpted from: http://pubs.aarp.org/aarptm/20120203_PR?folio=20#pg22</a:t>
            </a:r>
            <a:endParaRPr lang="en-US" i="1"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14</a:t>
            </a:fld>
            <a:endParaRPr lang="en-US"/>
          </a:p>
        </p:txBody>
      </p:sp>
    </p:spTree>
    <p:extLst>
      <p:ext uri="{BB962C8B-B14F-4D97-AF65-F5344CB8AC3E}">
        <p14:creationId xmlns:p14="http://schemas.microsoft.com/office/powerpoint/2010/main" val="109009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two ways to keep track of the exchanges. </a:t>
            </a:r>
          </a:p>
          <a:p>
            <a:pPr marL="228600" indent="-228600">
              <a:buFont typeface="+mj-lt"/>
              <a:buAutoNum type="arabicPeriod"/>
            </a:pPr>
            <a:r>
              <a:rPr lang="en-US" sz="1200" b="0" i="0" kern="1200" dirty="0" smtClean="0">
                <a:solidFill>
                  <a:schemeClr val="tx1"/>
                </a:solidFill>
                <a:effectLst/>
                <a:latin typeface="+mn-lt"/>
                <a:ea typeface="+mn-ea"/>
                <a:cs typeface="+mn-cs"/>
              </a:rPr>
              <a:t>Software, all you have to do is record the exchange and the number of hours, and it will be credited to your account. </a:t>
            </a:r>
          </a:p>
          <a:p>
            <a:pPr marL="228600" indent="-228600">
              <a:buFont typeface="+mj-lt"/>
              <a:buAutoNum type="arabicPeriod"/>
            </a:pPr>
            <a:endParaRPr lang="en-US" sz="1200" b="0" i="0" kern="1200" dirty="0" smtClean="0">
              <a:solidFill>
                <a:schemeClr val="tx1"/>
              </a:solidFill>
              <a:effectLst/>
              <a:latin typeface="+mn-lt"/>
              <a:ea typeface="+mn-ea"/>
              <a:cs typeface="+mn-cs"/>
            </a:endParaRPr>
          </a:p>
          <a:p>
            <a:pPr marL="228600" indent="-228600">
              <a:buFont typeface="+mj-lt"/>
              <a:buAutoNum type="arabicPeriod"/>
            </a:pPr>
            <a:r>
              <a:rPr lang="en-US" sz="1200" b="0" i="0" kern="1200" dirty="0" smtClean="0">
                <a:solidFill>
                  <a:schemeClr val="tx1"/>
                </a:solidFill>
                <a:effectLst/>
                <a:latin typeface="+mn-lt"/>
                <a:ea typeface="+mn-ea"/>
                <a:cs typeface="+mn-cs"/>
              </a:rPr>
              <a:t>Time bank Coordinator,  organizes the exchanges for you, just call and</a:t>
            </a:r>
            <a:r>
              <a:rPr lang="en-US" sz="1200" b="0" i="0" kern="1200" baseline="0" dirty="0" smtClean="0">
                <a:solidFill>
                  <a:schemeClr val="tx1"/>
                </a:solidFill>
                <a:effectLst/>
                <a:latin typeface="+mn-lt"/>
                <a:ea typeface="+mn-ea"/>
                <a:cs typeface="+mn-cs"/>
              </a:rPr>
              <a:t> report </a:t>
            </a:r>
            <a:r>
              <a:rPr lang="en-US" sz="1200" b="0" i="0" kern="1200" dirty="0" smtClean="0">
                <a:solidFill>
                  <a:schemeClr val="tx1"/>
                </a:solidFill>
                <a:effectLst/>
                <a:latin typeface="+mn-lt"/>
                <a:ea typeface="+mn-ea"/>
                <a:cs typeface="+mn-cs"/>
              </a:rPr>
              <a:t>when the exchange is completed, and they will record the hours and HCs you earned.</a:t>
            </a:r>
          </a:p>
          <a:p>
            <a:pPr marL="0" indent="0">
              <a:buFont typeface="+mj-lt"/>
              <a:buNone/>
            </a:pPr>
            <a:endParaRPr lang="en-US" sz="1200" b="0" i="0" kern="1200" dirty="0" smtClean="0">
              <a:solidFill>
                <a:schemeClr val="tx1"/>
              </a:solidFill>
              <a:effectLst/>
              <a:latin typeface="+mn-lt"/>
              <a:ea typeface="+mn-ea"/>
              <a:cs typeface="+mn-cs"/>
            </a:endParaRPr>
          </a:p>
          <a:p>
            <a:pPr marL="0" indent="0">
              <a:buFont typeface="+mj-lt"/>
              <a:buNone/>
            </a:pPr>
            <a:r>
              <a:rPr lang="en-US" dirty="0" smtClean="0"/>
              <a:t>http://www.nolatimebank.org/what-is-timebanking.html</a:t>
            </a:r>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15</a:t>
            </a:fld>
            <a:endParaRPr lang="en-US"/>
          </a:p>
        </p:txBody>
      </p:sp>
    </p:spTree>
    <p:extLst>
      <p:ext uri="{BB962C8B-B14F-4D97-AF65-F5344CB8AC3E}">
        <p14:creationId xmlns:p14="http://schemas.microsoft.com/office/powerpoint/2010/main" val="3401209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Time</a:t>
            </a:r>
            <a:r>
              <a:rPr lang="en-US" baseline="0" dirty="0" err="1" smtClean="0"/>
              <a:t>B</a:t>
            </a:r>
            <a:r>
              <a:rPr lang="en-US" dirty="0" err="1" smtClean="0"/>
              <a:t>anks</a:t>
            </a:r>
            <a:r>
              <a:rPr lang="en-US" dirty="0" smtClean="0"/>
              <a:t> USA offers software (Community Weaver) at no charge to help time</a:t>
            </a:r>
            <a:r>
              <a:rPr lang="en-US" baseline="0" dirty="0" smtClean="0"/>
              <a:t> b</a:t>
            </a:r>
            <a:r>
              <a:rPr lang="en-US" dirty="0" smtClean="0"/>
              <a:t>ank groups with online manuals, recordkeeping, generating reports, maintaining membership, sending out announcements.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a nominal fee, </a:t>
            </a:r>
            <a:r>
              <a:rPr lang="en-US" dirty="0" err="1" smtClean="0"/>
              <a:t>TimeBanks</a:t>
            </a:r>
            <a:r>
              <a:rPr lang="en-US" dirty="0" smtClean="0"/>
              <a:t> USA </a:t>
            </a:r>
            <a:r>
              <a:rPr lang="en-US" baseline="0" dirty="0" smtClean="0"/>
              <a:t> will host the Community Weaver program taking care of security and server maintenance.  The annual fee is based on the number of members in a time bank.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16</a:t>
            </a:fld>
            <a:endParaRPr lang="en-US"/>
          </a:p>
        </p:txBody>
      </p:sp>
    </p:spTree>
    <p:extLst>
      <p:ext uri="{BB962C8B-B14F-4D97-AF65-F5344CB8AC3E}">
        <p14:creationId xmlns:p14="http://schemas.microsoft.com/office/powerpoint/2010/main" val="3166038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sz="1200" b="0" i="0" kern="1200" dirty="0" smtClean="0">
                <a:solidFill>
                  <a:schemeClr val="tx1"/>
                </a:solidFill>
                <a:effectLst/>
                <a:latin typeface="+mn-lt"/>
                <a:ea typeface="+mn-ea"/>
                <a:cs typeface="+mn-cs"/>
              </a:rPr>
              <a:t>Potlucks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are a KEY component of a Time bank, because it’s here that people get to meet and become familiar with other time</a:t>
            </a:r>
            <a:r>
              <a:rPr lang="en-US" sz="1200" b="0" i="0" kern="1200" baseline="0" dirty="0" smtClean="0">
                <a:solidFill>
                  <a:schemeClr val="tx1"/>
                </a:solidFill>
                <a:effectLst/>
                <a:latin typeface="+mn-lt"/>
                <a:ea typeface="+mn-ea"/>
                <a:cs typeface="+mn-cs"/>
              </a:rPr>
              <a:t> b</a:t>
            </a:r>
            <a:r>
              <a:rPr lang="en-US" sz="1200" b="0" i="0" kern="1200" dirty="0" smtClean="0">
                <a:solidFill>
                  <a:schemeClr val="tx1"/>
                </a:solidFill>
                <a:effectLst/>
                <a:latin typeface="+mn-lt"/>
                <a:ea typeface="+mn-ea"/>
                <a:cs typeface="+mn-cs"/>
              </a:rPr>
              <a:t>ank members and find out who’s exchanging what.</a:t>
            </a:r>
          </a:p>
          <a:p>
            <a:pPr marL="0" indent="0" fontAlgn="base">
              <a:buFont typeface="Arial" panose="020B0604020202020204" pitchFamily="34" charset="0"/>
              <a:buNone/>
            </a:pP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Monthly potlucks help build the relationships that power the Time bank. </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They are also useful for outreach, and so they are generally open and inviting to non-members who are interested in joining the Time</a:t>
            </a:r>
            <a:r>
              <a:rPr lang="en-US" sz="1200" b="0" i="0" kern="1200" baseline="0" dirty="0" smtClean="0">
                <a:solidFill>
                  <a:schemeClr val="tx1"/>
                </a:solidFill>
                <a:effectLst/>
                <a:latin typeface="+mn-lt"/>
                <a:ea typeface="+mn-ea"/>
                <a:cs typeface="+mn-cs"/>
              </a:rPr>
              <a:t> b</a:t>
            </a:r>
            <a:r>
              <a:rPr lang="en-US" sz="1200" b="0" i="0" kern="1200" dirty="0" smtClean="0">
                <a:solidFill>
                  <a:schemeClr val="tx1"/>
                </a:solidFill>
                <a:effectLst/>
                <a:latin typeface="+mn-lt"/>
                <a:ea typeface="+mn-ea"/>
                <a:cs typeface="+mn-cs"/>
              </a:rPr>
              <a:t>ank.</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The potluck is the place to celebrate and share. </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To be reminded of the core values. </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To announce events. </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To have fun and activities that will help Time</a:t>
            </a:r>
            <a:r>
              <a:rPr lang="en-US" sz="1200" b="0" i="0" kern="1200" baseline="0" dirty="0" smtClean="0">
                <a:solidFill>
                  <a:schemeClr val="tx1"/>
                </a:solidFill>
                <a:effectLst/>
                <a:latin typeface="+mn-lt"/>
                <a:ea typeface="+mn-ea"/>
                <a:cs typeface="+mn-cs"/>
              </a:rPr>
              <a:t> b</a:t>
            </a:r>
            <a:r>
              <a:rPr lang="en-US" sz="1200" b="0" i="0" kern="1200" dirty="0" smtClean="0">
                <a:solidFill>
                  <a:schemeClr val="tx1"/>
                </a:solidFill>
                <a:effectLst/>
                <a:latin typeface="+mn-lt"/>
                <a:ea typeface="+mn-ea"/>
                <a:cs typeface="+mn-cs"/>
              </a:rPr>
              <a:t>ank members come to know all the wonderful things that other members do.</a:t>
            </a:r>
          </a:p>
          <a:p>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17</a:t>
            </a:fld>
            <a:endParaRPr lang="en-US"/>
          </a:p>
        </p:txBody>
      </p:sp>
    </p:spTree>
    <p:extLst>
      <p:ext uri="{BB962C8B-B14F-4D97-AF65-F5344CB8AC3E}">
        <p14:creationId xmlns:p14="http://schemas.microsoft.com/office/powerpoint/2010/main" val="329097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This is where members sign up and learn about time</a:t>
            </a:r>
            <a:r>
              <a:rPr lang="en-US" sz="1200" b="0" i="0" kern="1200" baseline="0" dirty="0" smtClean="0">
                <a:solidFill>
                  <a:schemeClr val="tx1"/>
                </a:solidFill>
                <a:effectLst/>
                <a:latin typeface="+mn-lt"/>
                <a:ea typeface="+mn-ea"/>
                <a:cs typeface="+mn-cs"/>
              </a:rPr>
              <a:t> b</a:t>
            </a:r>
            <a:r>
              <a:rPr lang="en-US" sz="1200" b="0" i="0" kern="1200" dirty="0" smtClean="0">
                <a:solidFill>
                  <a:schemeClr val="tx1"/>
                </a:solidFill>
                <a:effectLst/>
                <a:latin typeface="+mn-lt"/>
                <a:ea typeface="+mn-ea"/>
                <a:cs typeface="+mn-cs"/>
              </a:rPr>
              <a:t>anking. Orientations can be really well organized and structured. The agenda is set. There are planned activities that help people learn about the core values of time</a:t>
            </a:r>
            <a:r>
              <a:rPr lang="en-US" sz="1200" b="0" i="0" kern="1200" baseline="0" dirty="0" smtClean="0">
                <a:solidFill>
                  <a:schemeClr val="tx1"/>
                </a:solidFill>
                <a:effectLst/>
                <a:latin typeface="+mn-lt"/>
                <a:ea typeface="+mn-ea"/>
                <a:cs typeface="+mn-cs"/>
              </a:rPr>
              <a:t> b</a:t>
            </a:r>
            <a:r>
              <a:rPr lang="en-US" sz="1200" b="0" i="0" kern="1200" dirty="0" smtClean="0">
                <a:solidFill>
                  <a:schemeClr val="tx1"/>
                </a:solidFill>
                <a:effectLst/>
                <a:latin typeface="+mn-lt"/>
                <a:ea typeface="+mn-ea"/>
                <a:cs typeface="+mn-cs"/>
              </a:rPr>
              <a:t>anking and the dynamics of an exchange.</a:t>
            </a:r>
          </a:p>
          <a:p>
            <a:pPr fontAlgn="base"/>
            <a:r>
              <a:rPr lang="en-US" sz="1200" b="0" i="0" kern="1200" dirty="0" smtClean="0">
                <a:solidFill>
                  <a:schemeClr val="tx1"/>
                </a:solidFill>
                <a:effectLst/>
                <a:latin typeface="+mn-lt"/>
                <a:ea typeface="+mn-ea"/>
                <a:cs typeface="+mn-cs"/>
              </a:rPr>
              <a:t>Or they can be pretty informal: sit in a small group, listen to the coordinator describe what it’s all about, learn about the software, and then ask questions.</a:t>
            </a:r>
          </a:p>
          <a:p>
            <a:pPr fontAlgn="base"/>
            <a:r>
              <a:rPr lang="en-US" sz="1200" b="0" i="0" kern="1200" dirty="0" smtClean="0">
                <a:solidFill>
                  <a:schemeClr val="tx1"/>
                </a:solidFill>
                <a:effectLst/>
                <a:latin typeface="+mn-lt"/>
                <a:ea typeface="+mn-ea"/>
                <a:cs typeface="+mn-cs"/>
              </a:rPr>
              <a:t>Time</a:t>
            </a:r>
            <a:r>
              <a:rPr lang="en-US" sz="1200" b="0" i="0" kern="1200" baseline="0" dirty="0" smtClean="0">
                <a:solidFill>
                  <a:schemeClr val="tx1"/>
                </a:solidFill>
                <a:effectLst/>
                <a:latin typeface="+mn-lt"/>
                <a:ea typeface="+mn-ea"/>
                <a:cs typeface="+mn-cs"/>
              </a:rPr>
              <a:t> b</a:t>
            </a:r>
            <a:r>
              <a:rPr lang="en-US" sz="1200" b="0" i="0" kern="1200" dirty="0" smtClean="0">
                <a:solidFill>
                  <a:schemeClr val="tx1"/>
                </a:solidFill>
                <a:effectLst/>
                <a:latin typeface="+mn-lt"/>
                <a:ea typeface="+mn-ea"/>
                <a:cs typeface="+mn-cs"/>
              </a:rPr>
              <a:t>anks do group orientations, and many try to make sure that by the end of the orientation each new member has agreed to enter into an exchange – maybe 1-1, maybe a group project.</a:t>
            </a:r>
          </a:p>
          <a:p>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18</a:t>
            </a:fld>
            <a:endParaRPr lang="en-US"/>
          </a:p>
        </p:txBody>
      </p:sp>
    </p:spTree>
    <p:extLst>
      <p:ext uri="{BB962C8B-B14F-4D97-AF65-F5344CB8AC3E}">
        <p14:creationId xmlns:p14="http://schemas.microsoft.com/office/powerpoint/2010/main" val="72165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400" dirty="0" smtClean="0">
                <a:latin typeface="Gill Sans MT" panose="020B0502020104020203" pitchFamily="34" charset="0"/>
              </a:rPr>
              <a:t>What</a:t>
            </a:r>
            <a:r>
              <a:rPr lang="en-US" sz="1400" baseline="0" dirty="0" smtClean="0">
                <a:latin typeface="Gill Sans MT" panose="020B0502020104020203" pitchFamily="34" charset="0"/>
              </a:rPr>
              <a:t> w</a:t>
            </a:r>
            <a:r>
              <a:rPr lang="en-US" sz="1400" dirty="0" smtClean="0">
                <a:latin typeface="Gill Sans MT" panose="020B0502020104020203" pitchFamily="34" charset="0"/>
              </a:rPr>
              <a:t>ould you like to do?</a:t>
            </a:r>
          </a:p>
          <a:p>
            <a:pPr algn="just"/>
            <a:r>
              <a:rPr lang="en-US" dirty="0" smtClean="0">
                <a:latin typeface="Gill Sans MT" panose="020B0502020104020203" pitchFamily="34" charset="0"/>
              </a:rPr>
              <a:t>Join a time bank?</a:t>
            </a:r>
          </a:p>
          <a:p>
            <a:pPr algn="just"/>
            <a:r>
              <a:rPr lang="en-US" dirty="0" smtClean="0">
                <a:latin typeface="Gill Sans MT" panose="020B0502020104020203" pitchFamily="34" charset="0"/>
              </a:rPr>
              <a:t>Start a time bank?</a:t>
            </a:r>
          </a:p>
          <a:p>
            <a:pPr algn="just"/>
            <a:r>
              <a:rPr lang="en-US" dirty="0" smtClean="0">
                <a:latin typeface="Gill Sans MT" panose="020B0502020104020203" pitchFamily="34" charset="0"/>
              </a:rPr>
              <a:t>Learn about other time banks?</a:t>
            </a:r>
          </a:p>
          <a:p>
            <a:pPr marL="0" indent="0" algn="just">
              <a:buNone/>
            </a:pPr>
            <a:r>
              <a:rPr lang="en-US" dirty="0" smtClean="0">
                <a:latin typeface="Gill Sans MT" panose="020B0502020104020203" pitchFamily="34" charset="0"/>
              </a:rPr>
              <a:t>Visit the </a:t>
            </a:r>
            <a:r>
              <a:rPr lang="en-US" dirty="0" err="1" smtClean="0">
                <a:latin typeface="Gill Sans MT" panose="020B0502020104020203" pitchFamily="34" charset="0"/>
              </a:rPr>
              <a:t>TimeBanks</a:t>
            </a:r>
            <a:r>
              <a:rPr lang="en-US" dirty="0" smtClean="0">
                <a:latin typeface="Gill Sans MT" panose="020B0502020104020203" pitchFamily="34" charset="0"/>
              </a:rPr>
              <a:t> USA website:</a:t>
            </a:r>
          </a:p>
          <a:p>
            <a:pPr marL="0" indent="0" algn="just">
              <a:buNone/>
            </a:pPr>
            <a:r>
              <a:rPr lang="en-US" dirty="0" smtClean="0">
                <a:latin typeface="Gill Sans MT" panose="020B0502020104020203" pitchFamily="34" charset="0"/>
              </a:rPr>
              <a:t>http://timebanks.org/what-is-timebanking/</a:t>
            </a:r>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19</a:t>
            </a:fld>
            <a:endParaRPr lang="en-US"/>
          </a:p>
        </p:txBody>
      </p:sp>
    </p:spTree>
    <p:extLst>
      <p:ext uri="{BB962C8B-B14F-4D97-AF65-F5344CB8AC3E}">
        <p14:creationId xmlns:p14="http://schemas.microsoft.com/office/powerpoint/2010/main" val="286953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err="1" smtClean="0">
                <a:solidFill>
                  <a:schemeClr val="tx1"/>
                </a:solidFill>
                <a:effectLst/>
                <a:latin typeface="+mn-lt"/>
                <a:ea typeface="+mn-ea"/>
                <a:cs typeface="+mn-cs"/>
              </a:rPr>
              <a:t>TimeBankers</a:t>
            </a:r>
            <a:r>
              <a:rPr lang="en-US" sz="1200" b="0" i="1" kern="1200" dirty="0" smtClean="0">
                <a:solidFill>
                  <a:schemeClr val="tx1"/>
                </a:solidFill>
                <a:effectLst/>
                <a:latin typeface="+mn-lt"/>
                <a:ea typeface="+mn-ea"/>
                <a:cs typeface="+mn-cs"/>
              </a:rPr>
              <a:t> share their skills by offering and receiving services. Each hour that is spent giving a service equals an hour in the "bank" that can be redeemed for an hour's service received. </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If you like to volunteer and give time to your community, </a:t>
            </a:r>
            <a:r>
              <a:rPr lang="en-US" sz="1200" b="0" i="1" kern="1200" dirty="0" err="1" smtClean="0">
                <a:solidFill>
                  <a:schemeClr val="tx1"/>
                </a:solidFill>
                <a:effectLst/>
                <a:latin typeface="+mn-lt"/>
                <a:ea typeface="+mn-ea"/>
                <a:cs typeface="+mn-cs"/>
              </a:rPr>
              <a:t>TimeBanking</a:t>
            </a:r>
            <a:r>
              <a:rPr lang="en-US" sz="1200" b="0" i="1" kern="1200" dirty="0" smtClean="0">
                <a:solidFill>
                  <a:schemeClr val="tx1"/>
                </a:solidFill>
                <a:effectLst/>
                <a:latin typeface="+mn-lt"/>
                <a:ea typeface="+mn-ea"/>
                <a:cs typeface="+mn-cs"/>
              </a:rPr>
              <a:t> is a way to get something back in exchange for your time. </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If you want to build a network of support within your neighborhood or community, </a:t>
            </a:r>
            <a:r>
              <a:rPr lang="en-US" sz="1200" b="0" i="1" kern="1200" dirty="0" err="1" smtClean="0">
                <a:solidFill>
                  <a:schemeClr val="tx1"/>
                </a:solidFill>
                <a:effectLst/>
                <a:latin typeface="+mn-lt"/>
                <a:ea typeface="+mn-ea"/>
                <a:cs typeface="+mn-cs"/>
              </a:rPr>
              <a:t>TimeBanking</a:t>
            </a:r>
            <a:r>
              <a:rPr lang="en-US" sz="1200" b="0" i="1" kern="1200" dirty="0" smtClean="0">
                <a:solidFill>
                  <a:schemeClr val="tx1"/>
                </a:solidFill>
                <a:effectLst/>
                <a:latin typeface="+mn-lt"/>
                <a:ea typeface="+mn-ea"/>
                <a:cs typeface="+mn-cs"/>
              </a:rPr>
              <a:t> can help you do exactly that. Instead of paying professionals to look after your children, care for your aging parents, and do the work that family and neighbors used to do for one another, the members of your </a:t>
            </a:r>
            <a:r>
              <a:rPr lang="en-US" sz="1200" b="0" i="1" kern="1200" dirty="0" err="1" smtClean="0">
                <a:solidFill>
                  <a:schemeClr val="tx1"/>
                </a:solidFill>
                <a:effectLst/>
                <a:latin typeface="+mn-lt"/>
                <a:ea typeface="+mn-ea"/>
                <a:cs typeface="+mn-cs"/>
              </a:rPr>
              <a:t>TimeBank</a:t>
            </a:r>
            <a:r>
              <a:rPr lang="en-US" sz="1200" b="0" i="1" kern="1200" dirty="0" smtClean="0">
                <a:solidFill>
                  <a:schemeClr val="tx1"/>
                </a:solidFill>
                <a:effectLst/>
                <a:latin typeface="+mn-lt"/>
                <a:ea typeface="+mn-ea"/>
                <a:cs typeface="+mn-cs"/>
              </a:rPr>
              <a:t> can do those things for each other. Time Banking creates connections through sharing time and skills. </a:t>
            </a:r>
          </a:p>
          <a:p>
            <a:r>
              <a:rPr lang="en-US" b="1" dirty="0" smtClean="0"/>
              <a:t>http://www.nolatimebank.org/what-is-timebanking.html</a:t>
            </a:r>
            <a:endParaRPr lang="en-US" b="1"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2</a:t>
            </a:fld>
            <a:endParaRPr lang="en-US"/>
          </a:p>
        </p:txBody>
      </p:sp>
    </p:spTree>
    <p:extLst>
      <p:ext uri="{BB962C8B-B14F-4D97-AF65-F5344CB8AC3E}">
        <p14:creationId xmlns:p14="http://schemas.microsoft.com/office/powerpoint/2010/main" val="1745768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Newscaster</a:t>
            </a:r>
            <a:r>
              <a:rPr lang="en-US" baseline="0" dirty="0" smtClean="0"/>
              <a:t> Diane Sawyer visits her hometown of Louisville, Kentucky to report on </a:t>
            </a:r>
            <a:r>
              <a:rPr lang="en-US" baseline="0" dirty="0" err="1" smtClean="0"/>
              <a:t>TimeBanking</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latin typeface="Gill Sans MT" panose="020B0502020104020203" pitchFamily="34" charset="0"/>
              </a:rPr>
              <a:t>http://abcnews.go.com/WNT/video/diane-sawyers-hometown-kentucky-saves-money-helping-21550025</a:t>
            </a:r>
          </a:p>
          <a:p>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20</a:t>
            </a:fld>
            <a:endParaRPr lang="en-US"/>
          </a:p>
        </p:txBody>
      </p:sp>
    </p:spTree>
    <p:extLst>
      <p:ext uri="{BB962C8B-B14F-4D97-AF65-F5344CB8AC3E}">
        <p14:creationId xmlns:p14="http://schemas.microsoft.com/office/powerpoint/2010/main" val="133521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dirty="0" smtClean="0">
                <a:latin typeface="Gill Sans MT" panose="020B0502020104020203" pitchFamily="34" charset="0"/>
              </a:rPr>
              <a:t>Edgar S. Cahn, JD, Ph.D. a distinguished legal professor, and former counsel and speech writer to Robert F. Kennedy, created the concept of time</a:t>
            </a:r>
            <a:r>
              <a:rPr lang="en-US" sz="1200" baseline="0" dirty="0" smtClean="0">
                <a:latin typeface="Gill Sans MT" panose="020B0502020104020203" pitchFamily="34" charset="0"/>
              </a:rPr>
              <a:t> b</a:t>
            </a:r>
            <a:r>
              <a:rPr lang="en-US" sz="1200" dirty="0" smtClean="0">
                <a:latin typeface="Gill Sans MT" panose="020B0502020104020203" pitchFamily="34" charset="0"/>
              </a:rPr>
              <a:t>anking in 1980.</a:t>
            </a:r>
            <a:endParaRPr lang="en-US" dirty="0" smtClean="0"/>
          </a:p>
          <a:p>
            <a:r>
              <a:rPr lang="en-US" sz="1200" b="0" i="1" kern="1200" dirty="0" smtClean="0">
                <a:solidFill>
                  <a:schemeClr val="tx1"/>
                </a:solidFill>
                <a:effectLst/>
                <a:latin typeface="+mn-lt"/>
                <a:ea typeface="+mn-ea"/>
                <a:cs typeface="+mn-cs"/>
              </a:rPr>
              <a:t>According to</a:t>
            </a:r>
            <a:r>
              <a:rPr lang="en-US" i="1" dirty="0" smtClean="0"/>
              <a:t> Cahn</a:t>
            </a:r>
            <a:r>
              <a:rPr lang="en-US" sz="1200" b="0" i="1" kern="1200" dirty="0" smtClean="0">
                <a:solidFill>
                  <a:schemeClr val="tx1"/>
                </a:solidFill>
                <a:effectLst/>
                <a:latin typeface="+mn-lt"/>
                <a:ea typeface="+mn-ea"/>
                <a:cs typeface="+mn-cs"/>
              </a:rPr>
              <a:t>, time banking had its roots in a time when "money for social programs [had] dried up…“</a:t>
            </a:r>
            <a:r>
              <a:rPr lang="en-US" sz="1200" b="0" i="1" kern="1200" baseline="0" dirty="0" smtClean="0">
                <a:solidFill>
                  <a:schemeClr val="tx1"/>
                </a:solidFill>
                <a:effectLst/>
                <a:latin typeface="+mn-lt"/>
                <a:ea typeface="+mn-ea"/>
                <a:cs typeface="+mn-cs"/>
              </a:rPr>
              <a:t>  </a:t>
            </a:r>
          </a:p>
          <a:p>
            <a:r>
              <a:rPr lang="en-US" sz="1200" b="0" i="1" kern="1200" dirty="0" smtClean="0">
                <a:solidFill>
                  <a:schemeClr val="tx1"/>
                </a:solidFill>
                <a:effectLst/>
                <a:latin typeface="+mn-lt"/>
                <a:ea typeface="+mn-ea"/>
                <a:cs typeface="+mn-cs"/>
              </a:rPr>
              <a:t>In particular Cahn focused on the top-down attitude prevalent in social services. He believed that one of the major failings of many social service organizations was their unwillingness to enroll the help of those people they were trying to help. </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He called this a deficit based approach to social service, where organizations view the people they were trying to help only in terms of their needs, as opposed to an asset based approach, which focuses on the contributions towards their communities that everyone can make.  </a:t>
            </a:r>
          </a:p>
          <a:p>
            <a:endParaRPr lang="en-US" sz="1200" b="0" i="1"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Excerpted from </a:t>
            </a:r>
            <a:r>
              <a:rPr lang="en-US" sz="1200" b="0" i="0" kern="1200" dirty="0" err="1" smtClean="0">
                <a:solidFill>
                  <a:schemeClr val="tx1"/>
                </a:solidFill>
                <a:effectLst/>
                <a:latin typeface="+mn-lt"/>
                <a:ea typeface="+mn-ea"/>
                <a:cs typeface="+mn-cs"/>
              </a:rPr>
              <a:t>wikipedia</a:t>
            </a:r>
            <a:endParaRPr lang="en-US" sz="1200" b="0" i="0" kern="1200" dirty="0" smtClean="0">
              <a:solidFill>
                <a:schemeClr val="tx1"/>
              </a:solidFill>
              <a:effectLst/>
              <a:latin typeface="+mn-lt"/>
              <a:ea typeface="+mn-ea"/>
              <a:cs typeface="+mn-cs"/>
            </a:endParaRPr>
          </a:p>
          <a:p>
            <a:r>
              <a:rPr lang="en-US" dirty="0" smtClean="0"/>
              <a:t>http://en.wikipedia.org/wiki/Time_banking</a:t>
            </a:r>
          </a:p>
          <a:p>
            <a:endParaRPr lang="en-US" dirty="0" smtClean="0"/>
          </a:p>
          <a:p>
            <a:endParaRPr lang="en-US" sz="1200" b="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3</a:t>
            </a:fld>
            <a:endParaRPr lang="en-US"/>
          </a:p>
        </p:txBody>
      </p:sp>
    </p:spTree>
    <p:extLst>
      <p:ext uri="{BB962C8B-B14F-4D97-AF65-F5344CB8AC3E}">
        <p14:creationId xmlns:p14="http://schemas.microsoft.com/office/powerpoint/2010/main" val="93516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1" kern="1200" dirty="0" smtClean="0">
                <a:solidFill>
                  <a:schemeClr val="tx1"/>
                </a:solidFill>
                <a:effectLst/>
                <a:latin typeface="+mn-lt"/>
                <a:ea typeface="+mn-ea"/>
                <a:cs typeface="+mn-cs"/>
              </a:rPr>
              <a:t>He theorized that a system like time banking could "[rebuild] the infrastructure of trust and caring that can strengthen families and communities." He hoped that the system "would enable individuals and communities to become more self-sufficient, to insulate themselves from the vagaries of politics and to tap the capacity of individuals who were in effect being relegated to the scrap heap and dismissed as freeloaders.</a:t>
            </a:r>
          </a:p>
          <a:p>
            <a:r>
              <a:rPr lang="en-US" sz="1200" b="0" i="0" kern="1200" dirty="0" smtClean="0">
                <a:solidFill>
                  <a:schemeClr val="tx1"/>
                </a:solidFill>
                <a:effectLst/>
                <a:latin typeface="+mn-lt"/>
                <a:ea typeface="+mn-ea"/>
                <a:cs typeface="+mn-cs"/>
              </a:rPr>
              <a:t>Excerpted from </a:t>
            </a:r>
            <a:r>
              <a:rPr lang="en-US" sz="1200" b="0" i="0" kern="1200" dirty="0" err="1" smtClean="0">
                <a:solidFill>
                  <a:schemeClr val="tx1"/>
                </a:solidFill>
                <a:effectLst/>
                <a:latin typeface="+mn-lt"/>
                <a:ea typeface="+mn-ea"/>
                <a:cs typeface="+mn-cs"/>
              </a:rPr>
              <a:t>wikipedia</a:t>
            </a:r>
            <a:endParaRPr lang="en-US" sz="1200" b="0" i="0" kern="1200" dirty="0" smtClean="0">
              <a:solidFill>
                <a:schemeClr val="tx1"/>
              </a:solidFill>
              <a:effectLst/>
              <a:latin typeface="+mn-lt"/>
              <a:ea typeface="+mn-ea"/>
              <a:cs typeface="+mn-cs"/>
            </a:endParaRPr>
          </a:p>
          <a:p>
            <a:r>
              <a:rPr lang="en-US" dirty="0" smtClean="0"/>
              <a:t>http://en.wikipedia.org/wiki/Time_banking</a:t>
            </a:r>
          </a:p>
          <a:p>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4</a:t>
            </a:fld>
            <a:endParaRPr lang="en-US"/>
          </a:p>
        </p:txBody>
      </p:sp>
    </p:spTree>
    <p:extLst>
      <p:ext uri="{BB962C8B-B14F-4D97-AF65-F5344CB8AC3E}">
        <p14:creationId xmlns:p14="http://schemas.microsoft.com/office/powerpoint/2010/main" val="372156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The five core principles/values of </a:t>
            </a:r>
            <a:r>
              <a:rPr lang="en-US" dirty="0" err="1" smtClean="0">
                <a:effectLst/>
              </a:rPr>
              <a:t>TimeBanking</a:t>
            </a:r>
            <a:r>
              <a:rPr lang="en-US" dirty="0" smtClean="0">
                <a:effectLst/>
              </a:rPr>
              <a:t> as spelled out in Edgar Cahn’s book </a:t>
            </a:r>
            <a:r>
              <a:rPr lang="en-US" i="1" dirty="0" smtClean="0">
                <a:effectLst/>
              </a:rPr>
              <a:t>No More Throw-Away People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effectLst/>
              </a:rPr>
              <a:t>We are all assets:</a:t>
            </a:r>
            <a:r>
              <a:rPr lang="en-US" b="1" i="1" baseline="0" dirty="0" smtClean="0">
                <a:effectLst/>
              </a:rPr>
              <a:t> </a:t>
            </a:r>
            <a:r>
              <a:rPr lang="en-US" i="1" dirty="0" smtClean="0">
                <a:effectLst/>
              </a:rPr>
              <a:t>We all have something to give.</a:t>
            </a:r>
          </a:p>
          <a:p>
            <a:r>
              <a:rPr lang="en-US" b="1" i="1" dirty="0" smtClean="0">
                <a:effectLst/>
              </a:rPr>
              <a:t>Redefining Work:</a:t>
            </a:r>
            <a:r>
              <a:rPr lang="en-US" b="1" i="1" baseline="0" dirty="0" smtClean="0">
                <a:effectLst/>
              </a:rPr>
              <a:t> </a:t>
            </a:r>
            <a:r>
              <a:rPr lang="en-US" b="0" i="1" dirty="0" smtClean="0">
                <a:effectLst/>
              </a:rPr>
              <a:t>Some work is beyond price. </a:t>
            </a:r>
            <a:r>
              <a:rPr lang="en-US" i="1" dirty="0" smtClean="0">
                <a:effectLst/>
              </a:rPr>
              <a:t>Work has to be redefined to value whatever it takes to raise healthy children, build strong families, revitalize neighborhoods, make democracy work, advance social justice, make the planet sustainable. That kind of work needs to be honored, recorded and rewarded.</a:t>
            </a:r>
          </a:p>
          <a:p>
            <a:r>
              <a:rPr lang="en-US" b="1" i="1" dirty="0" smtClean="0">
                <a:effectLst/>
              </a:rPr>
              <a:t>Reciprocity:</a:t>
            </a:r>
            <a:r>
              <a:rPr lang="en-US" b="1" i="1" baseline="0" dirty="0" smtClean="0">
                <a:effectLst/>
              </a:rPr>
              <a:t> </a:t>
            </a:r>
            <a:r>
              <a:rPr lang="en-US" b="0" i="1" dirty="0" smtClean="0">
                <a:effectLst/>
              </a:rPr>
              <a:t>Helping works better as a two-way street.</a:t>
            </a:r>
            <a:r>
              <a:rPr lang="en-US" b="0" i="1" baseline="0" dirty="0" smtClean="0">
                <a:effectLst/>
              </a:rPr>
              <a:t> </a:t>
            </a:r>
            <a:r>
              <a:rPr lang="en-US" i="1" dirty="0" smtClean="0">
                <a:effectLst/>
              </a:rPr>
              <a:t>The question: “How can I help you?” needs to change so we ask: “How can we help each other build the world we both will live in?”</a:t>
            </a:r>
          </a:p>
          <a:p>
            <a:r>
              <a:rPr lang="en-US" b="1" i="1" dirty="0" smtClean="0">
                <a:effectLst/>
              </a:rPr>
              <a:t>Social Networks:</a:t>
            </a:r>
            <a:r>
              <a:rPr lang="en-US" b="1" i="1" baseline="0" dirty="0" smtClean="0">
                <a:effectLst/>
              </a:rPr>
              <a:t> </a:t>
            </a:r>
            <a:r>
              <a:rPr lang="en-US" b="0" i="1" dirty="0" smtClean="0">
                <a:effectLst/>
              </a:rPr>
              <a:t>We need each other.</a:t>
            </a:r>
          </a:p>
          <a:p>
            <a:r>
              <a:rPr lang="en-US" sz="1200" b="1" i="1" kern="1200" dirty="0" smtClean="0">
                <a:solidFill>
                  <a:schemeClr val="tx1"/>
                </a:solidFill>
                <a:effectLst/>
                <a:latin typeface="+mn-lt"/>
                <a:ea typeface="+mn-ea"/>
                <a:cs typeface="+mn-cs"/>
              </a:rPr>
              <a:t>Respect:  </a:t>
            </a:r>
            <a:r>
              <a:rPr lang="en-US" sz="1200" b="0" i="1" kern="1200" dirty="0" smtClean="0">
                <a:solidFill>
                  <a:schemeClr val="tx1"/>
                </a:solidFill>
                <a:effectLst/>
                <a:latin typeface="+mn-lt"/>
                <a:ea typeface="+mn-ea"/>
                <a:cs typeface="+mn-cs"/>
              </a:rPr>
              <a:t>Every human being matters.  Respect underlies freedom of speech, freedom of religion, and everything we value. Respect supplies the heart and soul of democracy. When respect is denied to anyone, we all are injured. We must respect where people are in the moment, not where we hope they will be at some future point. </a:t>
            </a:r>
          </a:p>
          <a:p>
            <a:r>
              <a:rPr lang="en-US" sz="1200" b="0" i="0" kern="1200" dirty="0" smtClean="0">
                <a:solidFill>
                  <a:schemeClr val="tx1"/>
                </a:solidFill>
                <a:effectLst/>
                <a:latin typeface="+mn-lt"/>
                <a:ea typeface="+mn-ea"/>
                <a:cs typeface="+mn-cs"/>
              </a:rPr>
              <a:t>http://timebanks.org/about</a:t>
            </a:r>
          </a:p>
          <a:p>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5</a:t>
            </a:fld>
            <a:endParaRPr lang="en-US"/>
          </a:p>
        </p:txBody>
      </p:sp>
    </p:spTree>
    <p:extLst>
      <p:ext uri="{BB962C8B-B14F-4D97-AF65-F5344CB8AC3E}">
        <p14:creationId xmlns:p14="http://schemas.microsoft.com/office/powerpoint/2010/main" val="41059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According</a:t>
            </a:r>
            <a:r>
              <a:rPr lang="en-US" sz="1200" b="0" i="1" kern="1200" baseline="0" dirty="0" smtClean="0">
                <a:solidFill>
                  <a:schemeClr val="tx1"/>
                </a:solidFill>
                <a:effectLst/>
                <a:latin typeface="+mn-lt"/>
                <a:ea typeface="+mn-ea"/>
                <a:cs typeface="+mn-cs"/>
              </a:rPr>
              <a:t> to </a:t>
            </a:r>
            <a:r>
              <a:rPr lang="en-US" sz="1200" b="0" i="1" kern="1200" baseline="0" dirty="0" err="1" smtClean="0">
                <a:solidFill>
                  <a:schemeClr val="tx1"/>
                </a:solidFill>
                <a:effectLst/>
                <a:latin typeface="+mn-lt"/>
                <a:ea typeface="+mn-ea"/>
                <a:cs typeface="+mn-cs"/>
              </a:rPr>
              <a:t>TimeBanks</a:t>
            </a:r>
            <a:r>
              <a:rPr lang="en-US" sz="1200" b="0" i="1" kern="1200" baseline="0" dirty="0" smtClean="0">
                <a:solidFill>
                  <a:schemeClr val="tx1"/>
                </a:solidFill>
                <a:effectLst/>
                <a:latin typeface="+mn-lt"/>
                <a:ea typeface="+mn-ea"/>
                <a:cs typeface="+mn-cs"/>
              </a:rPr>
              <a:t> USA, t</a:t>
            </a:r>
            <a:r>
              <a:rPr lang="en-US" sz="1200" b="0" i="1" kern="1200" dirty="0" smtClean="0">
                <a:solidFill>
                  <a:schemeClr val="tx1"/>
                </a:solidFill>
                <a:effectLst/>
                <a:latin typeface="+mn-lt"/>
                <a:ea typeface="+mn-ea"/>
                <a:cs typeface="+mn-cs"/>
              </a:rPr>
              <a:t>here are more than 300 time banks around the world, in more than 35 countries.</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In the organization's time bank directory, a few fledgling groups list zero or one members, but some have more than 500. The Dane County </a:t>
            </a:r>
            <a:r>
              <a:rPr lang="en-US" sz="1200" b="0" i="1" kern="1200" dirty="0" err="1" smtClean="0">
                <a:solidFill>
                  <a:schemeClr val="tx1"/>
                </a:solidFill>
                <a:effectLst/>
                <a:latin typeface="+mn-lt"/>
                <a:ea typeface="+mn-ea"/>
                <a:cs typeface="+mn-cs"/>
              </a:rPr>
              <a:t>TimeBank</a:t>
            </a:r>
            <a:r>
              <a:rPr lang="en-US" sz="1200" b="0" i="1" kern="1200" dirty="0" smtClean="0">
                <a:solidFill>
                  <a:schemeClr val="tx1"/>
                </a:solidFill>
                <a:effectLst/>
                <a:latin typeface="+mn-lt"/>
                <a:ea typeface="+mn-ea"/>
                <a:cs typeface="+mn-cs"/>
              </a:rPr>
              <a:t> in Madison, Wis., for example, lists 2,025 members.</a:t>
            </a:r>
          </a:p>
          <a:p>
            <a:endParaRPr lang="en-US" sz="1200" b="0" i="1" kern="1200" dirty="0" smtClean="0">
              <a:solidFill>
                <a:schemeClr val="tx1"/>
              </a:solidFill>
              <a:effectLst/>
              <a:latin typeface="+mn-lt"/>
              <a:ea typeface="+mn-ea"/>
              <a:cs typeface="+mn-cs"/>
            </a:endParaRPr>
          </a:p>
          <a:p>
            <a:r>
              <a:rPr lang="en-US" i="1" dirty="0" smtClean="0"/>
              <a:t>http://www.usnews.com/news/articles/2012/10/23/time-banks-provide-new-way-to-spend-an-hour</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6</a:t>
            </a:fld>
            <a:endParaRPr lang="en-US"/>
          </a:p>
        </p:txBody>
      </p:sp>
    </p:spTree>
    <p:extLst>
      <p:ext uri="{BB962C8B-B14F-4D97-AF65-F5344CB8AC3E}">
        <p14:creationId xmlns:p14="http://schemas.microsoft.com/office/powerpoint/2010/main" val="324352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Hour</a:t>
            </a:r>
            <a:r>
              <a:rPr lang="en-US" sz="1200" b="0" i="0" kern="1200" baseline="0" dirty="0" smtClean="0">
                <a:solidFill>
                  <a:schemeClr val="tx1"/>
                </a:solidFill>
                <a:effectLst/>
                <a:latin typeface="+mn-lt"/>
                <a:ea typeface="+mn-ea"/>
                <a:cs typeface="+mn-cs"/>
              </a:rPr>
              <a:t> Credits, also known as </a:t>
            </a:r>
            <a:r>
              <a:rPr lang="en-US" sz="1200" b="0" i="1" kern="1200" baseline="0" dirty="0" smtClean="0">
                <a:solidFill>
                  <a:schemeClr val="tx1"/>
                </a:solidFill>
                <a:effectLst/>
                <a:latin typeface="+mn-lt"/>
                <a:ea typeface="+mn-ea"/>
                <a:cs typeface="+mn-cs"/>
              </a:rPr>
              <a:t>Time dollars </a:t>
            </a:r>
            <a:r>
              <a:rPr lang="en-US" sz="1200" b="0" i="0" kern="1200" baseline="0" dirty="0" smtClean="0">
                <a:solidFill>
                  <a:schemeClr val="tx1"/>
                </a:solidFill>
                <a:effectLst/>
                <a:latin typeface="+mn-lt"/>
                <a:ea typeface="+mn-ea"/>
                <a:cs typeface="+mn-cs"/>
              </a:rPr>
              <a:t>or </a:t>
            </a:r>
            <a:r>
              <a:rPr lang="en-US" sz="1200" b="0" i="1" kern="1200" baseline="0" dirty="0" smtClean="0">
                <a:solidFill>
                  <a:schemeClr val="tx1"/>
                </a:solidFill>
                <a:effectLst/>
                <a:latin typeface="+mn-lt"/>
                <a:ea typeface="+mn-ea"/>
                <a:cs typeface="+mn-cs"/>
              </a:rPr>
              <a:t>Service credits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excel in building relationships because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place an equal value on everyone’s time. HCs aren’t meant to replace standard dollars. </a:t>
            </a:r>
            <a:r>
              <a:rPr lang="en-US" sz="1200" b="0" i="0" kern="1200" baseline="0" dirty="0" smtClean="0">
                <a:solidFill>
                  <a:schemeClr val="tx1"/>
                </a:solidFill>
                <a:effectLst/>
                <a:latin typeface="+mn-lt"/>
                <a:ea typeface="+mn-ea"/>
                <a:cs typeface="+mn-cs"/>
              </a:rPr>
              <a:t>  </a:t>
            </a:r>
            <a:endParaRPr lang="en-US" dirty="0" smtClean="0">
              <a:latin typeface="Gill Sans MT" panose="020B0502020104020203" pitchFamily="34" charset="0"/>
            </a:endParaRPr>
          </a:p>
          <a:p>
            <a:pPr algn="just"/>
            <a:r>
              <a:rPr lang="en-US" dirty="0" smtClean="0">
                <a:effectLst/>
                <a:latin typeface="Gill Sans MT" panose="020B0502020104020203" pitchFamily="34" charset="0"/>
              </a:rPr>
              <a:t>Anyone who has earned time credits can spend or they can donate their time credits earned to others. </a:t>
            </a:r>
          </a:p>
          <a:p>
            <a:pPr algn="just"/>
            <a:r>
              <a:rPr lang="en-US" dirty="0" smtClean="0">
                <a:effectLst/>
                <a:latin typeface="Gill Sans MT" panose="020B0502020104020203" pitchFamily="34" charset="0"/>
              </a:rPr>
              <a:t>Organizations and government agencies and even businesses can also become members of the </a:t>
            </a:r>
            <a:r>
              <a:rPr lang="en-US" dirty="0" smtClean="0">
                <a:latin typeface="Gill Sans MT" panose="020B0502020104020203" pitchFamily="34" charset="0"/>
              </a:rPr>
              <a:t>t</a:t>
            </a:r>
            <a:r>
              <a:rPr lang="en-US" dirty="0" smtClean="0">
                <a:effectLst/>
                <a:latin typeface="Gill Sans MT" panose="020B0502020104020203" pitchFamily="34" charset="0"/>
              </a:rPr>
              <a:t>ime bank. </a:t>
            </a:r>
            <a:endParaRPr lang="en-US" dirty="0" smtClean="0">
              <a:latin typeface="Gill Sans MT" panose="020B05020201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Excerpted from: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Gill Sans MT" panose="020B0502020104020203" pitchFamily="34" charset="0"/>
              </a:rPr>
              <a:t>http://www.nolatimebank.org/what-is-timebanking.html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7</a:t>
            </a:fld>
            <a:endParaRPr lang="en-US"/>
          </a:p>
        </p:txBody>
      </p:sp>
    </p:spTree>
    <p:extLst>
      <p:ext uri="{BB962C8B-B14F-4D97-AF65-F5344CB8AC3E}">
        <p14:creationId xmlns:p14="http://schemas.microsoft.com/office/powerpoint/2010/main" val="25338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big difference is that you don’t have to pay back the person who does you a favor. It is a “pay-it-forward” system. That’s one of the reasons why people find it so much easier to do things for others in a time banking system. You don’t have to figure out what to give back to the person who helped you. You can choose how to pay it forward doing what you want, when you want.</a:t>
            </a:r>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8</a:t>
            </a:fld>
            <a:endParaRPr lang="en-US"/>
          </a:p>
        </p:txBody>
      </p:sp>
    </p:spTree>
    <p:extLst>
      <p:ext uri="{BB962C8B-B14F-4D97-AF65-F5344CB8AC3E}">
        <p14:creationId xmlns:p14="http://schemas.microsoft.com/office/powerpoint/2010/main" val="79369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The agency ruled in 1985 that time banking is not bartering. Barter exchanges—organizations where property and services are traded—can be taxed. However, the IRS distinguished this from time banking, and has ultimately agreed that time dollars are not taxable.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"It's the labor that we're exchanging," Hogan says. If she were cooking a meal as part of her time bank service, she says, "then I'd bring you the receipt from the store for the ingredients, and you would pay me cash for that."</a:t>
            </a:r>
          </a:p>
          <a:p>
            <a:endParaRPr lang="en-US" dirty="0" smtClean="0"/>
          </a:p>
          <a:p>
            <a:r>
              <a:rPr lang="en-US" sz="1200" b="0" i="0" kern="1200" dirty="0" smtClean="0">
                <a:solidFill>
                  <a:schemeClr val="tx1"/>
                </a:solidFill>
                <a:effectLst/>
                <a:latin typeface="+mn-lt"/>
                <a:ea typeface="+mn-ea"/>
                <a:cs typeface="+mn-cs"/>
              </a:rPr>
              <a:t>Transactions must be on a strictly hour-for-hour basis. Participants cannot bid with their time, offering two or three time dollars for an hour of service that they particularly want.</a:t>
            </a:r>
          </a:p>
          <a:p>
            <a:r>
              <a:rPr lang="en-US" dirty="0" smtClean="0"/>
              <a:t>http://www.usnews.com/news/articles/2012/10/23/time-banks-provide-new-way-to-spend-an-hour?page=3</a:t>
            </a:r>
            <a:endParaRPr lang="en-US" dirty="0"/>
          </a:p>
        </p:txBody>
      </p:sp>
      <p:sp>
        <p:nvSpPr>
          <p:cNvPr id="4" name="Slide Number Placeholder 3"/>
          <p:cNvSpPr>
            <a:spLocks noGrp="1"/>
          </p:cNvSpPr>
          <p:nvPr>
            <p:ph type="sldNum" sz="quarter" idx="10"/>
          </p:nvPr>
        </p:nvSpPr>
        <p:spPr/>
        <p:txBody>
          <a:bodyPr/>
          <a:lstStyle/>
          <a:p>
            <a:pPr>
              <a:defRPr/>
            </a:pPr>
            <a:fld id="{F44C7477-A9E3-488D-9140-31C3DB3CF35E}" type="slidenum">
              <a:rPr lang="en-US" smtClean="0"/>
              <a:pPr>
                <a:defRPr/>
              </a:pPr>
              <a:t>9</a:t>
            </a:fld>
            <a:endParaRPr lang="en-US"/>
          </a:p>
        </p:txBody>
      </p:sp>
    </p:spTree>
    <p:extLst>
      <p:ext uri="{BB962C8B-B14F-4D97-AF65-F5344CB8AC3E}">
        <p14:creationId xmlns:p14="http://schemas.microsoft.com/office/powerpoint/2010/main" val="1308998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4" name="Picture 1036" descr="G:\PPT_pag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9" name="Rectangle 1031"/>
          <p:cNvSpPr>
            <a:spLocks noGrp="1" noChangeArrowheads="1"/>
          </p:cNvSpPr>
          <p:nvPr>
            <p:ph type="ctrTitle" sz="quarter"/>
          </p:nvPr>
        </p:nvSpPr>
        <p:spPr>
          <a:xfrm>
            <a:off x="1295400" y="1447800"/>
            <a:ext cx="7543800" cy="1143000"/>
          </a:xfrm>
        </p:spPr>
        <p:txBody>
          <a:bodyPr/>
          <a:lstStyle>
            <a:lvl1pPr algn="l">
              <a:defRPr/>
            </a:lvl1pPr>
          </a:lstStyle>
          <a:p>
            <a:r>
              <a:rPr lang="en-US" smtClean="0"/>
              <a:t>Click to edit Master title style</a:t>
            </a:r>
            <a:endParaRPr lang="en-US"/>
          </a:p>
        </p:txBody>
      </p:sp>
      <p:sp>
        <p:nvSpPr>
          <p:cNvPr id="3080" name="Rectangle 1032"/>
          <p:cNvSpPr>
            <a:spLocks noGrp="1" noChangeArrowheads="1"/>
          </p:cNvSpPr>
          <p:nvPr>
            <p:ph type="subTitle" sz="quarter" idx="1"/>
          </p:nvPr>
        </p:nvSpPr>
        <p:spPr>
          <a:xfrm>
            <a:off x="1828800" y="3124200"/>
            <a:ext cx="6400800" cy="1752600"/>
          </a:xfrm>
        </p:spPr>
        <p:txBody>
          <a:bodyPr/>
          <a:lstStyle>
            <a:lvl1pPr marL="0" indent="0" algn="ctr">
              <a:buFontTx/>
              <a:buNone/>
              <a:defRPr/>
            </a:lvl1pPr>
          </a:lstStyle>
          <a:p>
            <a:r>
              <a:rPr lang="en-US" smtClean="0"/>
              <a:t>Click to edit Master subtitle style</a:t>
            </a:r>
            <a:endParaRPr lang="en-US"/>
          </a:p>
        </p:txBody>
      </p:sp>
      <p:sp>
        <p:nvSpPr>
          <p:cNvPr id="3081" name="Rectangle 1033"/>
          <p:cNvSpPr>
            <a:spLocks noGrp="1" noChangeArrowheads="1"/>
          </p:cNvSpPr>
          <p:nvPr>
            <p:ph type="dt" sz="quarter" idx="2"/>
          </p:nvPr>
        </p:nvSpPr>
        <p:spPr/>
        <p:txBody>
          <a:bodyPr/>
          <a:lstStyle>
            <a:lvl1pPr>
              <a:defRPr/>
            </a:lvl1pPr>
          </a:lstStyle>
          <a:p>
            <a:fld id="{500E0F76-5009-4113-9C58-DFC557DAFE53}" type="datetimeFigureOut">
              <a:rPr lang="en-US" smtClean="0"/>
              <a:t>11/30/2015</a:t>
            </a:fld>
            <a:endParaRPr lang="en-US"/>
          </a:p>
        </p:txBody>
      </p:sp>
      <p:sp>
        <p:nvSpPr>
          <p:cNvPr id="3082" name="Rectangle 1034"/>
          <p:cNvSpPr>
            <a:spLocks noGrp="1" noChangeArrowheads="1"/>
          </p:cNvSpPr>
          <p:nvPr>
            <p:ph type="ftr" sz="quarter" idx="3"/>
          </p:nvPr>
        </p:nvSpPr>
        <p:spPr/>
        <p:txBody>
          <a:bodyPr/>
          <a:lstStyle>
            <a:lvl1pPr>
              <a:defRPr/>
            </a:lvl1pPr>
          </a:lstStyle>
          <a:p>
            <a:endParaRPr lang="en-US"/>
          </a:p>
        </p:txBody>
      </p:sp>
      <p:sp>
        <p:nvSpPr>
          <p:cNvPr id="3083" name="Rectangle 1035"/>
          <p:cNvSpPr>
            <a:spLocks noGrp="1" noChangeArrowheads="1"/>
          </p:cNvSpPr>
          <p:nvPr>
            <p:ph type="sldNum" sz="quarter" idx="4"/>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0E0F76-5009-4113-9C58-DFC557DAFE53}" type="datetimeFigureOut">
              <a:rPr lang="en-US" smtClean="0"/>
              <a:t>11/30/2015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0E0F76-5009-4113-9C58-DFC557DAFE53}" type="datetimeFigureOut">
              <a:rPr lang="en-US" smtClean="0"/>
              <a:t>11/30/2015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0E0F76-5009-4113-9C58-DFC557DAFE53}" type="datetimeFigureOut">
              <a:rPr lang="en-US" smtClean="0"/>
              <a:t>11/30/2015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00E0F76-5009-4113-9C58-DFC557DAFE53}" type="datetimeFigureOut">
              <a:rPr lang="en-US" smtClean="0"/>
              <a:t>11/30/2015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00E0F76-5009-4113-9C58-DFC557DAFE53}" type="datetimeFigureOut">
              <a:rPr lang="en-US" smtClean="0"/>
              <a:t>11/30/2015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00E0F76-5009-4113-9C58-DFC557DAFE53}" type="datetimeFigureOut">
              <a:rPr lang="en-US" smtClean="0"/>
              <a:t>11/30/2015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00E0F76-5009-4113-9C58-DFC557DAFE53}" type="datetimeFigureOut">
              <a:rPr lang="en-US" smtClean="0"/>
              <a:t>11/30/2015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00E0F76-5009-4113-9C58-DFC557DAFE53}" type="datetimeFigureOut">
              <a:rPr lang="en-US" smtClean="0"/>
              <a:t>11/30/2015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0E0F76-5009-4113-9C58-DFC557DAFE53}" type="datetimeFigureOut">
              <a:rPr lang="en-US" smtClean="0"/>
              <a:t>11/30/2015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0E0F76-5009-4113-9C58-DFC557DAFE53}" type="datetimeFigureOut">
              <a:rPr lang="en-US" smtClean="0"/>
              <a:t>11/30/2015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554BF9-F9B1-493C-961C-5A714AAB8B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C:\Documents and Settings\mdearmon\Desktop\PPT_template_new.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31"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85800" y="2057400"/>
            <a:ext cx="7772400" cy="3581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fld id="{500E0F76-5009-4113-9C58-DFC557DAFE53}" type="datetimeFigureOut">
              <a:rPr lang="en-US" smtClean="0"/>
              <a:t>11/30/2015</a:t>
            </a:fld>
            <a:endParaRPr lang="en-US"/>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3F554BF9-F9B1-493C-961C-5A714AAB8B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imebanks.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000" dirty="0" smtClean="0">
                <a:latin typeface="+mn-lt"/>
              </a:rPr>
              <a:t>TimeBanking</a:t>
            </a:r>
            <a:endParaRPr lang="en-US" sz="6000" dirty="0">
              <a:latin typeface="+mn-lt"/>
            </a:endParaRPr>
          </a:p>
        </p:txBody>
      </p:sp>
      <p:sp>
        <p:nvSpPr>
          <p:cNvPr id="3" name="Subtitle 2"/>
          <p:cNvSpPr>
            <a:spLocks noGrp="1"/>
          </p:cNvSpPr>
          <p:nvPr>
            <p:ph type="subTitle" sz="quarter" idx="1"/>
          </p:nvPr>
        </p:nvSpPr>
        <p:spPr>
          <a:xfrm>
            <a:off x="1295400" y="3733800"/>
            <a:ext cx="7315200" cy="1752600"/>
          </a:xfrm>
        </p:spPr>
        <p:txBody>
          <a:bodyPr/>
          <a:lstStyle/>
          <a:p>
            <a:pPr algn="l"/>
            <a:r>
              <a:rPr lang="en-US" sz="2400" dirty="0"/>
              <a:t>Produced for CultivateNC™</a:t>
            </a:r>
            <a:br>
              <a:rPr lang="en-US" sz="2400" dirty="0"/>
            </a:br>
            <a:r>
              <a:rPr lang="en-US" sz="2400" dirty="0"/>
              <a:t>Jackie Miller</a:t>
            </a:r>
            <a:br>
              <a:rPr lang="en-US" sz="2400" dirty="0"/>
            </a:br>
            <a:r>
              <a:rPr lang="en-US" sz="2400" dirty="0"/>
              <a:t>NC State Cooperative Extension ANR/CRD</a:t>
            </a:r>
            <a:endParaRPr lang="en-US" sz="2400" dirty="0"/>
          </a:p>
        </p:txBody>
      </p:sp>
    </p:spTree>
    <p:extLst>
      <p:ext uri="{BB962C8B-B14F-4D97-AF65-F5344CB8AC3E}">
        <p14:creationId xmlns:p14="http://schemas.microsoft.com/office/powerpoint/2010/main" val="138210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534400" cy="1143000"/>
          </a:xfrm>
        </p:spPr>
        <p:txBody>
          <a:bodyPr/>
          <a:lstStyle/>
          <a:p>
            <a:r>
              <a:rPr lang="en-US" dirty="0" smtClean="0">
                <a:latin typeface="+mn-lt"/>
              </a:rPr>
              <a:t>What can </a:t>
            </a:r>
            <a:r>
              <a:rPr lang="en-US" dirty="0">
                <a:latin typeface="+mn-lt"/>
              </a:rPr>
              <a:t>t</a:t>
            </a:r>
            <a:r>
              <a:rPr lang="en-US" dirty="0" smtClean="0">
                <a:latin typeface="+mn-lt"/>
              </a:rPr>
              <a:t>ime banking do for you</a:t>
            </a:r>
            <a:endParaRPr lang="en-US" dirty="0">
              <a:latin typeface="+mn-lt"/>
            </a:endParaRPr>
          </a:p>
        </p:txBody>
      </p:sp>
      <p:sp>
        <p:nvSpPr>
          <p:cNvPr id="5" name="Content Placeholder 4"/>
          <p:cNvSpPr>
            <a:spLocks noGrp="1"/>
          </p:cNvSpPr>
          <p:nvPr>
            <p:ph sz="half" idx="1"/>
          </p:nvPr>
        </p:nvSpPr>
        <p:spPr>
          <a:xfrm>
            <a:off x="533400" y="1447800"/>
            <a:ext cx="3962400" cy="4191000"/>
          </a:xfrm>
        </p:spPr>
        <p:txBody>
          <a:bodyPr/>
          <a:lstStyle/>
          <a:p>
            <a:r>
              <a:rPr lang="en-US" dirty="0" smtClean="0">
                <a:latin typeface="+mn-lt"/>
              </a:rPr>
              <a:t>Community safety</a:t>
            </a:r>
          </a:p>
          <a:p>
            <a:r>
              <a:rPr lang="en-US" dirty="0" smtClean="0">
                <a:latin typeface="+mn-lt"/>
              </a:rPr>
              <a:t>Respite for caregivers</a:t>
            </a:r>
          </a:p>
          <a:p>
            <a:r>
              <a:rPr lang="en-US" dirty="0" smtClean="0">
                <a:latin typeface="+mn-lt"/>
              </a:rPr>
              <a:t>Environmental </a:t>
            </a:r>
            <a:r>
              <a:rPr lang="en-US" dirty="0" smtClean="0">
                <a:latin typeface="+mn-lt"/>
              </a:rPr>
              <a:t>clean ups</a:t>
            </a:r>
          </a:p>
          <a:p>
            <a:r>
              <a:rPr lang="en-US" dirty="0" smtClean="0">
                <a:latin typeface="+mn-lt"/>
              </a:rPr>
              <a:t>Mutual support for single parent families</a:t>
            </a:r>
            <a:endParaRPr lang="en-US" dirty="0">
              <a:latin typeface="+mn-lt"/>
            </a:endParaRPr>
          </a:p>
        </p:txBody>
      </p:sp>
      <p:sp>
        <p:nvSpPr>
          <p:cNvPr id="6" name="Content Placeholder 5"/>
          <p:cNvSpPr>
            <a:spLocks noGrp="1"/>
          </p:cNvSpPr>
          <p:nvPr>
            <p:ph sz="half" idx="2"/>
          </p:nvPr>
        </p:nvSpPr>
        <p:spPr>
          <a:xfrm>
            <a:off x="4648200" y="1447800"/>
            <a:ext cx="3810000" cy="4191000"/>
          </a:xfrm>
        </p:spPr>
        <p:txBody>
          <a:bodyPr/>
          <a:lstStyle/>
          <a:p>
            <a:r>
              <a:rPr lang="en-US" dirty="0" smtClean="0">
                <a:latin typeface="+mn-lt"/>
              </a:rPr>
              <a:t>Neighborhood renewal</a:t>
            </a:r>
          </a:p>
          <a:p>
            <a:r>
              <a:rPr lang="en-US" dirty="0" smtClean="0">
                <a:latin typeface="+mn-lt"/>
              </a:rPr>
              <a:t>Health improvement</a:t>
            </a:r>
          </a:p>
          <a:p>
            <a:r>
              <a:rPr lang="en-US" dirty="0" smtClean="0">
                <a:latin typeface="+mn-lt"/>
              </a:rPr>
              <a:t>Peer to peer self-help</a:t>
            </a:r>
          </a:p>
          <a:p>
            <a:r>
              <a:rPr lang="en-US" dirty="0" smtClean="0">
                <a:latin typeface="+mn-lt"/>
              </a:rPr>
              <a:t>Integrate </a:t>
            </a:r>
            <a:r>
              <a:rPr lang="en-US" dirty="0" smtClean="0">
                <a:latin typeface="+mn-lt"/>
              </a:rPr>
              <a:t>people with physical or learning disabilities</a:t>
            </a:r>
          </a:p>
          <a:p>
            <a:endParaRPr lang="en-US" dirty="0">
              <a:latin typeface="+mn-lt"/>
            </a:endParaRPr>
          </a:p>
        </p:txBody>
      </p:sp>
    </p:spTree>
    <p:extLst>
      <p:ext uri="{BB962C8B-B14F-4D97-AF65-F5344CB8AC3E}">
        <p14:creationId xmlns:p14="http://schemas.microsoft.com/office/powerpoint/2010/main" val="55389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
            <a:ext cx="8534400" cy="1143000"/>
          </a:xfrm>
        </p:spPr>
        <p:txBody>
          <a:bodyPr/>
          <a:lstStyle/>
          <a:p>
            <a:r>
              <a:rPr lang="en-US" dirty="0" smtClean="0">
                <a:latin typeface="+mn-lt"/>
              </a:rPr>
              <a:t>Dane County </a:t>
            </a:r>
            <a:r>
              <a:rPr lang="en-US" dirty="0" err="1" smtClean="0">
                <a:latin typeface="+mn-lt"/>
              </a:rPr>
              <a:t>TimeBank</a:t>
            </a:r>
            <a:r>
              <a:rPr lang="en-US" dirty="0" smtClean="0">
                <a:latin typeface="+mn-lt"/>
              </a:rPr>
              <a:t> Projects</a:t>
            </a:r>
            <a:endParaRPr lang="en-US" dirty="0">
              <a:latin typeface="+mn-lt"/>
            </a:endParaRPr>
          </a:p>
        </p:txBody>
      </p:sp>
      <p:sp>
        <p:nvSpPr>
          <p:cNvPr id="2" name="TextBox 1"/>
          <p:cNvSpPr txBox="1"/>
          <p:nvPr/>
        </p:nvSpPr>
        <p:spPr>
          <a:xfrm>
            <a:off x="748862" y="1371600"/>
            <a:ext cx="7620000" cy="4031873"/>
          </a:xfrm>
          <a:prstGeom prst="rect">
            <a:avLst/>
          </a:prstGeom>
          <a:noFill/>
        </p:spPr>
        <p:txBody>
          <a:bodyPr wrap="square" rtlCol="0">
            <a:spAutoFit/>
          </a:bodyPr>
          <a:lstStyle/>
          <a:p>
            <a:pPr marL="457200" indent="-457200">
              <a:buFont typeface="Arial" panose="020B0604020202020204" pitchFamily="34" charset="0"/>
              <a:buChar char="•"/>
            </a:pPr>
            <a:r>
              <a:rPr lang="en-US" sz="3200" i="1" dirty="0" smtClean="0"/>
              <a:t>Inclusive Community</a:t>
            </a:r>
          </a:p>
          <a:p>
            <a:pPr marL="457200" indent="-457200">
              <a:buFont typeface="Arial" panose="020B0604020202020204" pitchFamily="34" charset="0"/>
              <a:buChar char="•"/>
            </a:pPr>
            <a:r>
              <a:rPr lang="en-US" sz="3200" i="1" dirty="0" smtClean="0"/>
              <a:t>Youth Court</a:t>
            </a:r>
          </a:p>
          <a:p>
            <a:pPr marL="457200" indent="-457200">
              <a:buFont typeface="Arial" panose="020B0604020202020204" pitchFamily="34" charset="0"/>
              <a:buChar char="•"/>
            </a:pPr>
            <a:r>
              <a:rPr lang="en-US" sz="3200" i="1" dirty="0" smtClean="0"/>
              <a:t>Wellness Project</a:t>
            </a:r>
          </a:p>
          <a:p>
            <a:pPr marL="457200" indent="-457200">
              <a:buFont typeface="Arial" panose="020B0604020202020204" pitchFamily="34" charset="0"/>
              <a:buChar char="•"/>
            </a:pPr>
            <a:r>
              <a:rPr lang="en-US" sz="3200" i="1" dirty="0" smtClean="0"/>
              <a:t>Medical transportation</a:t>
            </a:r>
          </a:p>
          <a:p>
            <a:pPr marL="457200" indent="-457200">
              <a:buFont typeface="Arial" panose="020B0604020202020204" pitchFamily="34" charset="0"/>
              <a:buChar char="•"/>
            </a:pPr>
            <a:r>
              <a:rPr lang="en-US" sz="3200" i="1" dirty="0" smtClean="0"/>
              <a:t>Maxine’s </a:t>
            </a:r>
            <a:r>
              <a:rPr lang="en-US" sz="3200" i="1" dirty="0" err="1" smtClean="0"/>
              <a:t>Timebank</a:t>
            </a:r>
            <a:r>
              <a:rPr lang="en-US" sz="3200" i="1" dirty="0" smtClean="0"/>
              <a:t> Store</a:t>
            </a:r>
          </a:p>
          <a:p>
            <a:pPr marL="457200" indent="-457200">
              <a:buFont typeface="Arial" panose="020B0604020202020204" pitchFamily="34" charset="0"/>
              <a:buChar char="•"/>
            </a:pPr>
            <a:r>
              <a:rPr lang="en-US" sz="3200" i="1" dirty="0" smtClean="0"/>
              <a:t>Healthy Community Economy</a:t>
            </a:r>
          </a:p>
          <a:p>
            <a:pPr marL="457200" indent="-457200">
              <a:buFont typeface="Arial" panose="020B0604020202020204" pitchFamily="34" charset="0"/>
              <a:buChar char="•"/>
            </a:pPr>
            <a:r>
              <a:rPr lang="en-US" sz="3200" i="1" dirty="0" smtClean="0"/>
              <a:t>Allied Community Co-op</a:t>
            </a:r>
          </a:p>
          <a:p>
            <a:pPr marL="457200" indent="-457200">
              <a:buFont typeface="Arial" panose="020B0604020202020204" pitchFamily="34" charset="0"/>
              <a:buChar char="•"/>
            </a:pPr>
            <a:r>
              <a:rPr lang="en-US" sz="3200" i="1" dirty="0" smtClean="0"/>
              <a:t>Neighborhood Care Teams</a:t>
            </a:r>
            <a:endParaRPr lang="en-US" sz="3200" i="1" dirty="0"/>
          </a:p>
        </p:txBody>
      </p:sp>
    </p:spTree>
    <p:extLst>
      <p:ext uri="{BB962C8B-B14F-4D97-AF65-F5344CB8AC3E}">
        <p14:creationId xmlns:p14="http://schemas.microsoft.com/office/powerpoint/2010/main" val="335770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latin typeface="+mn-lt"/>
              </a:rPr>
              <a:t>Just the facts</a:t>
            </a:r>
            <a:endParaRPr lang="en-US" dirty="0">
              <a:latin typeface="+mn-lt"/>
            </a:endParaRPr>
          </a:p>
        </p:txBody>
      </p:sp>
      <p:sp>
        <p:nvSpPr>
          <p:cNvPr id="3" name="Content Placeholder 2"/>
          <p:cNvSpPr>
            <a:spLocks noGrp="1"/>
          </p:cNvSpPr>
          <p:nvPr>
            <p:ph idx="1"/>
          </p:nvPr>
        </p:nvSpPr>
        <p:spPr>
          <a:xfrm>
            <a:off x="304800" y="1295400"/>
            <a:ext cx="8534400" cy="4754563"/>
          </a:xfrm>
        </p:spPr>
        <p:txBody>
          <a:bodyPr>
            <a:noAutofit/>
          </a:bodyPr>
          <a:lstStyle/>
          <a:p>
            <a:pPr marL="0" indent="0">
              <a:buNone/>
            </a:pPr>
            <a:r>
              <a:rPr lang="en-US" sz="2800" baseline="0" dirty="0" smtClean="0">
                <a:latin typeface="+mn-lt"/>
              </a:rPr>
              <a:t>- Time </a:t>
            </a:r>
            <a:r>
              <a:rPr lang="en-US" sz="2800" baseline="0" dirty="0" smtClean="0">
                <a:latin typeface="+mn-lt"/>
              </a:rPr>
              <a:t>banks</a:t>
            </a:r>
            <a:r>
              <a:rPr lang="en-US" sz="2800" dirty="0" smtClean="0">
                <a:latin typeface="+mn-lt"/>
              </a:rPr>
              <a:t> that succeed</a:t>
            </a:r>
            <a:r>
              <a:rPr lang="en-US" sz="2800" baseline="0" dirty="0" smtClean="0">
                <a:latin typeface="+mn-lt"/>
              </a:rPr>
              <a:t> typically have part-time paid (in cash) staff.</a:t>
            </a:r>
          </a:p>
          <a:p>
            <a:pPr marL="0" indent="0">
              <a:spcBef>
                <a:spcPts val="0"/>
              </a:spcBef>
              <a:buNone/>
              <a:defRPr/>
            </a:pPr>
            <a:r>
              <a:rPr lang="en-US" sz="2800" dirty="0" smtClean="0">
                <a:latin typeface="+mn-lt"/>
              </a:rPr>
              <a:t>- Many </a:t>
            </a:r>
            <a:r>
              <a:rPr lang="en-US" sz="2800" dirty="0" smtClean="0">
                <a:latin typeface="+mn-lt"/>
              </a:rPr>
              <a:t>successful banks </a:t>
            </a:r>
            <a:r>
              <a:rPr lang="en-US" sz="2800" dirty="0">
                <a:latin typeface="+mn-lt"/>
              </a:rPr>
              <a:t>are affiliated with a sponsor such as a community nonprofit.</a:t>
            </a:r>
          </a:p>
          <a:p>
            <a:pPr marL="0" indent="0">
              <a:spcBef>
                <a:spcPts val="0"/>
              </a:spcBef>
              <a:buNone/>
              <a:defRPr/>
            </a:pPr>
            <a:r>
              <a:rPr lang="en-US" sz="2800" dirty="0" smtClean="0">
                <a:latin typeface="+mn-lt"/>
              </a:rPr>
              <a:t>- Time </a:t>
            </a:r>
            <a:r>
              <a:rPr lang="en-US" sz="2800" dirty="0">
                <a:latin typeface="+mn-lt"/>
              </a:rPr>
              <a:t>banks generally organize around neighborhood clusters of about 150 to </a:t>
            </a:r>
            <a:r>
              <a:rPr lang="en-US" sz="2800" dirty="0" smtClean="0">
                <a:latin typeface="+mn-lt"/>
              </a:rPr>
              <a:t>300.</a:t>
            </a:r>
            <a:endParaRPr lang="en-US" sz="2800" dirty="0">
              <a:latin typeface="+mn-lt"/>
            </a:endParaRPr>
          </a:p>
          <a:p>
            <a:pPr marL="0" indent="0">
              <a:buNone/>
            </a:pPr>
            <a:r>
              <a:rPr lang="en-US" sz="2800" dirty="0" smtClean="0">
                <a:latin typeface="+mn-lt"/>
              </a:rPr>
              <a:t>- The </a:t>
            </a:r>
            <a:r>
              <a:rPr lang="en-US" sz="2800" dirty="0" smtClean="0">
                <a:latin typeface="+mn-lt"/>
              </a:rPr>
              <a:t>sooner fledgling members make their first transaction, the more likely they’ll forge a commitment.</a:t>
            </a:r>
          </a:p>
        </p:txBody>
      </p:sp>
    </p:spTree>
    <p:extLst>
      <p:ext uri="{BB962C8B-B14F-4D97-AF65-F5344CB8AC3E}">
        <p14:creationId xmlns:p14="http://schemas.microsoft.com/office/powerpoint/2010/main" val="410452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b="1" dirty="0" smtClean="0">
                <a:latin typeface="+mn-lt"/>
              </a:rPr>
              <a:t>Four tips</a:t>
            </a:r>
            <a:endParaRPr lang="en-US" b="1" dirty="0">
              <a:latin typeface="+mn-lt"/>
            </a:endParaRPr>
          </a:p>
        </p:txBody>
      </p:sp>
      <p:sp>
        <p:nvSpPr>
          <p:cNvPr id="3" name="Content Placeholder 2"/>
          <p:cNvSpPr>
            <a:spLocks noGrp="1"/>
          </p:cNvSpPr>
          <p:nvPr>
            <p:ph idx="1"/>
          </p:nvPr>
        </p:nvSpPr>
        <p:spPr>
          <a:xfrm>
            <a:off x="685800" y="1524000"/>
            <a:ext cx="8153400" cy="4267200"/>
          </a:xfrm>
        </p:spPr>
        <p:txBody>
          <a:bodyPr>
            <a:normAutofit/>
          </a:bodyPr>
          <a:lstStyle/>
          <a:p>
            <a:pPr marL="0" indent="0">
              <a:buNone/>
            </a:pPr>
            <a:r>
              <a:rPr lang="en-US" dirty="0" smtClean="0"/>
              <a:t>1. </a:t>
            </a:r>
            <a:r>
              <a:rPr lang="en-US" dirty="0" smtClean="0">
                <a:latin typeface="+mn-lt"/>
              </a:rPr>
              <a:t>Identify </a:t>
            </a:r>
            <a:r>
              <a:rPr lang="en-US" dirty="0" smtClean="0">
                <a:latin typeface="+mn-lt"/>
              </a:rPr>
              <a:t>your goals, potential membership and resources</a:t>
            </a:r>
          </a:p>
          <a:p>
            <a:pPr marL="0" indent="0">
              <a:buNone/>
            </a:pPr>
            <a:r>
              <a:rPr lang="en-US" dirty="0" smtClean="0">
                <a:latin typeface="+mn-lt"/>
              </a:rPr>
              <a:t>2. Get </a:t>
            </a:r>
            <a:r>
              <a:rPr lang="en-US" dirty="0" smtClean="0">
                <a:latin typeface="+mn-lt"/>
              </a:rPr>
              <a:t>advice from other time banks and decide on an organizational structure</a:t>
            </a:r>
          </a:p>
          <a:p>
            <a:pPr marL="0" indent="0">
              <a:buNone/>
            </a:pPr>
            <a:r>
              <a:rPr lang="en-US" dirty="0" smtClean="0">
                <a:latin typeface="+mn-lt"/>
              </a:rPr>
              <a:t>3. Limit </a:t>
            </a:r>
            <a:r>
              <a:rPr lang="en-US" dirty="0" smtClean="0">
                <a:latin typeface="+mn-lt"/>
              </a:rPr>
              <a:t>your bank’s boundaries</a:t>
            </a:r>
          </a:p>
          <a:p>
            <a:pPr marL="0" indent="0">
              <a:buNone/>
            </a:pPr>
            <a:r>
              <a:rPr lang="en-US" dirty="0" smtClean="0">
                <a:latin typeface="+mn-lt"/>
              </a:rPr>
              <a:t>4. Engage </a:t>
            </a:r>
            <a:r>
              <a:rPr lang="en-US" dirty="0" smtClean="0">
                <a:latin typeface="+mn-lt"/>
              </a:rPr>
              <a:t>new members quickly</a:t>
            </a:r>
          </a:p>
          <a:p>
            <a:pPr marL="0" indent="0">
              <a:buNone/>
            </a:pPr>
            <a:endParaRPr lang="en-US" sz="3600" dirty="0" smtClean="0">
              <a:latin typeface="+mn-lt"/>
            </a:endParaRPr>
          </a:p>
          <a:p>
            <a:pPr marL="0" indent="0">
              <a:buNone/>
            </a:pPr>
            <a:endParaRPr lang="en-US" sz="3600" dirty="0">
              <a:latin typeface="+mn-lt"/>
            </a:endParaRPr>
          </a:p>
        </p:txBody>
      </p:sp>
    </p:spTree>
    <p:extLst>
      <p:ext uri="{BB962C8B-B14F-4D97-AF65-F5344CB8AC3E}">
        <p14:creationId xmlns:p14="http://schemas.microsoft.com/office/powerpoint/2010/main" val="246681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447800"/>
          </a:xfrm>
        </p:spPr>
        <p:txBody>
          <a:bodyPr>
            <a:normAutofit fontScale="90000"/>
          </a:bodyPr>
          <a:lstStyle/>
          <a:p>
            <a:r>
              <a:rPr lang="en-US" sz="3600" dirty="0" smtClean="0">
                <a:latin typeface="+mn-lt"/>
              </a:rPr>
              <a:t>A fledgling </a:t>
            </a:r>
            <a:r>
              <a:rPr lang="en-US" sz="3600" dirty="0" err="1" smtClean="0">
                <a:latin typeface="+mn-lt"/>
              </a:rPr>
              <a:t>TimeBank</a:t>
            </a:r>
            <a:r>
              <a:rPr lang="en-US" sz="3600" dirty="0" smtClean="0">
                <a:latin typeface="+mn-lt"/>
              </a:rPr>
              <a:t> must </a:t>
            </a:r>
            <a:r>
              <a:rPr lang="en-US" sz="3600" dirty="0" smtClean="0">
                <a:latin typeface="+mn-lt"/>
              </a:rPr>
              <a:t>have </a:t>
            </a:r>
            <a:r>
              <a:rPr lang="en-US" sz="3600" dirty="0" smtClean="0">
                <a:latin typeface="+mn-lt"/>
              </a:rPr>
              <a:t>both an online hub </a:t>
            </a:r>
            <a:r>
              <a:rPr lang="en-US" sz="3600" dirty="0" smtClean="0">
                <a:latin typeface="+mn-lt"/>
              </a:rPr>
              <a:t>and </a:t>
            </a:r>
            <a:r>
              <a:rPr lang="en-US" sz="3600" dirty="0" smtClean="0">
                <a:latin typeface="+mn-lt"/>
              </a:rPr>
              <a:t>a quid pro quo </a:t>
            </a:r>
            <a:r>
              <a:rPr lang="en-US" sz="3600" dirty="0" smtClean="0">
                <a:latin typeface="+mn-lt"/>
              </a:rPr>
              <a:t>spirit</a:t>
            </a:r>
            <a:br>
              <a:rPr lang="en-US" sz="3600" dirty="0" smtClean="0">
                <a:latin typeface="+mn-lt"/>
              </a:rPr>
            </a:br>
            <a:endParaRPr lang="en-US" sz="3100" dirty="0">
              <a:latin typeface="+mn-l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415653"/>
            <a:ext cx="3017177" cy="2003947"/>
          </a:xfrm>
          <a:prstGeom prst="rect">
            <a:avLst/>
          </a:prstGeom>
          <a:ln>
            <a:solidFill>
              <a:schemeClr val="tx1"/>
            </a:solidFill>
          </a:ln>
        </p:spPr>
      </p:pic>
      <p:sp>
        <p:nvSpPr>
          <p:cNvPr id="15" name="TextBox 14"/>
          <p:cNvSpPr txBox="1"/>
          <p:nvPr/>
        </p:nvSpPr>
        <p:spPr>
          <a:xfrm>
            <a:off x="4210769" y="2867881"/>
            <a:ext cx="471718" cy="1323439"/>
          </a:xfrm>
          <a:prstGeom prst="rect">
            <a:avLst/>
          </a:prstGeom>
          <a:noFill/>
        </p:spPr>
        <p:txBody>
          <a:bodyPr wrap="square" rtlCol="0">
            <a:spAutoFit/>
          </a:bodyPr>
          <a:lstStyle/>
          <a:p>
            <a:r>
              <a:rPr lang="en-US" sz="8000" b="1" dirty="0" smtClean="0"/>
              <a:t>=</a:t>
            </a:r>
            <a:endParaRPr lang="en-US" sz="8000" b="1"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877" y="2415653"/>
            <a:ext cx="3006923" cy="2003947"/>
          </a:xfrm>
          <a:prstGeom prst="rect">
            <a:avLst/>
          </a:prstGeom>
          <a:ln>
            <a:solidFill>
              <a:schemeClr val="tx1"/>
            </a:solidFill>
          </a:ln>
        </p:spPr>
      </p:pic>
    </p:spTree>
    <p:extLst>
      <p:ext uri="{BB962C8B-B14F-4D97-AF65-F5344CB8AC3E}">
        <p14:creationId xmlns:p14="http://schemas.microsoft.com/office/powerpoint/2010/main" val="110894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335" y="228600"/>
            <a:ext cx="7772400" cy="1066800"/>
          </a:xfrm>
        </p:spPr>
        <p:txBody>
          <a:bodyPr/>
          <a:lstStyle/>
          <a:p>
            <a:r>
              <a:rPr lang="en-US" sz="4400" dirty="0" smtClean="0">
                <a:latin typeface="+mn-lt"/>
              </a:rPr>
              <a:t>Recordkeeping </a:t>
            </a:r>
            <a:endParaRPr lang="en-US" sz="4400" dirty="0">
              <a:latin typeface="+mn-lt"/>
            </a:endParaRPr>
          </a:p>
        </p:txBody>
      </p:sp>
      <p:sp>
        <p:nvSpPr>
          <p:cNvPr id="3" name="Content Placeholder 2"/>
          <p:cNvSpPr>
            <a:spLocks noGrp="1"/>
          </p:cNvSpPr>
          <p:nvPr>
            <p:ph idx="1"/>
          </p:nvPr>
        </p:nvSpPr>
        <p:spPr>
          <a:xfrm>
            <a:off x="609600" y="4648200"/>
            <a:ext cx="8534400" cy="1752600"/>
          </a:xfrm>
        </p:spPr>
        <p:txBody>
          <a:bodyPr/>
          <a:lstStyle/>
          <a:p>
            <a:pPr marL="0" indent="0">
              <a:buNone/>
            </a:pPr>
            <a:r>
              <a:rPr lang="en-US" dirty="0" smtClean="0">
                <a:latin typeface="+mn-lt"/>
              </a:rPr>
              <a:t>Coordinator </a:t>
            </a:r>
            <a:r>
              <a:rPr lang="en-US" dirty="0" smtClean="0">
                <a:latin typeface="+mn-lt"/>
              </a:rPr>
              <a:t>who organizes the exchanges and </a:t>
            </a:r>
            <a:r>
              <a:rPr lang="en-US" dirty="0" smtClean="0">
                <a:latin typeface="+mn-lt"/>
              </a:rPr>
              <a:t>records </a:t>
            </a:r>
            <a:r>
              <a:rPr lang="en-US" dirty="0" smtClean="0">
                <a:latin typeface="+mn-lt"/>
              </a:rPr>
              <a:t>the hours</a:t>
            </a:r>
            <a:endParaRPr lang="en-US" dirty="0">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574800"/>
            <a:ext cx="4419600" cy="2946400"/>
          </a:xfrm>
          <a:prstGeom prst="rect">
            <a:avLst/>
          </a:prstGeom>
          <a:ln>
            <a:solidFill>
              <a:schemeClr val="tx1"/>
            </a:solidFill>
          </a:ln>
        </p:spPr>
      </p:pic>
    </p:spTree>
    <p:extLst>
      <p:ext uri="{BB962C8B-B14F-4D97-AF65-F5344CB8AC3E}">
        <p14:creationId xmlns:p14="http://schemas.microsoft.com/office/powerpoint/2010/main" val="280917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1143000"/>
          </a:xfrm>
        </p:spPr>
        <p:txBody>
          <a:bodyPr/>
          <a:lstStyle/>
          <a:p>
            <a:r>
              <a:rPr lang="en-US" dirty="0" smtClean="0">
                <a:latin typeface="+mn-lt"/>
              </a:rPr>
              <a:t>Community Weaver</a:t>
            </a:r>
            <a:endParaRPr lang="en-US"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141" y="1447800"/>
            <a:ext cx="5980659" cy="4165406"/>
          </a:xfrm>
          <a:prstGeom prst="rect">
            <a:avLst/>
          </a:prstGeom>
          <a:ln>
            <a:solidFill>
              <a:schemeClr val="tx1"/>
            </a:solidFill>
          </a:ln>
        </p:spPr>
      </p:pic>
    </p:spTree>
    <p:extLst>
      <p:ext uri="{BB962C8B-B14F-4D97-AF65-F5344CB8AC3E}">
        <p14:creationId xmlns:p14="http://schemas.microsoft.com/office/powerpoint/2010/main" val="113566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Potlucks are a KEY component</a:t>
            </a:r>
            <a:endParaRPr lang="en-US" dirty="0">
              <a:latin typeface="+mn-lt"/>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1828800"/>
            <a:ext cx="5715000" cy="3810000"/>
          </a:xfrm>
          <a:ln>
            <a:solidFill>
              <a:schemeClr val="tx1"/>
            </a:solidFill>
          </a:ln>
        </p:spPr>
      </p:pic>
    </p:spTree>
    <p:extLst>
      <p:ext uri="{BB962C8B-B14F-4D97-AF65-F5344CB8AC3E}">
        <p14:creationId xmlns:p14="http://schemas.microsoft.com/office/powerpoint/2010/main" val="389339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Member Orientations</a:t>
            </a:r>
            <a:endParaRPr lang="en-US" dirty="0">
              <a:latin typeface="+mn-lt"/>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88089" y="1752600"/>
            <a:ext cx="4967822" cy="3581400"/>
          </a:xfrm>
        </p:spPr>
      </p:pic>
    </p:spTree>
    <p:extLst>
      <p:ext uri="{BB962C8B-B14F-4D97-AF65-F5344CB8AC3E}">
        <p14:creationId xmlns:p14="http://schemas.microsoft.com/office/powerpoint/2010/main" val="145418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3962400"/>
          </a:xfrm>
        </p:spPr>
        <p:txBody>
          <a:bodyPr>
            <a:normAutofit/>
          </a:bodyPr>
          <a:lstStyle/>
          <a:p>
            <a:r>
              <a:rPr lang="en-US" dirty="0" smtClean="0">
                <a:solidFill>
                  <a:schemeClr val="tx1"/>
                </a:solidFill>
                <a:latin typeface="+mn-lt"/>
              </a:rPr>
              <a:t>A good placed to start: </a:t>
            </a:r>
            <a:r>
              <a:rPr lang="en-US" dirty="0" smtClean="0">
                <a:solidFill>
                  <a:schemeClr val="tx1"/>
                </a:solidFill>
                <a:latin typeface="+mn-lt"/>
              </a:rPr>
              <a:t/>
            </a:r>
            <a:br>
              <a:rPr lang="en-US" dirty="0" smtClean="0">
                <a:solidFill>
                  <a:schemeClr val="tx1"/>
                </a:solidFill>
                <a:latin typeface="+mn-lt"/>
              </a:rPr>
            </a:br>
            <a:r>
              <a:rPr lang="en-US" sz="4800" dirty="0" smtClean="0">
                <a:solidFill>
                  <a:schemeClr val="tx1"/>
                </a:solidFill>
                <a:latin typeface="+mn-lt"/>
                <a:hlinkClick r:id="rId3"/>
              </a:rPr>
              <a:t>www.timebanks.org</a:t>
            </a:r>
            <a:r>
              <a:rPr lang="en-US" sz="5400" dirty="0" smtClean="0">
                <a:solidFill>
                  <a:schemeClr val="tx1"/>
                </a:solidFill>
                <a:latin typeface="+mn-lt"/>
              </a:rPr>
              <a:t/>
            </a:r>
            <a:br>
              <a:rPr lang="en-US" sz="5400" dirty="0" smtClean="0">
                <a:solidFill>
                  <a:schemeClr val="tx1"/>
                </a:solidFill>
                <a:latin typeface="+mn-lt"/>
              </a:rPr>
            </a:br>
            <a:endParaRPr lang="en-US" sz="5400" dirty="0">
              <a:solidFill>
                <a:schemeClr val="tx1"/>
              </a:solidFill>
              <a:latin typeface="+mn-lt"/>
            </a:endParaRPr>
          </a:p>
        </p:txBody>
      </p:sp>
    </p:spTree>
    <p:extLst>
      <p:ext uri="{BB962C8B-B14F-4D97-AF65-F5344CB8AC3E}">
        <p14:creationId xmlns:p14="http://schemas.microsoft.com/office/powerpoint/2010/main" val="41028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28660"/>
            <a:ext cx="8305800" cy="2248340"/>
          </a:xfrm>
        </p:spPr>
        <p:txBody>
          <a:bodyPr/>
          <a:lstStyle/>
          <a:p>
            <a:pPr marL="0" indent="0">
              <a:buNone/>
            </a:pPr>
            <a:r>
              <a:rPr lang="en-US" b="1" i="1" dirty="0" smtClean="0">
                <a:latin typeface="+mn-lt"/>
              </a:rPr>
              <a:t>Time banking is a pattern of reciprocal service exchange that uses units of time as currency. </a:t>
            </a:r>
            <a:r>
              <a:rPr lang="en-US" i="1" dirty="0" smtClean="0">
                <a:latin typeface="+mn-lt"/>
              </a:rPr>
              <a:t>Wikipedia</a:t>
            </a:r>
            <a:endParaRPr lang="en-US" i="1"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62414"/>
            <a:ext cx="2133600" cy="2991028"/>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029617"/>
            <a:ext cx="4028232" cy="2856583"/>
          </a:xfrm>
          <a:prstGeom prst="rect">
            <a:avLst/>
          </a:prstGeom>
        </p:spPr>
      </p:pic>
      <p:sp>
        <p:nvSpPr>
          <p:cNvPr id="6" name="TextBox 5"/>
          <p:cNvSpPr txBox="1"/>
          <p:nvPr/>
        </p:nvSpPr>
        <p:spPr>
          <a:xfrm>
            <a:off x="3581400" y="1752600"/>
            <a:ext cx="1295400" cy="1569660"/>
          </a:xfrm>
          <a:prstGeom prst="rect">
            <a:avLst/>
          </a:prstGeom>
          <a:noFill/>
        </p:spPr>
        <p:txBody>
          <a:bodyPr wrap="square" rtlCol="0">
            <a:spAutoFit/>
          </a:bodyPr>
          <a:lstStyle/>
          <a:p>
            <a:pPr algn="ctr"/>
            <a:r>
              <a:rPr lang="en-US" sz="9600" b="1" dirty="0" smtClean="0"/>
              <a:t>=</a:t>
            </a:r>
            <a:endParaRPr lang="en-US" sz="9600" b="1" dirty="0"/>
          </a:p>
        </p:txBody>
      </p:sp>
    </p:spTree>
    <p:extLst>
      <p:ext uri="{BB962C8B-B14F-4D97-AF65-F5344CB8AC3E}">
        <p14:creationId xmlns:p14="http://schemas.microsoft.com/office/powerpoint/2010/main" val="4199794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TimeBanking in Louisville</a:t>
            </a:r>
            <a:endParaRPr lang="en-US" dirty="0">
              <a:latin typeface="+mn-lt"/>
            </a:endParaRPr>
          </a:p>
        </p:txBody>
      </p:sp>
      <p:sp>
        <p:nvSpPr>
          <p:cNvPr id="3" name="Content Placeholder 2"/>
          <p:cNvSpPr>
            <a:spLocks noGrp="1"/>
          </p:cNvSpPr>
          <p:nvPr>
            <p:ph idx="1"/>
          </p:nvPr>
        </p:nvSpPr>
        <p:spPr>
          <a:xfrm>
            <a:off x="685800" y="2057400"/>
            <a:ext cx="7772400" cy="1752600"/>
          </a:xfrm>
        </p:spPr>
        <p:txBody>
          <a:bodyPr/>
          <a:lstStyle/>
          <a:p>
            <a:r>
              <a:rPr lang="en-US" dirty="0">
                <a:latin typeface="+mn-lt"/>
              </a:rPr>
              <a:t>http://abcnews.go.com/WNT/video/diane-sawyers-hometown-kentucky-saves-money-helping-21550025</a:t>
            </a:r>
          </a:p>
        </p:txBody>
      </p:sp>
    </p:spTree>
    <p:extLst>
      <p:ext uri="{BB962C8B-B14F-4D97-AF65-F5344CB8AC3E}">
        <p14:creationId xmlns:p14="http://schemas.microsoft.com/office/powerpoint/2010/main" val="388839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609600"/>
            <a:ext cx="3403165" cy="5105400"/>
          </a:xfrm>
          <a:prstGeom prst="rect">
            <a:avLst/>
          </a:prstGeom>
          <a:ln>
            <a:solidFill>
              <a:schemeClr val="tx1"/>
            </a:solidFill>
          </a:ln>
        </p:spPr>
      </p:pic>
      <p:sp>
        <p:nvSpPr>
          <p:cNvPr id="2" name="Title 1"/>
          <p:cNvSpPr>
            <a:spLocks noGrp="1"/>
          </p:cNvSpPr>
          <p:nvPr>
            <p:ph type="title"/>
          </p:nvPr>
        </p:nvSpPr>
        <p:spPr>
          <a:xfrm>
            <a:off x="689956" y="613064"/>
            <a:ext cx="3399009" cy="2130136"/>
          </a:xfrm>
        </p:spPr>
        <p:txBody>
          <a:bodyPr/>
          <a:lstStyle/>
          <a:p>
            <a:pPr algn="l"/>
            <a:r>
              <a:rPr lang="en-US" sz="3200" dirty="0" smtClean="0">
                <a:solidFill>
                  <a:schemeClr val="bg1"/>
                </a:solidFill>
                <a:latin typeface="+mn-lt"/>
              </a:rPr>
              <a:t>Money for social programs had </a:t>
            </a:r>
            <a:br>
              <a:rPr lang="en-US" sz="3200" dirty="0" smtClean="0">
                <a:solidFill>
                  <a:schemeClr val="bg1"/>
                </a:solidFill>
                <a:latin typeface="+mn-lt"/>
              </a:rPr>
            </a:br>
            <a:r>
              <a:rPr lang="en-US" sz="3200" dirty="0" smtClean="0">
                <a:solidFill>
                  <a:schemeClr val="bg1"/>
                </a:solidFill>
                <a:latin typeface="+mn-lt"/>
              </a:rPr>
              <a:t>dried up</a:t>
            </a:r>
            <a:r>
              <a:rPr lang="en-US" sz="3600" dirty="0">
                <a:solidFill>
                  <a:schemeClr val="bg1"/>
                </a:solidFill>
                <a:effectLst>
                  <a:outerShdw blurRad="38100" dist="38100" dir="2700000" algn="tl">
                    <a:srgbClr val="000000">
                      <a:alpha val="43137"/>
                    </a:srgbClr>
                  </a:outerShdw>
                </a:effectLst>
                <a:latin typeface="+mn-lt"/>
              </a:rPr>
              <a:t/>
            </a:r>
            <a:br>
              <a:rPr lang="en-US" sz="3600" dirty="0">
                <a:solidFill>
                  <a:schemeClr val="bg1"/>
                </a:solidFill>
                <a:effectLst>
                  <a:outerShdw blurRad="38100" dist="38100" dir="2700000" algn="tl">
                    <a:srgbClr val="000000">
                      <a:alpha val="43137"/>
                    </a:srgbClr>
                  </a:outerShdw>
                </a:effectLst>
                <a:latin typeface="+mn-lt"/>
              </a:rPr>
            </a:br>
            <a:endParaRPr lang="en-US" sz="3600" dirty="0">
              <a:solidFill>
                <a:schemeClr val="bg1"/>
              </a:solidFill>
              <a:effectLst>
                <a:outerShdw blurRad="38100" dist="38100" dir="2700000" algn="tl">
                  <a:srgbClr val="000000">
                    <a:alpha val="43137"/>
                  </a:srgbClr>
                </a:outerShdw>
              </a:effectLst>
              <a:latin typeface="+mn-lt"/>
            </a:endParaRPr>
          </a:p>
        </p:txBody>
      </p:sp>
      <p:pic>
        <p:nvPicPr>
          <p:cNvPr id="5"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105400" y="609600"/>
            <a:ext cx="3124200" cy="4989481"/>
          </a:xfrm>
          <a:ln>
            <a:solidFill>
              <a:schemeClr val="tx1"/>
            </a:solidFill>
          </a:ln>
        </p:spPr>
      </p:pic>
      <p:sp>
        <p:nvSpPr>
          <p:cNvPr id="8" name="Title 1"/>
          <p:cNvSpPr txBox="1">
            <a:spLocks/>
          </p:cNvSpPr>
          <p:nvPr/>
        </p:nvSpPr>
        <p:spPr bwMode="auto">
          <a:xfrm>
            <a:off x="5105400" y="609600"/>
            <a:ext cx="312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a:lstStyle>
          <a:p>
            <a:r>
              <a:rPr lang="en-US" sz="3600" kern="0" dirty="0" smtClean="0">
                <a:solidFill>
                  <a:schemeClr val="bg1"/>
                </a:solidFill>
                <a:latin typeface="+mn-lt"/>
              </a:rPr>
              <a:t>Deficits </a:t>
            </a:r>
            <a:br>
              <a:rPr lang="en-US" sz="3600" kern="0" dirty="0" smtClean="0">
                <a:solidFill>
                  <a:schemeClr val="bg1"/>
                </a:solidFill>
                <a:latin typeface="+mn-lt"/>
              </a:rPr>
            </a:br>
            <a:r>
              <a:rPr lang="en-US" sz="3600" kern="0" dirty="0" smtClean="0">
                <a:solidFill>
                  <a:schemeClr val="bg1"/>
                </a:solidFill>
                <a:latin typeface="+mn-lt"/>
              </a:rPr>
              <a:t>or </a:t>
            </a:r>
            <a:br>
              <a:rPr lang="en-US" sz="3600" kern="0" dirty="0" smtClean="0">
                <a:solidFill>
                  <a:schemeClr val="bg1"/>
                </a:solidFill>
                <a:latin typeface="+mn-lt"/>
              </a:rPr>
            </a:br>
            <a:r>
              <a:rPr lang="en-US" sz="3600" kern="0" dirty="0" smtClean="0">
                <a:solidFill>
                  <a:schemeClr val="bg1"/>
                </a:solidFill>
                <a:latin typeface="+mn-lt"/>
              </a:rPr>
              <a:t>Assets?</a:t>
            </a:r>
            <a:r>
              <a:rPr lang="en-US" sz="4400" kern="0" dirty="0" smtClean="0">
                <a:solidFill>
                  <a:schemeClr val="bg1"/>
                </a:solidFill>
                <a:effectLst>
                  <a:outerShdw blurRad="38100" dist="38100" dir="2700000" algn="tl">
                    <a:srgbClr val="000000">
                      <a:alpha val="43137"/>
                    </a:srgbClr>
                  </a:outerShdw>
                </a:effectLst>
                <a:latin typeface="Gill Sans MT" panose="020B0502020104020203" pitchFamily="34" charset="0"/>
              </a:rPr>
              <a:t/>
            </a:r>
            <a:br>
              <a:rPr lang="en-US" sz="4400" kern="0" dirty="0" smtClean="0">
                <a:solidFill>
                  <a:schemeClr val="bg1"/>
                </a:solidFill>
                <a:effectLst>
                  <a:outerShdw blurRad="38100" dist="38100" dir="2700000" algn="tl">
                    <a:srgbClr val="000000">
                      <a:alpha val="43137"/>
                    </a:srgbClr>
                  </a:outerShdw>
                </a:effectLst>
                <a:latin typeface="Gill Sans MT" panose="020B0502020104020203" pitchFamily="34" charset="0"/>
              </a:rPr>
            </a:br>
            <a:endParaRPr lang="en-US" sz="4400" kern="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57974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latin typeface="+mn-lt"/>
              </a:rPr>
              <a:t>Rebuild the infrastructure of </a:t>
            </a:r>
            <a:endParaRPr lang="en-US" dirty="0">
              <a:latin typeface="+mn-lt"/>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7004" y="2057400"/>
            <a:ext cx="5349992" cy="3581400"/>
          </a:xfrm>
        </p:spPr>
      </p:pic>
    </p:spTree>
    <p:extLst>
      <p:ext uri="{BB962C8B-B14F-4D97-AF65-F5344CB8AC3E}">
        <p14:creationId xmlns:p14="http://schemas.microsoft.com/office/powerpoint/2010/main" val="76415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838200"/>
          </a:xfrm>
        </p:spPr>
        <p:txBody>
          <a:bodyPr>
            <a:normAutofit/>
          </a:bodyPr>
          <a:lstStyle/>
          <a:p>
            <a:r>
              <a:rPr lang="en-US" b="1" dirty="0" smtClean="0">
                <a:solidFill>
                  <a:srgbClr val="0070C0"/>
                </a:solidFill>
                <a:effectLst/>
                <a:latin typeface="+mn-lt"/>
              </a:rPr>
              <a:t>5 Core principles of </a:t>
            </a:r>
            <a:r>
              <a:rPr lang="en-US" dirty="0">
                <a:solidFill>
                  <a:srgbClr val="0070C0"/>
                </a:solidFill>
                <a:latin typeface="+mn-lt"/>
              </a:rPr>
              <a:t>T</a:t>
            </a:r>
            <a:r>
              <a:rPr lang="en-US" b="1" dirty="0" smtClean="0">
                <a:solidFill>
                  <a:srgbClr val="0070C0"/>
                </a:solidFill>
                <a:effectLst/>
                <a:latin typeface="+mn-lt"/>
              </a:rPr>
              <a:t>imeBanking</a:t>
            </a:r>
            <a:endParaRPr lang="en-US" b="1" dirty="0">
              <a:solidFill>
                <a:srgbClr val="0070C0"/>
              </a:solidFill>
              <a:latin typeface="+mn-lt"/>
            </a:endParaRPr>
          </a:p>
        </p:txBody>
      </p:sp>
      <p:sp>
        <p:nvSpPr>
          <p:cNvPr id="3" name="Content Placeholder 2"/>
          <p:cNvSpPr>
            <a:spLocks noGrp="1"/>
          </p:cNvSpPr>
          <p:nvPr>
            <p:ph idx="1"/>
          </p:nvPr>
        </p:nvSpPr>
        <p:spPr>
          <a:xfrm>
            <a:off x="457200" y="1371600"/>
            <a:ext cx="8305800" cy="4343400"/>
          </a:xfrm>
        </p:spPr>
        <p:txBody>
          <a:bodyPr>
            <a:normAutofit lnSpcReduction="10000"/>
          </a:bodyPr>
          <a:lstStyle/>
          <a:p>
            <a:pPr marL="514350" indent="-514350">
              <a:buFont typeface="+mj-lt"/>
              <a:buAutoNum type="arabicPeriod"/>
            </a:pPr>
            <a:r>
              <a:rPr lang="en-US" b="1" dirty="0" smtClean="0">
                <a:effectLst/>
                <a:latin typeface="+mn-lt"/>
              </a:rPr>
              <a:t>Assets</a:t>
            </a:r>
            <a:r>
              <a:rPr lang="en-US" dirty="0" smtClean="0">
                <a:effectLst/>
                <a:latin typeface="+mn-lt"/>
              </a:rPr>
              <a:t>: We are all assets and have something to give</a:t>
            </a:r>
          </a:p>
          <a:p>
            <a:pPr marL="514350" indent="-514350">
              <a:buFont typeface="+mj-lt"/>
              <a:buAutoNum type="arabicPeriod"/>
            </a:pPr>
            <a:r>
              <a:rPr lang="en-US" b="1" dirty="0" smtClean="0">
                <a:effectLst/>
                <a:latin typeface="+mn-lt"/>
              </a:rPr>
              <a:t>Redefining work: </a:t>
            </a:r>
            <a:r>
              <a:rPr lang="en-US" dirty="0" smtClean="0">
                <a:effectLst/>
                <a:latin typeface="+mn-lt"/>
              </a:rPr>
              <a:t>Some work is beyond price</a:t>
            </a:r>
          </a:p>
          <a:p>
            <a:pPr marL="514350" indent="-514350">
              <a:buFont typeface="+mj-lt"/>
              <a:buAutoNum type="arabicPeriod"/>
            </a:pPr>
            <a:r>
              <a:rPr lang="en-US" b="1" dirty="0" smtClean="0">
                <a:effectLst/>
                <a:latin typeface="+mn-lt"/>
              </a:rPr>
              <a:t>Reciprocity: </a:t>
            </a:r>
            <a:r>
              <a:rPr lang="en-US" dirty="0">
                <a:latin typeface="+mn-lt"/>
              </a:rPr>
              <a:t>H</a:t>
            </a:r>
            <a:r>
              <a:rPr lang="en-US" dirty="0" smtClean="0">
                <a:effectLst/>
                <a:latin typeface="+mn-lt"/>
              </a:rPr>
              <a:t>elping works better as a two-way street.</a:t>
            </a:r>
          </a:p>
          <a:p>
            <a:pPr marL="514350" indent="-514350">
              <a:buFont typeface="+mj-lt"/>
              <a:buAutoNum type="arabicPeriod"/>
            </a:pPr>
            <a:r>
              <a:rPr lang="en-US" b="1" dirty="0" smtClean="0">
                <a:effectLst/>
                <a:latin typeface="+mn-lt"/>
              </a:rPr>
              <a:t>Social Networks</a:t>
            </a:r>
            <a:r>
              <a:rPr lang="en-US" dirty="0" smtClean="0">
                <a:effectLst/>
                <a:latin typeface="+mn-lt"/>
              </a:rPr>
              <a:t>: We need each other.</a:t>
            </a:r>
          </a:p>
          <a:p>
            <a:pPr marL="514350" indent="-514350">
              <a:buFont typeface="+mj-lt"/>
              <a:buAutoNum type="arabicPeriod"/>
            </a:pPr>
            <a:r>
              <a:rPr lang="en-US" b="1" dirty="0" smtClean="0">
                <a:effectLst/>
                <a:latin typeface="+mn-lt"/>
              </a:rPr>
              <a:t>Respect: </a:t>
            </a:r>
            <a:r>
              <a:rPr lang="en-US" dirty="0">
                <a:latin typeface="+mn-lt"/>
              </a:rPr>
              <a:t>E</a:t>
            </a:r>
            <a:r>
              <a:rPr lang="en-US" dirty="0" smtClean="0">
                <a:effectLst/>
                <a:latin typeface="+mn-lt"/>
              </a:rPr>
              <a:t>very human being matters.</a:t>
            </a:r>
          </a:p>
          <a:p>
            <a:pPr marL="514350" indent="-514350">
              <a:buFont typeface="+mj-lt"/>
              <a:buAutoNum type="arabicPeriod"/>
            </a:pPr>
            <a:endParaRPr lang="en-US" b="1" dirty="0" smtClean="0">
              <a:effectLst/>
              <a:latin typeface="+mn-lt"/>
            </a:endParaRPr>
          </a:p>
          <a:p>
            <a:pPr marL="514350" indent="-514350">
              <a:buFont typeface="+mj-lt"/>
              <a:buAutoNum type="arabicPeriod"/>
            </a:pPr>
            <a:endParaRPr lang="en-US" dirty="0">
              <a:latin typeface="+mn-lt"/>
            </a:endParaRPr>
          </a:p>
        </p:txBody>
      </p:sp>
    </p:spTree>
    <p:extLst>
      <p:ext uri="{BB962C8B-B14F-4D97-AF65-F5344CB8AC3E}">
        <p14:creationId xmlns:p14="http://schemas.microsoft.com/office/powerpoint/2010/main" val="140787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33400"/>
            <a:ext cx="7772400" cy="1143000"/>
          </a:xfrm>
        </p:spPr>
        <p:txBody>
          <a:bodyPr>
            <a:normAutofit fontScale="90000"/>
          </a:bodyPr>
          <a:lstStyle/>
          <a:p>
            <a:r>
              <a:rPr lang="en-US" b="1" dirty="0" smtClean="0">
                <a:latin typeface="+mn-lt"/>
              </a:rPr>
              <a:t>More than 300 time banks      around the world</a:t>
            </a:r>
            <a:endParaRPr lang="en-US" b="1" dirty="0">
              <a:latin typeface="+mn-lt"/>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18419" y="2057400"/>
            <a:ext cx="4110981" cy="3581400"/>
          </a:xfrm>
        </p:spPr>
      </p:pic>
    </p:spTree>
    <p:extLst>
      <p:ext uri="{BB962C8B-B14F-4D97-AF65-F5344CB8AC3E}">
        <p14:creationId xmlns:p14="http://schemas.microsoft.com/office/powerpoint/2010/main" val="429139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242930"/>
              </p:ext>
            </p:extLst>
          </p:nvPr>
        </p:nvGraphicFramePr>
        <p:xfrm>
          <a:off x="533400" y="1447800"/>
          <a:ext cx="8077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685800" y="152400"/>
            <a:ext cx="7772400" cy="1143000"/>
          </a:xfrm>
        </p:spPr>
        <p:txBody>
          <a:bodyPr/>
          <a:lstStyle/>
          <a:p>
            <a:r>
              <a:rPr lang="en-US" sz="4400" dirty="0" smtClean="0">
                <a:latin typeface="+mn-lt"/>
              </a:rPr>
              <a:t>How does it work?</a:t>
            </a:r>
            <a:endParaRPr lang="en-US" sz="4400" dirty="0">
              <a:latin typeface="+mn-lt"/>
            </a:endParaRPr>
          </a:p>
        </p:txBody>
      </p:sp>
    </p:spTree>
    <p:extLst>
      <p:ext uri="{BB962C8B-B14F-4D97-AF65-F5344CB8AC3E}">
        <p14:creationId xmlns:p14="http://schemas.microsoft.com/office/powerpoint/2010/main" val="230569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02843" y="1676400"/>
            <a:ext cx="3302957" cy="3886200"/>
          </a:xfrm>
        </p:spPr>
      </p:pic>
      <p:sp>
        <p:nvSpPr>
          <p:cNvPr id="2" name="Title 1"/>
          <p:cNvSpPr>
            <a:spLocks noGrp="1"/>
          </p:cNvSpPr>
          <p:nvPr>
            <p:ph type="title"/>
          </p:nvPr>
        </p:nvSpPr>
        <p:spPr/>
        <p:txBody>
          <a:bodyPr/>
          <a:lstStyle/>
          <a:p>
            <a:r>
              <a:rPr lang="en-US" sz="4400" dirty="0" smtClean="0">
                <a:latin typeface="+mn-lt"/>
              </a:rPr>
              <a:t>TimeBanking </a:t>
            </a:r>
            <a:r>
              <a:rPr lang="en-US" sz="4400" dirty="0" smtClean="0">
                <a:latin typeface="+mn-lt"/>
              </a:rPr>
              <a:t>NOT</a:t>
            </a:r>
            <a:r>
              <a:rPr lang="en-US" sz="4400" dirty="0" smtClean="0">
                <a:latin typeface="+mn-lt"/>
              </a:rPr>
              <a:t> </a:t>
            </a:r>
            <a:r>
              <a:rPr lang="en-US" sz="4400" dirty="0" smtClean="0">
                <a:latin typeface="+mn-lt"/>
              </a:rPr>
              <a:t>Bartering</a:t>
            </a:r>
            <a:endParaRPr lang="en-US" sz="4400" dirty="0">
              <a:latin typeface="+mn-lt"/>
            </a:endParaRPr>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85800" y="2572852"/>
            <a:ext cx="3810000" cy="2550495"/>
          </a:xfrm>
          <a:ln>
            <a:solidFill>
              <a:schemeClr val="tx1"/>
            </a:solidFill>
          </a:ln>
        </p:spPr>
      </p:pic>
    </p:spTree>
    <p:extLst>
      <p:ext uri="{BB962C8B-B14F-4D97-AF65-F5344CB8AC3E}">
        <p14:creationId xmlns:p14="http://schemas.microsoft.com/office/powerpoint/2010/main" val="252598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305800" cy="2514600"/>
          </a:xfrm>
        </p:spPr>
        <p:txBody>
          <a:bodyPr>
            <a:normAutofit/>
          </a:bodyPr>
          <a:lstStyle/>
          <a:p>
            <a:r>
              <a:rPr lang="en-US" dirty="0" smtClean="0">
                <a:latin typeface="+mn-lt"/>
              </a:rPr>
              <a:t>Exchanging goods is taxable; exchanging favors</a:t>
            </a:r>
            <a:r>
              <a:rPr lang="en-US" dirty="0">
                <a:latin typeface="+mn-lt"/>
              </a:rPr>
              <a:t> </a:t>
            </a:r>
            <a:r>
              <a:rPr lang="en-US" dirty="0" smtClean="0">
                <a:latin typeface="+mn-lt"/>
              </a:rPr>
              <a:t>is not</a:t>
            </a:r>
            <a:r>
              <a:rPr lang="en-US" sz="5400" dirty="0">
                <a:effectLst>
                  <a:outerShdw blurRad="38100" dist="38100" dir="2700000" algn="tl">
                    <a:srgbClr val="000000">
                      <a:alpha val="43137"/>
                    </a:srgbClr>
                  </a:outerShdw>
                </a:effectLst>
                <a:latin typeface="+mn-lt"/>
              </a:rPr>
              <a:t/>
            </a:r>
            <a:br>
              <a:rPr lang="en-US" sz="5400" dirty="0">
                <a:effectLst>
                  <a:outerShdw blurRad="38100" dist="38100" dir="2700000" algn="tl">
                    <a:srgbClr val="000000">
                      <a:alpha val="43137"/>
                    </a:srgbClr>
                  </a:outerShdw>
                </a:effectLst>
                <a:latin typeface="+mn-lt"/>
              </a:rPr>
            </a:br>
            <a:endParaRPr lang="en-US" sz="6000" dirty="0">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493579"/>
            <a:ext cx="4190707" cy="2971800"/>
          </a:xfrm>
          <a:prstGeom prst="rect">
            <a:avLst/>
          </a:prstGeom>
        </p:spPr>
      </p:pic>
      <p:sp>
        <p:nvSpPr>
          <p:cNvPr id="7" name="TextBox 6"/>
          <p:cNvSpPr txBox="1"/>
          <p:nvPr/>
        </p:nvSpPr>
        <p:spPr>
          <a:xfrm>
            <a:off x="3162153" y="2513763"/>
            <a:ext cx="2895600" cy="2400657"/>
          </a:xfrm>
          <a:prstGeom prst="rect">
            <a:avLst/>
          </a:prstGeom>
          <a:noFill/>
        </p:spPr>
        <p:txBody>
          <a:bodyPr wrap="square" rtlCol="0">
            <a:spAutoFit/>
          </a:bodyPr>
          <a:lstStyle/>
          <a:p>
            <a:pPr algn="ctr"/>
            <a:r>
              <a:rPr lang="en-US" sz="15000" dirty="0" smtClean="0">
                <a:solidFill>
                  <a:srgbClr val="FF0000"/>
                </a:solidFill>
              </a:rPr>
              <a:t>x</a:t>
            </a:r>
            <a:endParaRPr lang="en-US" sz="15000" dirty="0">
              <a:solidFill>
                <a:srgbClr val="FF0000"/>
              </a:solidFill>
            </a:endParaRPr>
          </a:p>
        </p:txBody>
      </p:sp>
    </p:spTree>
    <p:extLst>
      <p:ext uri="{BB962C8B-B14F-4D97-AF65-F5344CB8AC3E}">
        <p14:creationId xmlns:p14="http://schemas.microsoft.com/office/powerpoint/2010/main" val="1095793241"/>
      </p:ext>
    </p:extLst>
  </p:cSld>
  <p:clrMapOvr>
    <a:masterClrMapping/>
  </p:clrMapOvr>
</p:sld>
</file>

<file path=ppt/theme/theme1.xml><?xml version="1.0" encoding="utf-8"?>
<a:theme xmlns:a="http://schemas.openxmlformats.org/drawingml/2006/main" name="CES Template">
  <a:themeElements>
    <a:clrScheme name="">
      <a:dk1>
        <a:srgbClr val="000000"/>
      </a:dk1>
      <a:lt1>
        <a:srgbClr val="FFFFFF"/>
      </a:lt1>
      <a:dk2>
        <a:srgbClr val="0000CC"/>
      </a:dk2>
      <a:lt2>
        <a:srgbClr val="5F5F5F"/>
      </a:lt2>
      <a:accent1>
        <a:srgbClr val="666699"/>
      </a:accent1>
      <a:accent2>
        <a:srgbClr val="CC0066"/>
      </a:accent2>
      <a:accent3>
        <a:srgbClr val="FFFFFF"/>
      </a:accent3>
      <a:accent4>
        <a:srgbClr val="000000"/>
      </a:accent4>
      <a:accent5>
        <a:srgbClr val="B8B8CA"/>
      </a:accent5>
      <a:accent6>
        <a:srgbClr val="B9005C"/>
      </a:accent6>
      <a:hlink>
        <a:srgbClr val="0000FF"/>
      </a:hlink>
      <a:folHlink>
        <a:srgbClr val="6666FF"/>
      </a:folHlink>
    </a:clrScheme>
    <a:fontScheme name="C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ES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ES Templat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ES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 Tips for running a successful meetings-gill</Template>
  <TotalTime>678</TotalTime>
  <Words>1468</Words>
  <Application>Microsoft Office PowerPoint</Application>
  <PresentationFormat>On-screen Show (4:3)</PresentationFormat>
  <Paragraphs>180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CES Template</vt:lpstr>
      <vt:lpstr>TimeBanking</vt:lpstr>
      <vt:lpstr>PowerPoint Presentation</vt:lpstr>
      <vt:lpstr>Money for social programs had  dried up </vt:lpstr>
      <vt:lpstr>Rebuild the infrastructure of </vt:lpstr>
      <vt:lpstr>5 Core principles of TimeBanking</vt:lpstr>
      <vt:lpstr>More than 300 time banks      around the world</vt:lpstr>
      <vt:lpstr>How does it work?</vt:lpstr>
      <vt:lpstr>TimeBanking NOT Bartering</vt:lpstr>
      <vt:lpstr>Exchanging goods is taxable; exchanging favors is not </vt:lpstr>
      <vt:lpstr>What can time banking do for you</vt:lpstr>
      <vt:lpstr>Dane County TimeBank Projects</vt:lpstr>
      <vt:lpstr>Just the facts</vt:lpstr>
      <vt:lpstr>Four tips</vt:lpstr>
      <vt:lpstr>A fledgling TimeBank must have both an online hub and a quid pro quo spirit </vt:lpstr>
      <vt:lpstr>Recordkeeping </vt:lpstr>
      <vt:lpstr>Community Weaver</vt:lpstr>
      <vt:lpstr>Potlucks are a KEY component</vt:lpstr>
      <vt:lpstr>Member Orientations</vt:lpstr>
      <vt:lpstr>A good placed to start:  www.timebanks.org </vt:lpstr>
      <vt:lpstr>TimeBanking in Louisville</vt:lpstr>
    </vt:vector>
  </TitlesOfParts>
  <Company>CALS CAAT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Murphy Miller</dc:creator>
  <cp:lastModifiedBy>Jacqueline Murphy Miller</cp:lastModifiedBy>
  <cp:revision>58</cp:revision>
  <dcterms:created xsi:type="dcterms:W3CDTF">2014-01-08T15:09:46Z</dcterms:created>
  <dcterms:modified xsi:type="dcterms:W3CDTF">2015-11-30T17:09:38Z</dcterms:modified>
</cp:coreProperties>
</file>