
<file path=[Content_Types].xml><?xml version="1.0" encoding="utf-8"?>
<Types xmlns="http://schemas.openxmlformats.org/package/2006/content-types">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94" r:id="rId2"/>
    <p:sldId id="295" r:id="rId3"/>
    <p:sldId id="298" r:id="rId4"/>
    <p:sldId id="311" r:id="rId5"/>
    <p:sldId id="297" r:id="rId6"/>
    <p:sldId id="301" r:id="rId7"/>
    <p:sldId id="299" r:id="rId8"/>
    <p:sldId id="300" r:id="rId9"/>
    <p:sldId id="341" r:id="rId10"/>
    <p:sldId id="342" r:id="rId11"/>
    <p:sldId id="344" r:id="rId12"/>
    <p:sldId id="345" r:id="rId13"/>
    <p:sldId id="305" r:id="rId14"/>
    <p:sldId id="306" r:id="rId15"/>
    <p:sldId id="302" r:id="rId16"/>
    <p:sldId id="303" r:id="rId17"/>
    <p:sldId id="307" r:id="rId18"/>
    <p:sldId id="308" r:id="rId19"/>
    <p:sldId id="309" r:id="rId20"/>
    <p:sldId id="313" r:id="rId21"/>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Times New Roman" charset="0"/>
        <a:ea typeface="+mn-ea"/>
        <a:cs typeface="+mn-cs"/>
      </a:defRPr>
    </a:lvl1pPr>
    <a:lvl2pPr marL="457200" algn="l" rtl="0" fontAlgn="base">
      <a:spcBef>
        <a:spcPct val="0"/>
      </a:spcBef>
      <a:spcAft>
        <a:spcPct val="0"/>
      </a:spcAft>
      <a:defRPr sz="2400" kern="1200">
        <a:solidFill>
          <a:schemeClr val="tx1"/>
        </a:solidFill>
        <a:latin typeface="Times New Roman" charset="0"/>
        <a:ea typeface="+mn-ea"/>
        <a:cs typeface="+mn-cs"/>
      </a:defRPr>
    </a:lvl2pPr>
    <a:lvl3pPr marL="914400" algn="l" rtl="0" fontAlgn="base">
      <a:spcBef>
        <a:spcPct val="0"/>
      </a:spcBef>
      <a:spcAft>
        <a:spcPct val="0"/>
      </a:spcAft>
      <a:defRPr sz="2400" kern="1200">
        <a:solidFill>
          <a:schemeClr val="tx1"/>
        </a:solidFill>
        <a:latin typeface="Times New Roman" charset="0"/>
        <a:ea typeface="+mn-ea"/>
        <a:cs typeface="+mn-cs"/>
      </a:defRPr>
    </a:lvl3pPr>
    <a:lvl4pPr marL="1371600" algn="l" rtl="0" fontAlgn="base">
      <a:spcBef>
        <a:spcPct val="0"/>
      </a:spcBef>
      <a:spcAft>
        <a:spcPct val="0"/>
      </a:spcAft>
      <a:defRPr sz="2400" kern="1200">
        <a:solidFill>
          <a:schemeClr val="tx1"/>
        </a:solidFill>
        <a:latin typeface="Times New Roman" charset="0"/>
        <a:ea typeface="+mn-ea"/>
        <a:cs typeface="+mn-cs"/>
      </a:defRPr>
    </a:lvl4pPr>
    <a:lvl5pPr marL="1828800" algn="l" rtl="0" fontAlgn="base">
      <a:spcBef>
        <a:spcPct val="0"/>
      </a:spcBef>
      <a:spcAft>
        <a:spcPct val="0"/>
      </a:spcAft>
      <a:defRPr sz="2400" kern="1200">
        <a:solidFill>
          <a:schemeClr val="tx1"/>
        </a:solidFill>
        <a:latin typeface="Times New Roman" charset="0"/>
        <a:ea typeface="+mn-ea"/>
        <a:cs typeface="+mn-cs"/>
      </a:defRPr>
    </a:lvl5pPr>
    <a:lvl6pPr marL="2286000" algn="l" defTabSz="914400" rtl="0" eaLnBrk="1" latinLnBrk="0" hangingPunct="1">
      <a:defRPr sz="2400" kern="1200">
        <a:solidFill>
          <a:schemeClr val="tx1"/>
        </a:solidFill>
        <a:latin typeface="Times New Roman" charset="0"/>
        <a:ea typeface="+mn-ea"/>
        <a:cs typeface="+mn-cs"/>
      </a:defRPr>
    </a:lvl6pPr>
    <a:lvl7pPr marL="2743200" algn="l" defTabSz="914400" rtl="0" eaLnBrk="1" latinLnBrk="0" hangingPunct="1">
      <a:defRPr sz="2400" kern="1200">
        <a:solidFill>
          <a:schemeClr val="tx1"/>
        </a:solidFill>
        <a:latin typeface="Times New Roman" charset="0"/>
        <a:ea typeface="+mn-ea"/>
        <a:cs typeface="+mn-cs"/>
      </a:defRPr>
    </a:lvl7pPr>
    <a:lvl8pPr marL="3200400" algn="l" defTabSz="914400" rtl="0" eaLnBrk="1" latinLnBrk="0" hangingPunct="1">
      <a:defRPr sz="2400" kern="1200">
        <a:solidFill>
          <a:schemeClr val="tx1"/>
        </a:solidFill>
        <a:latin typeface="Times New Roman" charset="0"/>
        <a:ea typeface="+mn-ea"/>
        <a:cs typeface="+mn-cs"/>
      </a:defRPr>
    </a:lvl8pPr>
    <a:lvl9pPr marL="3657600" algn="l" defTabSz="914400" rtl="0" eaLnBrk="1" latinLnBrk="0" hangingPunct="1">
      <a:defRPr sz="2400" kern="1200">
        <a:solidFill>
          <a:schemeClr val="tx1"/>
        </a:solidFill>
        <a:latin typeface="Times New Roman"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0080"/>
    <a:srgbClr val="FF9900"/>
    <a:srgbClr val="996600"/>
    <a:srgbClr val="663300"/>
    <a:srgbClr val="894400"/>
    <a:srgbClr val="A45100"/>
    <a:srgbClr val="B75B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67" autoAdjust="0"/>
    <p:restoredTop sz="84916" autoAdjust="0"/>
  </p:normalViewPr>
  <p:slideViewPr>
    <p:cSldViewPr>
      <p:cViewPr>
        <p:scale>
          <a:sx n="63" d="100"/>
          <a:sy n="63" d="100"/>
        </p:scale>
        <p:origin x="-1362"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FB92EA6-456B-4F78-B6F3-75ACC1D7F087}" type="datetimeFigureOut">
              <a:rPr lang="en-US" smtClean="0"/>
              <a:pPr/>
              <a:t>11/30/2015</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4589E78-9343-498F-8A82-544A438BB2A0}" type="slidenum">
              <a:rPr lang="en-US" smtClean="0"/>
              <a:pPr/>
              <a:t>‹#›</a:t>
            </a:fld>
            <a:endParaRPr lang="en-US" dirty="0"/>
          </a:p>
        </p:txBody>
      </p:sp>
    </p:spTree>
    <p:extLst>
      <p:ext uri="{BB962C8B-B14F-4D97-AF65-F5344CB8AC3E}">
        <p14:creationId xmlns:p14="http://schemas.microsoft.com/office/powerpoint/2010/main" val="14319596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hbr.org/2011/05/the-power-of-small-wins/"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0" dirty="0" smtClean="0"/>
              <a:t>Bring the flip chart pages from the last meeting.</a:t>
            </a:r>
          </a:p>
          <a:p>
            <a:r>
              <a:rPr lang="en-US" b="0" dirty="0" smtClean="0"/>
              <a:t>Ask the group members to provide a summary of what they learned from the surveys.</a:t>
            </a:r>
          </a:p>
          <a:p>
            <a:r>
              <a:rPr lang="en-US" b="0" dirty="0" smtClean="0"/>
              <a:t>Add notes to the appropriate flip chart pages.</a:t>
            </a:r>
          </a:p>
          <a:p>
            <a:endParaRPr lang="en-US" b="1" dirty="0"/>
          </a:p>
        </p:txBody>
      </p:sp>
      <p:sp>
        <p:nvSpPr>
          <p:cNvPr id="4" name="Slide Number Placeholder 3"/>
          <p:cNvSpPr>
            <a:spLocks noGrp="1"/>
          </p:cNvSpPr>
          <p:nvPr>
            <p:ph type="sldNum" sz="quarter" idx="10"/>
          </p:nvPr>
        </p:nvSpPr>
        <p:spPr/>
        <p:txBody>
          <a:bodyPr/>
          <a:lstStyle/>
          <a:p>
            <a:fld id="{F4589E78-9343-498F-8A82-544A438BB2A0}" type="slidenum">
              <a:rPr lang="en-US" smtClean="0"/>
              <a:pPr/>
              <a:t>2</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4589E78-9343-498F-8A82-544A438BB2A0}" type="slidenum">
              <a:rPr lang="en-US" smtClean="0"/>
              <a:pPr/>
              <a:t>12</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solidFill>
                  <a:schemeClr val="bg1"/>
                </a:solidFill>
                <a:latin typeface="Comic Sans MS" pitchFamily="66" charset="0"/>
              </a:rPr>
              <a:t>Benefits of LQC.  LQC projects quickly translate a community’s vision into reality and keep momentum moving. </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dirty="0" smtClean="0"/>
              <a:t>Let’s revisit our ideas and see if we can determine the smallest thing we can do.</a:t>
            </a:r>
            <a:r>
              <a:rPr lang="en-US" baseline="0" dirty="0" smtClean="0"/>
              <a:t>  And when we have completed that we can plan the next idea..   Let’s design a project that we can complete with local resources in a reasonable amount of time.</a:t>
            </a:r>
            <a:endParaRPr lang="en-US" dirty="0" smtClean="0"/>
          </a:p>
          <a:p>
            <a:endParaRPr lang="en-US" dirty="0"/>
          </a:p>
        </p:txBody>
      </p:sp>
      <p:sp>
        <p:nvSpPr>
          <p:cNvPr id="4" name="Slide Number Placeholder 3"/>
          <p:cNvSpPr>
            <a:spLocks noGrp="1"/>
          </p:cNvSpPr>
          <p:nvPr>
            <p:ph type="sldNum" sz="quarter" idx="10"/>
          </p:nvPr>
        </p:nvSpPr>
        <p:spPr/>
        <p:txBody>
          <a:bodyPr/>
          <a:lstStyle/>
          <a:p>
            <a:fld id="{F4589E78-9343-498F-8A82-544A438BB2A0}" type="slidenum">
              <a:rPr lang="en-US" smtClean="0"/>
              <a:pPr/>
              <a:t>13</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just">
              <a:buNone/>
            </a:pPr>
            <a:r>
              <a:rPr lang="en-US" b="1" dirty="0" smtClean="0"/>
              <a:t>From the survey, you may find people, businesses or agencies that want to participate in the project.</a:t>
            </a:r>
          </a:p>
          <a:p>
            <a:pPr algn="just">
              <a:buNone/>
            </a:pPr>
            <a:endParaRPr lang="en-US" b="1" dirty="0" smtClean="0"/>
          </a:p>
          <a:p>
            <a:pPr algn="just">
              <a:buNone/>
            </a:pPr>
            <a:r>
              <a:rPr lang="en-US" b="1" dirty="0" smtClean="0"/>
              <a:t>Other sources for collaborations:</a:t>
            </a:r>
          </a:p>
          <a:p>
            <a:pPr lvl="1"/>
            <a:r>
              <a:rPr lang="en-US" b="1" dirty="0" smtClean="0"/>
              <a:t>Community clubs</a:t>
            </a:r>
          </a:p>
          <a:p>
            <a:pPr lvl="1"/>
            <a:r>
              <a:rPr lang="en-US" b="1" dirty="0" smtClean="0"/>
              <a:t>Church</a:t>
            </a:r>
            <a:r>
              <a:rPr lang="en-US" b="1" baseline="0" dirty="0" smtClean="0"/>
              <a:t> groups</a:t>
            </a:r>
          </a:p>
          <a:p>
            <a:pPr lvl="1"/>
            <a:r>
              <a:rPr lang="en-US" b="1" dirty="0" smtClean="0"/>
              <a:t>Special interest groups</a:t>
            </a:r>
          </a:p>
          <a:p>
            <a:pPr lvl="1"/>
            <a:r>
              <a:rPr lang="en-US" b="1" dirty="0" smtClean="0"/>
              <a:t>Local foundations</a:t>
            </a:r>
          </a:p>
          <a:p>
            <a:endParaRPr lang="en-US" dirty="0"/>
          </a:p>
        </p:txBody>
      </p:sp>
      <p:sp>
        <p:nvSpPr>
          <p:cNvPr id="4" name="Slide Number Placeholder 3"/>
          <p:cNvSpPr>
            <a:spLocks noGrp="1"/>
          </p:cNvSpPr>
          <p:nvPr>
            <p:ph type="sldNum" sz="quarter" idx="10"/>
          </p:nvPr>
        </p:nvSpPr>
        <p:spPr/>
        <p:txBody>
          <a:bodyPr/>
          <a:lstStyle/>
          <a:p>
            <a:fld id="{F4589E78-9343-498F-8A82-544A438BB2A0}" type="slidenum">
              <a:rPr lang="en-US" smtClean="0"/>
              <a:pPr/>
              <a:t>16</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nSpc>
                <a:spcPct val="150000"/>
              </a:lnSpc>
              <a:buNone/>
            </a:pPr>
            <a:r>
              <a:rPr lang="en-US" b="0" dirty="0" smtClean="0"/>
              <a:t>At this point, you will begin to identify specific jobs or responsibilities.  You might choose to break into committees.</a:t>
            </a:r>
          </a:p>
          <a:p>
            <a:pPr>
              <a:lnSpc>
                <a:spcPct val="150000"/>
              </a:lnSpc>
              <a:buNone/>
            </a:pPr>
            <a:r>
              <a:rPr lang="en-US" b="0" dirty="0" smtClean="0"/>
              <a:t>Don’t forget to include your partners or collaborators.</a:t>
            </a:r>
          </a:p>
          <a:p>
            <a:pPr marL="0" marR="0" indent="0" algn="l" defTabSz="914400" rtl="0" eaLnBrk="1" fontAlgn="auto" latinLnBrk="0" hangingPunct="1">
              <a:lnSpc>
                <a:spcPct val="150000"/>
              </a:lnSpc>
              <a:spcBef>
                <a:spcPts val="0"/>
              </a:spcBef>
              <a:spcAft>
                <a:spcPts val="0"/>
              </a:spcAft>
              <a:buClrTx/>
              <a:buSzTx/>
              <a:buFontTx/>
              <a:buNone/>
              <a:tabLst/>
              <a:defRPr/>
            </a:pPr>
            <a:r>
              <a:rPr lang="en-US" b="0" dirty="0" smtClean="0"/>
              <a:t>Set-up a form of regular communication between the planning team participants.</a:t>
            </a:r>
          </a:p>
          <a:p>
            <a:pPr>
              <a:lnSpc>
                <a:spcPct val="150000"/>
              </a:lnSpc>
              <a:buNone/>
            </a:pPr>
            <a:endParaRPr lang="en-US" b="1" dirty="0" smtClean="0"/>
          </a:p>
          <a:p>
            <a:endParaRPr lang="en-US" b="1" dirty="0"/>
          </a:p>
        </p:txBody>
      </p:sp>
      <p:sp>
        <p:nvSpPr>
          <p:cNvPr id="4" name="Slide Number Placeholder 3"/>
          <p:cNvSpPr>
            <a:spLocks noGrp="1"/>
          </p:cNvSpPr>
          <p:nvPr>
            <p:ph type="sldNum" sz="quarter" idx="10"/>
          </p:nvPr>
        </p:nvSpPr>
        <p:spPr/>
        <p:txBody>
          <a:bodyPr/>
          <a:lstStyle/>
          <a:p>
            <a:fld id="{F4589E78-9343-498F-8A82-544A438BB2A0}" type="slidenum">
              <a:rPr lang="en-US" smtClean="0"/>
              <a:pPr/>
              <a:t>17</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None/>
            </a:pPr>
            <a:r>
              <a:rPr lang="en-US" b="0" dirty="0" smtClean="0"/>
              <a:t>Keep the community in the loop.  </a:t>
            </a:r>
            <a:r>
              <a:rPr lang="en-US" b="0" i="1" dirty="0" smtClean="0"/>
              <a:t>This could be through, social media, local news articles, radio talk shows, monthly newsletters etc.</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F4589E78-9343-498F-8A82-544A438BB2A0}" type="slidenum">
              <a:rPr lang="en-US" smtClean="0"/>
              <a:pPr/>
              <a:t>18</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None/>
            </a:pPr>
            <a:r>
              <a:rPr lang="en-US" b="0" dirty="0" smtClean="0"/>
              <a:t>As the project begins to take shape, the progress will generate excitement in the community, </a:t>
            </a:r>
            <a:r>
              <a:rPr lang="en-US" b="0" i="1" dirty="0" smtClean="0"/>
              <a:t>this is why it’s important to keep them in the loop</a:t>
            </a:r>
            <a:r>
              <a:rPr lang="en-US" b="0" dirty="0" smtClean="0"/>
              <a:t>, and it will become easier to obtain funds or volunteer efforts to support the next steps or long-term goal.</a:t>
            </a:r>
          </a:p>
          <a:p>
            <a:pPr>
              <a:buNone/>
            </a:pPr>
            <a:r>
              <a:rPr lang="en-US" sz="1200" b="0" dirty="0" smtClean="0"/>
              <a:t>Lastly, remember to visit your Extension agent.</a:t>
            </a:r>
            <a:r>
              <a:rPr lang="en-US" sz="1200" b="0" baseline="0" dirty="0" smtClean="0"/>
              <a:t>  </a:t>
            </a:r>
            <a:r>
              <a:rPr lang="en-US" sz="1200" b="0" dirty="0" smtClean="0"/>
              <a:t>They</a:t>
            </a:r>
            <a:r>
              <a:rPr lang="en-US" sz="1200" b="0" baseline="0" dirty="0" smtClean="0"/>
              <a:t> have ties to</a:t>
            </a:r>
            <a:r>
              <a:rPr lang="en-US" sz="1200" b="0" dirty="0" smtClean="0"/>
              <a:t> resources that can provide technical assistance, overcome obstacles,  and achieve your goals</a:t>
            </a:r>
            <a:endParaRPr lang="en-US" b="0" dirty="0" smtClean="0"/>
          </a:p>
          <a:p>
            <a:pPr>
              <a:buNone/>
            </a:pPr>
            <a:r>
              <a:rPr lang="en-US" b="1" dirty="0" smtClean="0"/>
              <a:t>     </a:t>
            </a:r>
          </a:p>
          <a:p>
            <a:endParaRPr lang="en-US" b="1" dirty="0"/>
          </a:p>
        </p:txBody>
      </p:sp>
      <p:sp>
        <p:nvSpPr>
          <p:cNvPr id="4" name="Slide Number Placeholder 3"/>
          <p:cNvSpPr>
            <a:spLocks noGrp="1"/>
          </p:cNvSpPr>
          <p:nvPr>
            <p:ph type="sldNum" sz="quarter" idx="10"/>
          </p:nvPr>
        </p:nvSpPr>
        <p:spPr/>
        <p:txBody>
          <a:bodyPr/>
          <a:lstStyle/>
          <a:p>
            <a:fld id="{F4589E78-9343-498F-8A82-544A438BB2A0}" type="slidenum">
              <a:rPr lang="en-US" smtClean="0"/>
              <a:pPr/>
              <a:t>19</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dirty="0" smtClean="0"/>
              <a:t>Working to achieve a big goal often takes time.  To help the group stay engaged and motivated, it’s important to celebrate the small accomplishments that lead up to the big win.  </a:t>
            </a:r>
            <a:r>
              <a:rPr lang="en-US" sz="1000" b="0" dirty="0" smtClean="0"/>
              <a:t>(Harvard Business Review: </a:t>
            </a:r>
            <a:r>
              <a:rPr lang="en-US" sz="1000" b="0" dirty="0" smtClean="0">
                <a:hlinkClick r:id="rId3"/>
              </a:rPr>
              <a:t>http://hbr.org/2011/05/the-power-of-small-wins/</a:t>
            </a:r>
            <a:r>
              <a:rPr lang="en-US" sz="1000" b="0" dirty="0" smtClean="0"/>
              <a:t>)</a:t>
            </a:r>
            <a:endParaRPr lang="en-US" b="0" dirty="0" smtClean="0"/>
          </a:p>
          <a:p>
            <a:endParaRPr lang="en-US" b="1" dirty="0"/>
          </a:p>
        </p:txBody>
      </p:sp>
      <p:sp>
        <p:nvSpPr>
          <p:cNvPr id="4" name="Slide Number Placeholder 3"/>
          <p:cNvSpPr>
            <a:spLocks noGrp="1"/>
          </p:cNvSpPr>
          <p:nvPr>
            <p:ph type="sldNum" sz="quarter" idx="10"/>
          </p:nvPr>
        </p:nvSpPr>
        <p:spPr/>
        <p:txBody>
          <a:bodyPr/>
          <a:lstStyle/>
          <a:p>
            <a:fld id="{F4589E78-9343-498F-8A82-544A438BB2A0}" type="slidenum">
              <a:rPr lang="en-US" smtClean="0"/>
              <a:pPr/>
              <a:t>20</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US" sz="1200" b="0" kern="1200" dirty="0" smtClean="0">
                <a:solidFill>
                  <a:schemeClr val="tx1"/>
                </a:solidFill>
                <a:latin typeface="+mn-lt"/>
                <a:ea typeface="+mn-ea"/>
                <a:cs typeface="+mn-cs"/>
              </a:rPr>
              <a:t>Reflect and discuss the</a:t>
            </a:r>
            <a:r>
              <a:rPr lang="en-US" sz="1200" b="0" kern="1200" baseline="0" dirty="0" smtClean="0">
                <a:solidFill>
                  <a:schemeClr val="tx1"/>
                </a:solidFill>
                <a:latin typeface="+mn-lt"/>
                <a:ea typeface="+mn-ea"/>
                <a:cs typeface="+mn-cs"/>
              </a:rPr>
              <a:t> c</a:t>
            </a:r>
            <a:r>
              <a:rPr lang="en-US" sz="1200" b="0" kern="1200" dirty="0" smtClean="0">
                <a:solidFill>
                  <a:schemeClr val="tx1"/>
                </a:solidFill>
                <a:latin typeface="+mn-lt"/>
                <a:ea typeface="+mn-ea"/>
                <a:cs typeface="+mn-cs"/>
              </a:rPr>
              <a:t>ommunity surveys</a:t>
            </a:r>
          </a:p>
          <a:p>
            <a:pPr lvl="0"/>
            <a:r>
              <a:rPr lang="en-US" sz="1200" b="0" kern="1200" dirty="0" smtClean="0">
                <a:solidFill>
                  <a:schemeClr val="tx1"/>
                </a:solidFill>
                <a:latin typeface="+mn-lt"/>
                <a:ea typeface="+mn-ea"/>
                <a:cs typeface="+mn-cs"/>
              </a:rPr>
              <a:t>Select five or six themes or</a:t>
            </a:r>
            <a:r>
              <a:rPr lang="en-US" sz="1200" b="0" kern="1200" baseline="0" dirty="0" smtClean="0">
                <a:solidFill>
                  <a:schemeClr val="tx1"/>
                </a:solidFill>
                <a:latin typeface="+mn-lt"/>
                <a:ea typeface="+mn-ea"/>
                <a:cs typeface="+mn-cs"/>
              </a:rPr>
              <a:t> ideas </a:t>
            </a:r>
            <a:r>
              <a:rPr lang="en-US" sz="1200" b="0" kern="1200" dirty="0" smtClean="0">
                <a:solidFill>
                  <a:schemeClr val="tx1"/>
                </a:solidFill>
                <a:latin typeface="+mn-lt"/>
                <a:ea typeface="+mn-ea"/>
                <a:cs typeface="+mn-cs"/>
              </a:rPr>
              <a:t>that appear</a:t>
            </a:r>
            <a:r>
              <a:rPr lang="en-US" sz="1200" b="0" kern="1200" baseline="0" dirty="0" smtClean="0">
                <a:solidFill>
                  <a:schemeClr val="tx1"/>
                </a:solidFill>
                <a:latin typeface="+mn-lt"/>
                <a:ea typeface="+mn-ea"/>
                <a:cs typeface="+mn-cs"/>
              </a:rPr>
              <a:t> to be a good fit</a:t>
            </a:r>
            <a:endParaRPr lang="en-US" sz="1200" b="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F4589E78-9343-498F-8A82-544A438BB2A0}" type="slidenum">
              <a:rPr lang="en-US" smtClean="0"/>
              <a:pPr/>
              <a:t>3</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dirty="0" smtClean="0"/>
              <a:t>The Project for Public Spaces  says, it’s not enough to have just one great public place in a community.  You need a number of them to create a truly lively city or town.</a:t>
            </a:r>
          </a:p>
          <a:p>
            <a:endParaRPr lang="en-US" b="1" dirty="0"/>
          </a:p>
        </p:txBody>
      </p:sp>
      <p:sp>
        <p:nvSpPr>
          <p:cNvPr id="4" name="Slide Number Placeholder 3"/>
          <p:cNvSpPr>
            <a:spLocks noGrp="1"/>
          </p:cNvSpPr>
          <p:nvPr>
            <p:ph type="sldNum" sz="quarter" idx="10"/>
          </p:nvPr>
        </p:nvSpPr>
        <p:spPr/>
        <p:txBody>
          <a:bodyPr/>
          <a:lstStyle/>
          <a:p>
            <a:fld id="{F4589E78-9343-498F-8A82-544A438BB2A0}" type="slidenum">
              <a:rPr lang="en-US" smtClean="0"/>
              <a:pPr/>
              <a:t>4</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0" dirty="0" smtClean="0"/>
              <a:t>Its</a:t>
            </a:r>
            <a:r>
              <a:rPr lang="en-US" b="0" baseline="0" dirty="0" smtClean="0"/>
              <a:t> not enough to have just one function.  Simply putting down a public bench will not create a great space.  But if you put a bench near a playground or near a garden or shops and restaurants it will support a flourish of activity.</a:t>
            </a:r>
            <a:endParaRPr lang="en-US" b="0" dirty="0"/>
          </a:p>
        </p:txBody>
      </p:sp>
      <p:sp>
        <p:nvSpPr>
          <p:cNvPr id="4" name="Slide Number Placeholder 3"/>
          <p:cNvSpPr>
            <a:spLocks noGrp="1"/>
          </p:cNvSpPr>
          <p:nvPr>
            <p:ph type="sldNum" sz="quarter" idx="10"/>
          </p:nvPr>
        </p:nvSpPr>
        <p:spPr/>
        <p:txBody>
          <a:bodyPr/>
          <a:lstStyle/>
          <a:p>
            <a:fld id="{F4589E78-9343-498F-8A82-544A438BB2A0}" type="slidenum">
              <a:rPr lang="en-US" smtClean="0"/>
              <a:pPr/>
              <a:t>5</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baseline="0" dirty="0" smtClean="0"/>
              <a:t>For example, a playground could be built next to the children’s library.  You could add an outdoor stage for story time, puppet shows or music.  Food carts could provide refreshments.  You could also consider starting a garden nearby.  Outdoor seating and game tables would provide comfort and entertainment.</a:t>
            </a:r>
            <a:endParaRPr lang="en-US" b="0" dirty="0" smtClean="0"/>
          </a:p>
          <a:p>
            <a:r>
              <a:rPr lang="en-US" b="0" dirty="0" smtClean="0"/>
              <a:t>The following is a list of functions.  Can you think of more?</a:t>
            </a:r>
          </a:p>
          <a:p>
            <a:r>
              <a:rPr lang="en-US" b="0" dirty="0" smtClean="0"/>
              <a:t>places to sit</a:t>
            </a:r>
          </a:p>
          <a:p>
            <a:r>
              <a:rPr lang="en-US" b="0" dirty="0" smtClean="0"/>
              <a:t>playgrounds </a:t>
            </a:r>
          </a:p>
          <a:p>
            <a:r>
              <a:rPr lang="en-US" b="0" dirty="0" smtClean="0"/>
              <a:t>art to touch</a:t>
            </a:r>
          </a:p>
          <a:p>
            <a:r>
              <a:rPr lang="en-US" b="0" dirty="0" smtClean="0"/>
              <a:t>music to hear</a:t>
            </a:r>
          </a:p>
          <a:p>
            <a:r>
              <a:rPr lang="en-US" b="0" dirty="0" smtClean="0"/>
              <a:t>food to eat</a:t>
            </a:r>
          </a:p>
          <a:p>
            <a:r>
              <a:rPr lang="en-US" b="0" dirty="0" smtClean="0"/>
              <a:t>history to experience</a:t>
            </a:r>
          </a:p>
          <a:p>
            <a:r>
              <a:rPr lang="en-US" b="0" dirty="0" smtClean="0"/>
              <a:t>people to meet</a:t>
            </a:r>
          </a:p>
          <a:p>
            <a:r>
              <a:rPr lang="en-US" b="0" dirty="0" smtClean="0"/>
              <a:t>gardens</a:t>
            </a:r>
          </a:p>
          <a:p>
            <a:r>
              <a:rPr lang="en-US" b="0" dirty="0" smtClean="0"/>
              <a:t>games </a:t>
            </a:r>
          </a:p>
          <a:p>
            <a:r>
              <a:rPr lang="en-US" b="0" dirty="0" smtClean="0"/>
              <a:t>beautiful scenery</a:t>
            </a:r>
          </a:p>
          <a:p>
            <a:r>
              <a:rPr lang="en-US" b="0" dirty="0" smtClean="0"/>
              <a:t>architecture</a:t>
            </a:r>
          </a:p>
          <a:p>
            <a:r>
              <a:rPr lang="en-US" b="0" dirty="0" smtClean="0"/>
              <a:t>Others</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smtClean="0"/>
              <a:t>Remember</a:t>
            </a:r>
            <a:r>
              <a:rPr lang="en-US" sz="1200" b="0" baseline="0" dirty="0" smtClean="0"/>
              <a:t> t</a:t>
            </a:r>
            <a:r>
              <a:rPr lang="en-US" sz="1200" b="0" dirty="0" smtClean="0"/>
              <a:t>he more reasons to be there the more the space will be used.</a:t>
            </a:r>
          </a:p>
          <a:p>
            <a:endParaRPr lang="en-US" b="1" dirty="0" smtClean="0"/>
          </a:p>
          <a:p>
            <a:endParaRPr lang="en-US" b="1" dirty="0"/>
          </a:p>
        </p:txBody>
      </p:sp>
      <p:sp>
        <p:nvSpPr>
          <p:cNvPr id="4" name="Slide Number Placeholder 3"/>
          <p:cNvSpPr>
            <a:spLocks noGrp="1"/>
          </p:cNvSpPr>
          <p:nvPr>
            <p:ph type="sldNum" sz="quarter" idx="10"/>
          </p:nvPr>
        </p:nvSpPr>
        <p:spPr/>
        <p:txBody>
          <a:bodyPr/>
          <a:lstStyle/>
          <a:p>
            <a:fld id="{44831649-878D-4FBA-859A-8447A2E392F7}" type="slidenum">
              <a:rPr lang="en-US" smtClean="0"/>
              <a:pPr/>
              <a:t>6</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just"/>
            <a:r>
              <a:rPr lang="en-US" b="1" dirty="0" smtClean="0"/>
              <a:t>Once the group has determined the functions.  Choose forms to support that function.</a:t>
            </a:r>
          </a:p>
          <a:p>
            <a:pPr algn="just"/>
            <a:r>
              <a:rPr lang="en-US" dirty="0" smtClean="0"/>
              <a:t>For example, if you want to build a playground and the area is sunny through-out the day, you might want to choose structural materials that get will not get hot.</a:t>
            </a:r>
          </a:p>
          <a:p>
            <a:endParaRPr lang="en-US" dirty="0"/>
          </a:p>
        </p:txBody>
      </p:sp>
      <p:sp>
        <p:nvSpPr>
          <p:cNvPr id="4" name="Slide Number Placeholder 3"/>
          <p:cNvSpPr>
            <a:spLocks noGrp="1"/>
          </p:cNvSpPr>
          <p:nvPr>
            <p:ph type="sldNum" sz="quarter" idx="10"/>
          </p:nvPr>
        </p:nvSpPr>
        <p:spPr/>
        <p:txBody>
          <a:bodyPr/>
          <a:lstStyle/>
          <a:p>
            <a:fld id="{F4589E78-9343-498F-8A82-544A438BB2A0}" type="slidenum">
              <a:rPr lang="en-US" smtClean="0"/>
              <a:pPr/>
              <a:t>7</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0" dirty="0" smtClean="0"/>
              <a:t>It’s</a:t>
            </a:r>
            <a:r>
              <a:rPr lang="en-US" b="0" baseline="0" dirty="0" smtClean="0"/>
              <a:t> easy to get distracted with good ideas , but those are not necessarily the best idea for your community.  For example, a playground would not be a good decision, if your community is mostly adults with few children.</a:t>
            </a:r>
            <a:endParaRPr lang="en-US" b="0" dirty="0"/>
          </a:p>
        </p:txBody>
      </p:sp>
      <p:sp>
        <p:nvSpPr>
          <p:cNvPr id="4" name="Slide Number Placeholder 3"/>
          <p:cNvSpPr>
            <a:spLocks noGrp="1"/>
          </p:cNvSpPr>
          <p:nvPr>
            <p:ph type="sldNum" sz="quarter" idx="10"/>
          </p:nvPr>
        </p:nvSpPr>
        <p:spPr/>
        <p:txBody>
          <a:bodyPr/>
          <a:lstStyle/>
          <a:p>
            <a:fld id="{F4589E78-9343-498F-8A82-544A438BB2A0}" type="slidenum">
              <a:rPr lang="en-US" smtClean="0"/>
              <a:pPr/>
              <a:t>8</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fld id="{44831649-878D-4FBA-859A-8447A2E392F7}" type="slidenum">
              <a:rPr lang="en-US" smtClean="0"/>
              <a:pPr/>
              <a:t>9</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None/>
            </a:pPr>
            <a:r>
              <a:rPr lang="en-US" b="0" dirty="0" smtClean="0"/>
              <a:t> LQC is an approach to Placemaking that focuses on </a:t>
            </a:r>
            <a:r>
              <a:rPr lang="en-US" b="0" i="1" dirty="0" smtClean="0"/>
              <a:t>small-scale</a:t>
            </a:r>
            <a:r>
              <a:rPr lang="en-US" b="0" dirty="0" smtClean="0"/>
              <a:t> and </a:t>
            </a:r>
            <a:r>
              <a:rPr lang="en-US" b="0" i="1" dirty="0" smtClean="0"/>
              <a:t>incremental</a:t>
            </a:r>
            <a:r>
              <a:rPr lang="en-US" b="0" dirty="0" smtClean="0"/>
              <a:t> changes</a:t>
            </a:r>
          </a:p>
          <a:p>
            <a:pPr marL="628650" lvl="1" indent="-171450">
              <a:buFont typeface="Arial" panose="020B0604020202020204" pitchFamily="34" charset="0"/>
              <a:buChar char="•"/>
            </a:pPr>
            <a:r>
              <a:rPr lang="en-US" b="0" dirty="0" smtClean="0"/>
              <a:t>Start with a bench or a fresh coat of paint and a barrel of flowers</a:t>
            </a:r>
          </a:p>
          <a:p>
            <a:pPr marL="628650" lvl="1" indent="-171450">
              <a:buFont typeface="Arial" panose="020B0604020202020204" pitchFamily="34" charset="0"/>
              <a:buChar char="•"/>
            </a:pPr>
            <a:r>
              <a:rPr lang="en-US" b="0" dirty="0" smtClean="0"/>
              <a:t>Put up a tent first and build later</a:t>
            </a:r>
          </a:p>
          <a:p>
            <a:pPr marL="628650" lvl="1" indent="-171450">
              <a:buFont typeface="Arial" panose="020B0604020202020204" pitchFamily="34" charset="0"/>
              <a:buChar char="•"/>
            </a:pPr>
            <a:r>
              <a:rPr lang="en-US" b="0" dirty="0" smtClean="0"/>
              <a:t>Let an old abandoned building be the inspiration for a new public marketplace</a:t>
            </a:r>
            <a:endParaRPr lang="en-US" b="0" dirty="0"/>
          </a:p>
        </p:txBody>
      </p:sp>
      <p:sp>
        <p:nvSpPr>
          <p:cNvPr id="4" name="Slide Number Placeholder 3"/>
          <p:cNvSpPr>
            <a:spLocks noGrp="1"/>
          </p:cNvSpPr>
          <p:nvPr>
            <p:ph type="sldNum" sz="quarter" idx="10"/>
          </p:nvPr>
        </p:nvSpPr>
        <p:spPr/>
        <p:txBody>
          <a:bodyPr/>
          <a:lstStyle/>
          <a:p>
            <a:fld id="{F4589E78-9343-498F-8A82-544A438BB2A0}" type="slidenum">
              <a:rPr lang="en-US" smtClean="0"/>
              <a:pPr/>
              <a:t>11</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3084" name="Picture 1036" descr="G:\PPT_page1.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079" name="Rectangle 1031"/>
          <p:cNvSpPr>
            <a:spLocks noGrp="1" noChangeArrowheads="1"/>
          </p:cNvSpPr>
          <p:nvPr>
            <p:ph type="ctrTitle" sz="quarter"/>
          </p:nvPr>
        </p:nvSpPr>
        <p:spPr>
          <a:xfrm>
            <a:off x="1295400" y="1447800"/>
            <a:ext cx="7543800" cy="1143000"/>
          </a:xfrm>
        </p:spPr>
        <p:txBody>
          <a:bodyPr/>
          <a:lstStyle>
            <a:lvl1pPr algn="l">
              <a:defRPr/>
            </a:lvl1pPr>
          </a:lstStyle>
          <a:p>
            <a:r>
              <a:rPr lang="en-US"/>
              <a:t>Click to edit Master title style</a:t>
            </a:r>
          </a:p>
        </p:txBody>
      </p:sp>
      <p:sp>
        <p:nvSpPr>
          <p:cNvPr id="3080" name="Rectangle 1032"/>
          <p:cNvSpPr>
            <a:spLocks noGrp="1" noChangeArrowheads="1"/>
          </p:cNvSpPr>
          <p:nvPr>
            <p:ph type="subTitle" sz="quarter" idx="1"/>
          </p:nvPr>
        </p:nvSpPr>
        <p:spPr>
          <a:xfrm>
            <a:off x="1828800" y="3124200"/>
            <a:ext cx="6400800" cy="1752600"/>
          </a:xfrm>
        </p:spPr>
        <p:txBody>
          <a:bodyPr/>
          <a:lstStyle>
            <a:lvl1pPr marL="0" indent="0" algn="ctr">
              <a:buFontTx/>
              <a:buNone/>
              <a:defRPr/>
            </a:lvl1pPr>
          </a:lstStyle>
          <a:p>
            <a:r>
              <a:rPr lang="en-US"/>
              <a:t>Click to edit Master subtitle style</a:t>
            </a:r>
          </a:p>
        </p:txBody>
      </p:sp>
      <p:sp>
        <p:nvSpPr>
          <p:cNvPr id="3081" name="Rectangle 1033"/>
          <p:cNvSpPr>
            <a:spLocks noGrp="1" noChangeArrowheads="1"/>
          </p:cNvSpPr>
          <p:nvPr>
            <p:ph type="dt" sz="quarter" idx="2"/>
          </p:nvPr>
        </p:nvSpPr>
        <p:spPr/>
        <p:txBody>
          <a:bodyPr/>
          <a:lstStyle>
            <a:lvl1pPr>
              <a:defRPr/>
            </a:lvl1pPr>
          </a:lstStyle>
          <a:p>
            <a:endParaRPr lang="en-US" dirty="0"/>
          </a:p>
        </p:txBody>
      </p:sp>
      <p:sp>
        <p:nvSpPr>
          <p:cNvPr id="3082" name="Rectangle 1034"/>
          <p:cNvSpPr>
            <a:spLocks noGrp="1" noChangeArrowheads="1"/>
          </p:cNvSpPr>
          <p:nvPr>
            <p:ph type="ftr" sz="quarter" idx="3"/>
          </p:nvPr>
        </p:nvSpPr>
        <p:spPr/>
        <p:txBody>
          <a:bodyPr/>
          <a:lstStyle>
            <a:lvl1pPr>
              <a:defRPr/>
            </a:lvl1pPr>
          </a:lstStyle>
          <a:p>
            <a:endParaRPr lang="en-US" dirty="0"/>
          </a:p>
        </p:txBody>
      </p:sp>
      <p:sp>
        <p:nvSpPr>
          <p:cNvPr id="3083" name="Rectangle 1035"/>
          <p:cNvSpPr>
            <a:spLocks noGrp="1" noChangeArrowheads="1"/>
          </p:cNvSpPr>
          <p:nvPr>
            <p:ph type="sldNum" sz="quarter" idx="4"/>
          </p:nvPr>
        </p:nvSpPr>
        <p:spPr/>
        <p:txBody>
          <a:bodyPr/>
          <a:lstStyle>
            <a:lvl1pPr>
              <a:defRPr/>
            </a:lvl1pPr>
          </a:lstStyle>
          <a:p>
            <a:fld id="{53E7540D-F18E-4350-BFB2-BDA2A0ADFEEE}" type="slidenum">
              <a:rPr lang="en-US"/>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E32C2B94-922C-4530-AB36-5BFF07B58938}" type="slidenum">
              <a:rPr lang="en-US"/>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381000"/>
            <a:ext cx="1943100" cy="5257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381000"/>
            <a:ext cx="5676900" cy="5257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0CFA73F7-5B9B-43C9-8E53-76C4D28CCEEB}" type="slidenum">
              <a:rPr lang="en-US"/>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17453CAC-14AA-4164-B29A-02C5AB466AE9}" type="slidenum">
              <a:rPr lang="en-US"/>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3A423DD9-9425-4D2C-AB6E-D0A509567276}" type="slidenum">
              <a:rPr lang="en-US"/>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2057400"/>
            <a:ext cx="3810000" cy="3581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057400"/>
            <a:ext cx="3810000" cy="3581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0DAB1EC4-5B1B-497D-B6A0-687E98C98112}" type="slidenum">
              <a:rPr lang="en-US"/>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dirty="0"/>
          </a:p>
        </p:txBody>
      </p:sp>
      <p:sp>
        <p:nvSpPr>
          <p:cNvPr id="8" name="Footer Placeholder 7"/>
          <p:cNvSpPr>
            <a:spLocks noGrp="1"/>
          </p:cNvSpPr>
          <p:nvPr>
            <p:ph type="ftr" sz="quarter" idx="11"/>
          </p:nvPr>
        </p:nvSpPr>
        <p:spPr/>
        <p:txBody>
          <a:bodyPr/>
          <a:lstStyle>
            <a:lvl1pPr>
              <a:defRPr/>
            </a:lvl1pPr>
          </a:lstStyle>
          <a:p>
            <a:endParaRPr lang="en-US" dirty="0"/>
          </a:p>
        </p:txBody>
      </p:sp>
      <p:sp>
        <p:nvSpPr>
          <p:cNvPr id="9" name="Slide Number Placeholder 8"/>
          <p:cNvSpPr>
            <a:spLocks noGrp="1"/>
          </p:cNvSpPr>
          <p:nvPr>
            <p:ph type="sldNum" sz="quarter" idx="12"/>
          </p:nvPr>
        </p:nvSpPr>
        <p:spPr/>
        <p:txBody>
          <a:bodyPr/>
          <a:lstStyle>
            <a:lvl1pPr>
              <a:defRPr/>
            </a:lvl1pPr>
          </a:lstStyle>
          <a:p>
            <a:fld id="{C8A59545-21D5-4580-931D-5E7731DA7787}" type="slidenum">
              <a:rPr lang="en-US"/>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dirty="0"/>
          </a:p>
        </p:txBody>
      </p:sp>
      <p:sp>
        <p:nvSpPr>
          <p:cNvPr id="4" name="Footer Placeholder 3"/>
          <p:cNvSpPr>
            <a:spLocks noGrp="1"/>
          </p:cNvSpPr>
          <p:nvPr>
            <p:ph type="ftr" sz="quarter" idx="11"/>
          </p:nvPr>
        </p:nvSpPr>
        <p:spPr/>
        <p:txBody>
          <a:bodyPr/>
          <a:lstStyle>
            <a:lvl1pPr>
              <a:defRPr/>
            </a:lvl1pPr>
          </a:lstStyle>
          <a:p>
            <a:endParaRPr lang="en-US" dirty="0"/>
          </a:p>
        </p:txBody>
      </p:sp>
      <p:sp>
        <p:nvSpPr>
          <p:cNvPr id="5" name="Slide Number Placeholder 4"/>
          <p:cNvSpPr>
            <a:spLocks noGrp="1"/>
          </p:cNvSpPr>
          <p:nvPr>
            <p:ph type="sldNum" sz="quarter" idx="12"/>
          </p:nvPr>
        </p:nvSpPr>
        <p:spPr/>
        <p:txBody>
          <a:bodyPr/>
          <a:lstStyle>
            <a:lvl1pPr>
              <a:defRPr/>
            </a:lvl1pPr>
          </a:lstStyle>
          <a:p>
            <a:fld id="{01E9BE37-4BDD-4AEF-B435-88BA04A2D2C5}" type="slidenum">
              <a:rPr lang="en-US"/>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dirty="0"/>
          </a:p>
        </p:txBody>
      </p:sp>
      <p:sp>
        <p:nvSpPr>
          <p:cNvPr id="3" name="Footer Placeholder 2"/>
          <p:cNvSpPr>
            <a:spLocks noGrp="1"/>
          </p:cNvSpPr>
          <p:nvPr>
            <p:ph type="ftr" sz="quarter" idx="11"/>
          </p:nvPr>
        </p:nvSpPr>
        <p:spPr/>
        <p:txBody>
          <a:bodyPr/>
          <a:lstStyle>
            <a:lvl1pPr>
              <a:defRPr/>
            </a:lvl1pPr>
          </a:lstStyle>
          <a:p>
            <a:endParaRPr lang="en-US" dirty="0"/>
          </a:p>
        </p:txBody>
      </p:sp>
      <p:sp>
        <p:nvSpPr>
          <p:cNvPr id="4" name="Slide Number Placeholder 3"/>
          <p:cNvSpPr>
            <a:spLocks noGrp="1"/>
          </p:cNvSpPr>
          <p:nvPr>
            <p:ph type="sldNum" sz="quarter" idx="12"/>
          </p:nvPr>
        </p:nvSpPr>
        <p:spPr/>
        <p:txBody>
          <a:bodyPr/>
          <a:lstStyle>
            <a:lvl1pPr>
              <a:defRPr/>
            </a:lvl1pPr>
          </a:lstStyle>
          <a:p>
            <a:fld id="{F90F0E85-FEC1-4F0F-AB86-ED1BED52881F}" type="slidenum">
              <a:rPr lang="en-US"/>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F53C6FD0-F57A-4434-AD1C-CE26A87F7A30}" type="slidenum">
              <a:rPr lang="en-US"/>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BD8CEF91-3C5D-41D5-BD9B-AC7A5E16A31B}" type="slidenum">
              <a:rPr lang="en-US"/>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38" name="Picture 14" descr="C:\Documents and Settings\mdearmon\Desktop\PPT_template_new.jpg"/>
          <p:cNvPicPr>
            <a:picLocks noChangeAspect="1" noChangeArrowheads="1"/>
          </p:cNvPicPr>
          <p:nvPr/>
        </p:nvPicPr>
        <p:blipFill>
          <a:blip r:embed="rId13" cstate="print"/>
          <a:srcRect/>
          <a:stretch>
            <a:fillRect/>
          </a:stretch>
        </p:blipFill>
        <p:spPr bwMode="auto">
          <a:xfrm>
            <a:off x="0" y="0"/>
            <a:ext cx="9144000" cy="6858000"/>
          </a:xfrm>
          <a:prstGeom prst="rect">
            <a:avLst/>
          </a:prstGeom>
          <a:noFill/>
        </p:spPr>
      </p:pic>
      <p:sp>
        <p:nvSpPr>
          <p:cNvPr id="1031" name="Rectangle 7"/>
          <p:cNvSpPr>
            <a:spLocks noGrp="1" noChangeArrowheads="1"/>
          </p:cNvSpPr>
          <p:nvPr>
            <p:ph type="title"/>
          </p:nvPr>
        </p:nvSpPr>
        <p:spPr bwMode="auto">
          <a:xfrm>
            <a:off x="685800" y="381000"/>
            <a:ext cx="7772400" cy="1143000"/>
          </a:xfrm>
          <a:prstGeom prst="rect">
            <a:avLst/>
          </a:prstGeom>
          <a:noFill/>
          <a:ln w="9525">
            <a:noFill/>
            <a:miter lim="800000"/>
            <a:headEnd/>
            <a:tailEnd/>
          </a:ln>
          <a:effectLst/>
        </p:spPr>
        <p:txBody>
          <a:bodyPr vert="horz" wrap="square" lIns="92075" tIns="46038" rIns="92075" bIns="46038" numCol="1" anchor="b" anchorCtr="0" compatLnSpc="1">
            <a:prstTxWarp prst="textNoShape">
              <a:avLst/>
            </a:prstTxWarp>
          </a:bodyPr>
          <a:lstStyle/>
          <a:p>
            <a:pPr lvl="0"/>
            <a:r>
              <a:rPr lang="en-US" smtClean="0"/>
              <a:t>Click to edit Master title style</a:t>
            </a:r>
          </a:p>
        </p:txBody>
      </p:sp>
      <p:sp>
        <p:nvSpPr>
          <p:cNvPr id="1032" name="Rectangle 8"/>
          <p:cNvSpPr>
            <a:spLocks noGrp="1" noChangeArrowheads="1"/>
          </p:cNvSpPr>
          <p:nvPr>
            <p:ph type="body" idx="1"/>
          </p:nvPr>
        </p:nvSpPr>
        <p:spPr bwMode="auto">
          <a:xfrm>
            <a:off x="685800" y="2057400"/>
            <a:ext cx="7772400" cy="35814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3" name="Rectangle 9"/>
          <p:cNvSpPr>
            <a:spLocks noGrp="1" noChangeArrowheads="1"/>
          </p:cNvSpPr>
          <p:nvPr>
            <p:ph type="dt" sz="half" idx="2"/>
          </p:nvPr>
        </p:nvSpPr>
        <p:spPr bwMode="auto">
          <a:xfrm>
            <a:off x="685800" y="63246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defRPr sz="1400">
                <a:latin typeface="+mn-lt"/>
              </a:defRPr>
            </a:lvl1pPr>
          </a:lstStyle>
          <a:p>
            <a:endParaRPr lang="en-US" dirty="0"/>
          </a:p>
        </p:txBody>
      </p:sp>
      <p:sp>
        <p:nvSpPr>
          <p:cNvPr id="1034" name="Rectangle 10"/>
          <p:cNvSpPr>
            <a:spLocks noGrp="1" noChangeArrowheads="1"/>
          </p:cNvSpPr>
          <p:nvPr>
            <p:ph type="ftr" sz="quarter" idx="3"/>
          </p:nvPr>
        </p:nvSpPr>
        <p:spPr bwMode="auto">
          <a:xfrm>
            <a:off x="3124200" y="6324600"/>
            <a:ext cx="28956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a:defRPr sz="1400">
                <a:latin typeface="+mn-lt"/>
              </a:defRPr>
            </a:lvl1pPr>
          </a:lstStyle>
          <a:p>
            <a:endParaRPr lang="en-US" dirty="0"/>
          </a:p>
        </p:txBody>
      </p:sp>
      <p:sp>
        <p:nvSpPr>
          <p:cNvPr id="1035" name="Rectangle 11"/>
          <p:cNvSpPr>
            <a:spLocks noGrp="1" noChangeArrowheads="1"/>
          </p:cNvSpPr>
          <p:nvPr>
            <p:ph type="sldNum" sz="quarter" idx="4"/>
          </p:nvPr>
        </p:nvSpPr>
        <p:spPr bwMode="auto">
          <a:xfrm>
            <a:off x="6553200" y="63246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a:defRPr sz="1400">
                <a:latin typeface="+mn-lt"/>
              </a:defRPr>
            </a:lvl1pPr>
          </a:lstStyle>
          <a:p>
            <a:fld id="{476E0742-7932-4446-835B-CE387F3059A2}" type="slidenum">
              <a:rPr lang="en-US"/>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000" b="1">
          <a:solidFill>
            <a:schemeClr val="tx2"/>
          </a:solidFill>
          <a:latin typeface="+mj-lt"/>
          <a:ea typeface="+mj-ea"/>
          <a:cs typeface="+mj-cs"/>
        </a:defRPr>
      </a:lvl1pPr>
      <a:lvl2pPr algn="ctr" rtl="0" fontAlgn="base">
        <a:spcBef>
          <a:spcPct val="0"/>
        </a:spcBef>
        <a:spcAft>
          <a:spcPct val="0"/>
        </a:spcAft>
        <a:defRPr sz="4000" b="1">
          <a:solidFill>
            <a:schemeClr val="tx2"/>
          </a:solidFill>
          <a:latin typeface="Arial" charset="0"/>
        </a:defRPr>
      </a:lvl2pPr>
      <a:lvl3pPr algn="ctr" rtl="0" fontAlgn="base">
        <a:spcBef>
          <a:spcPct val="0"/>
        </a:spcBef>
        <a:spcAft>
          <a:spcPct val="0"/>
        </a:spcAft>
        <a:defRPr sz="4000" b="1">
          <a:solidFill>
            <a:schemeClr val="tx2"/>
          </a:solidFill>
          <a:latin typeface="Arial" charset="0"/>
        </a:defRPr>
      </a:lvl3pPr>
      <a:lvl4pPr algn="ctr" rtl="0" fontAlgn="base">
        <a:spcBef>
          <a:spcPct val="0"/>
        </a:spcBef>
        <a:spcAft>
          <a:spcPct val="0"/>
        </a:spcAft>
        <a:defRPr sz="4000" b="1">
          <a:solidFill>
            <a:schemeClr val="tx2"/>
          </a:solidFill>
          <a:latin typeface="Arial" charset="0"/>
        </a:defRPr>
      </a:lvl4pPr>
      <a:lvl5pPr algn="ctr" rtl="0" fontAlgn="base">
        <a:spcBef>
          <a:spcPct val="0"/>
        </a:spcBef>
        <a:spcAft>
          <a:spcPct val="0"/>
        </a:spcAft>
        <a:defRPr sz="4000" b="1">
          <a:solidFill>
            <a:schemeClr val="tx2"/>
          </a:solidFill>
          <a:latin typeface="Arial" charset="0"/>
        </a:defRPr>
      </a:lvl5pPr>
      <a:lvl6pPr marL="457200" algn="ctr" rtl="0" fontAlgn="base">
        <a:spcBef>
          <a:spcPct val="0"/>
        </a:spcBef>
        <a:spcAft>
          <a:spcPct val="0"/>
        </a:spcAft>
        <a:defRPr sz="4000" b="1">
          <a:solidFill>
            <a:schemeClr val="tx2"/>
          </a:solidFill>
          <a:latin typeface="Arial" charset="0"/>
        </a:defRPr>
      </a:lvl6pPr>
      <a:lvl7pPr marL="914400" algn="ctr" rtl="0" fontAlgn="base">
        <a:spcBef>
          <a:spcPct val="0"/>
        </a:spcBef>
        <a:spcAft>
          <a:spcPct val="0"/>
        </a:spcAft>
        <a:defRPr sz="4000" b="1">
          <a:solidFill>
            <a:schemeClr val="tx2"/>
          </a:solidFill>
          <a:latin typeface="Arial" charset="0"/>
        </a:defRPr>
      </a:lvl7pPr>
      <a:lvl8pPr marL="1371600" algn="ctr" rtl="0" fontAlgn="base">
        <a:spcBef>
          <a:spcPct val="0"/>
        </a:spcBef>
        <a:spcAft>
          <a:spcPct val="0"/>
        </a:spcAft>
        <a:defRPr sz="4000" b="1">
          <a:solidFill>
            <a:schemeClr val="tx2"/>
          </a:solidFill>
          <a:latin typeface="Arial" charset="0"/>
        </a:defRPr>
      </a:lvl8pPr>
      <a:lvl9pPr marL="1828800" algn="ctr" rtl="0" fontAlgn="base">
        <a:spcBef>
          <a:spcPct val="0"/>
        </a:spcBef>
        <a:spcAft>
          <a:spcPct val="0"/>
        </a:spcAft>
        <a:defRPr sz="4000" b="1">
          <a:solidFill>
            <a:schemeClr val="tx2"/>
          </a:solidFill>
          <a:latin typeface="Arial" charset="0"/>
        </a:defRPr>
      </a:lvl9pPr>
    </p:titleStyle>
    <p:bodyStyle>
      <a:lvl1pPr marL="342900" indent="-342900" algn="l" rtl="0" fontAlgn="base">
        <a:spcBef>
          <a:spcPct val="20000"/>
        </a:spcBef>
        <a:spcAft>
          <a:spcPct val="0"/>
        </a:spcAft>
        <a:buClr>
          <a:schemeClr val="tx2"/>
        </a:buClr>
        <a:buChar char="•"/>
        <a:defRPr sz="3200">
          <a:solidFill>
            <a:schemeClr val="tx1"/>
          </a:solidFill>
          <a:latin typeface="+mn-lt"/>
          <a:ea typeface="+mn-ea"/>
          <a:cs typeface="+mn-cs"/>
        </a:defRPr>
      </a:lvl1pPr>
      <a:lvl2pPr marL="742950" indent="-285750" algn="l" rtl="0" fontAlgn="base">
        <a:spcBef>
          <a:spcPct val="20000"/>
        </a:spcBef>
        <a:spcAft>
          <a:spcPct val="0"/>
        </a:spcAft>
        <a:buClr>
          <a:schemeClr val="tx2"/>
        </a:buClr>
        <a:buChar char="–"/>
        <a:defRPr sz="2800">
          <a:solidFill>
            <a:schemeClr val="tx1"/>
          </a:solidFill>
          <a:latin typeface="+mn-lt"/>
        </a:defRPr>
      </a:lvl2pPr>
      <a:lvl3pPr marL="1143000" indent="-228600" algn="l" rtl="0" fontAlgn="base">
        <a:spcBef>
          <a:spcPct val="20000"/>
        </a:spcBef>
        <a:spcAft>
          <a:spcPct val="0"/>
        </a:spcAft>
        <a:buClr>
          <a:schemeClr val="tx2"/>
        </a:buClr>
        <a:buChar char="•"/>
        <a:defRPr sz="2400">
          <a:solidFill>
            <a:schemeClr val="tx1"/>
          </a:solidFill>
          <a:latin typeface="+mn-lt"/>
        </a:defRPr>
      </a:lvl3pPr>
      <a:lvl4pPr marL="1600200" indent="-228600" algn="l" rtl="0" fontAlgn="base">
        <a:spcBef>
          <a:spcPct val="20000"/>
        </a:spcBef>
        <a:spcAft>
          <a:spcPct val="0"/>
        </a:spcAft>
        <a:buClr>
          <a:schemeClr val="tx2"/>
        </a:buClr>
        <a:buChar char="–"/>
        <a:defRPr sz="2000">
          <a:solidFill>
            <a:schemeClr val="tx1"/>
          </a:solidFill>
          <a:latin typeface="+mn-lt"/>
        </a:defRPr>
      </a:lvl4pPr>
      <a:lvl5pPr marL="2057400" indent="-228600" algn="l" rtl="0" fontAlgn="base">
        <a:spcBef>
          <a:spcPct val="20000"/>
        </a:spcBef>
        <a:spcAft>
          <a:spcPct val="0"/>
        </a:spcAft>
        <a:buClr>
          <a:schemeClr val="tx2"/>
        </a:buClr>
        <a:buChar char="•"/>
        <a:defRPr sz="2000">
          <a:solidFill>
            <a:schemeClr val="tx1"/>
          </a:solidFill>
          <a:latin typeface="+mn-lt"/>
        </a:defRPr>
      </a:lvl5pPr>
      <a:lvl6pPr marL="2514600" indent="-228600" algn="l" rtl="0" fontAlgn="base">
        <a:spcBef>
          <a:spcPct val="20000"/>
        </a:spcBef>
        <a:spcAft>
          <a:spcPct val="0"/>
        </a:spcAft>
        <a:buClr>
          <a:schemeClr val="tx2"/>
        </a:buClr>
        <a:buChar char="•"/>
        <a:defRPr sz="2000">
          <a:solidFill>
            <a:schemeClr val="tx1"/>
          </a:solidFill>
          <a:latin typeface="+mn-lt"/>
        </a:defRPr>
      </a:lvl6pPr>
      <a:lvl7pPr marL="2971800" indent="-228600" algn="l" rtl="0" fontAlgn="base">
        <a:spcBef>
          <a:spcPct val="20000"/>
        </a:spcBef>
        <a:spcAft>
          <a:spcPct val="0"/>
        </a:spcAft>
        <a:buClr>
          <a:schemeClr val="tx2"/>
        </a:buClr>
        <a:buChar char="•"/>
        <a:defRPr sz="2000">
          <a:solidFill>
            <a:schemeClr val="tx1"/>
          </a:solidFill>
          <a:latin typeface="+mn-lt"/>
        </a:defRPr>
      </a:lvl7pPr>
      <a:lvl8pPr marL="3429000" indent="-228600" algn="l" rtl="0" fontAlgn="base">
        <a:spcBef>
          <a:spcPct val="20000"/>
        </a:spcBef>
        <a:spcAft>
          <a:spcPct val="0"/>
        </a:spcAft>
        <a:buClr>
          <a:schemeClr val="tx2"/>
        </a:buClr>
        <a:buChar char="•"/>
        <a:defRPr sz="2000">
          <a:solidFill>
            <a:schemeClr val="tx1"/>
          </a:solidFill>
          <a:latin typeface="+mn-lt"/>
        </a:defRPr>
      </a:lvl8pPr>
      <a:lvl9pPr marL="3886200" indent="-228600" algn="l" rtl="0" fontAlgn="base">
        <a:spcBef>
          <a:spcPct val="20000"/>
        </a:spcBef>
        <a:spcAft>
          <a:spcPct val="0"/>
        </a:spcAft>
        <a:buClr>
          <a:schemeClr val="tx2"/>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2.jpeg"/><Relationship Id="rId13" Type="http://schemas.openxmlformats.org/officeDocument/2006/relationships/image" Target="../media/image17.jpeg"/><Relationship Id="rId3" Type="http://schemas.openxmlformats.org/officeDocument/2006/relationships/image" Target="../media/image7.jpeg"/><Relationship Id="rId7" Type="http://schemas.openxmlformats.org/officeDocument/2006/relationships/image" Target="../media/image11.jpeg"/><Relationship Id="rId12" Type="http://schemas.openxmlformats.org/officeDocument/2006/relationships/image" Target="../media/image16.jpe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10.jpeg"/><Relationship Id="rId11" Type="http://schemas.openxmlformats.org/officeDocument/2006/relationships/image" Target="../media/image15.jpeg"/><Relationship Id="rId5" Type="http://schemas.openxmlformats.org/officeDocument/2006/relationships/image" Target="../media/image9.jpeg"/><Relationship Id="rId10" Type="http://schemas.openxmlformats.org/officeDocument/2006/relationships/image" Target="../media/image14.jpeg"/><Relationship Id="rId4" Type="http://schemas.openxmlformats.org/officeDocument/2006/relationships/image" Target="../media/image8.wmf"/><Relationship Id="rId9" Type="http://schemas.openxmlformats.org/officeDocument/2006/relationships/image" Target="../media/image13.jpeg"/></Relationships>
</file>

<file path=ppt/slides/_rels/slide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95400" y="533400"/>
            <a:ext cx="7543800" cy="4343400"/>
          </a:xfrm>
          <a:solidFill>
            <a:srgbClr val="C00000"/>
          </a:solidFill>
          <a:ln>
            <a:solidFill>
              <a:schemeClr val="tx1"/>
            </a:solidFill>
          </a:ln>
        </p:spPr>
        <p:txBody>
          <a:bodyPr/>
          <a:lstStyle/>
          <a:p>
            <a:r>
              <a:rPr lang="en-US" sz="4400" b="1" dirty="0" smtClean="0">
                <a:solidFill>
                  <a:schemeClr val="bg1"/>
                </a:solidFill>
                <a:effectLst>
                  <a:outerShdw blurRad="38100" dist="38100" dir="2700000" algn="tl">
                    <a:srgbClr val="000000">
                      <a:alpha val="43137"/>
                    </a:srgbClr>
                  </a:outerShdw>
                </a:effectLst>
                <a:latin typeface="+mn-lt"/>
              </a:rPr>
              <a:t>The Art of Placemaking in Community Development</a:t>
            </a:r>
            <a:br>
              <a:rPr lang="en-US" sz="4400" b="1" dirty="0" smtClean="0">
                <a:solidFill>
                  <a:schemeClr val="bg1"/>
                </a:solidFill>
                <a:effectLst>
                  <a:outerShdw blurRad="38100" dist="38100" dir="2700000" algn="tl">
                    <a:srgbClr val="000000">
                      <a:alpha val="43137"/>
                    </a:srgbClr>
                  </a:outerShdw>
                </a:effectLst>
                <a:latin typeface="+mn-lt"/>
              </a:rPr>
            </a:br>
            <a:r>
              <a:rPr lang="en-US" sz="1600" dirty="0" smtClean="0">
                <a:solidFill>
                  <a:schemeClr val="bg1"/>
                </a:solidFill>
                <a:effectLst>
                  <a:outerShdw blurRad="38100" dist="38100" dir="2700000" algn="tl">
                    <a:srgbClr val="000000">
                      <a:alpha val="43137"/>
                    </a:srgbClr>
                  </a:outerShdw>
                </a:effectLst>
                <a:latin typeface="+mn-lt"/>
              </a:rPr>
              <a:t/>
            </a:r>
            <a:br>
              <a:rPr lang="en-US" sz="1600" dirty="0" smtClean="0">
                <a:solidFill>
                  <a:schemeClr val="bg1"/>
                </a:solidFill>
                <a:effectLst>
                  <a:outerShdw blurRad="38100" dist="38100" dir="2700000" algn="tl">
                    <a:srgbClr val="000000">
                      <a:alpha val="43137"/>
                    </a:srgbClr>
                  </a:outerShdw>
                </a:effectLst>
                <a:latin typeface="+mn-lt"/>
              </a:rPr>
            </a:br>
            <a:r>
              <a:rPr lang="en-US" sz="4400" dirty="0" smtClean="0">
                <a:solidFill>
                  <a:schemeClr val="bg1"/>
                </a:solidFill>
                <a:effectLst>
                  <a:outerShdw blurRad="38100" dist="38100" dir="2700000" algn="tl">
                    <a:srgbClr val="000000">
                      <a:alpha val="43137"/>
                    </a:srgbClr>
                  </a:outerShdw>
                </a:effectLst>
                <a:latin typeface="+mn-lt"/>
              </a:rPr>
              <a:t>Part Three: </a:t>
            </a:r>
            <a:r>
              <a:rPr lang="en-US" sz="4400" dirty="0" smtClean="0">
                <a:solidFill>
                  <a:schemeClr val="tx1"/>
                </a:solidFill>
                <a:effectLst>
                  <a:outerShdw blurRad="38100" dist="38100" dir="2700000" algn="tl">
                    <a:srgbClr val="000000">
                      <a:alpha val="43137"/>
                    </a:srgbClr>
                  </a:outerShdw>
                </a:effectLst>
                <a:latin typeface="+mn-lt"/>
              </a:rPr>
              <a:t/>
            </a:r>
            <a:br>
              <a:rPr lang="en-US" sz="4400" dirty="0" smtClean="0">
                <a:solidFill>
                  <a:schemeClr val="tx1"/>
                </a:solidFill>
                <a:effectLst>
                  <a:outerShdw blurRad="38100" dist="38100" dir="2700000" algn="tl">
                    <a:srgbClr val="000000">
                      <a:alpha val="43137"/>
                    </a:srgbClr>
                  </a:outerShdw>
                </a:effectLst>
                <a:latin typeface="+mn-lt"/>
              </a:rPr>
            </a:br>
            <a:r>
              <a:rPr lang="en-US" sz="4400" dirty="0" smtClean="0">
                <a:solidFill>
                  <a:schemeClr val="bg1"/>
                </a:solidFill>
                <a:effectLst>
                  <a:outerShdw blurRad="38100" dist="38100" dir="2700000" algn="tl">
                    <a:srgbClr val="000000">
                      <a:alpha val="43137"/>
                    </a:srgbClr>
                  </a:outerShdw>
                </a:effectLst>
                <a:latin typeface="+mn-lt"/>
              </a:rPr>
              <a:t>Building Public Spaces</a:t>
            </a:r>
            <a:br>
              <a:rPr lang="en-US" sz="4400" dirty="0" smtClean="0">
                <a:solidFill>
                  <a:schemeClr val="bg1"/>
                </a:solidFill>
                <a:effectLst>
                  <a:outerShdw blurRad="38100" dist="38100" dir="2700000" algn="tl">
                    <a:srgbClr val="000000">
                      <a:alpha val="43137"/>
                    </a:srgbClr>
                  </a:outerShdw>
                </a:effectLst>
                <a:latin typeface="+mn-lt"/>
              </a:rPr>
            </a:br>
            <a:r>
              <a:rPr lang="en-US" sz="1600" dirty="0" smtClean="0">
                <a:solidFill>
                  <a:schemeClr val="bg1"/>
                </a:solidFill>
                <a:effectLst>
                  <a:outerShdw blurRad="38100" dist="38100" dir="2700000" algn="tl">
                    <a:srgbClr val="000000">
                      <a:alpha val="43137"/>
                    </a:srgbClr>
                  </a:outerShdw>
                </a:effectLst>
                <a:latin typeface="+mn-lt"/>
              </a:rPr>
              <a:t/>
            </a:r>
            <a:br>
              <a:rPr lang="en-US" sz="1600" dirty="0" smtClean="0">
                <a:solidFill>
                  <a:schemeClr val="bg1"/>
                </a:solidFill>
                <a:effectLst>
                  <a:outerShdw blurRad="38100" dist="38100" dir="2700000" algn="tl">
                    <a:srgbClr val="000000">
                      <a:alpha val="43137"/>
                    </a:srgbClr>
                  </a:outerShdw>
                </a:effectLst>
                <a:latin typeface="+mn-lt"/>
              </a:rPr>
            </a:br>
            <a:r>
              <a:rPr lang="en-US" sz="2000" b="0" dirty="0">
                <a:solidFill>
                  <a:schemeClr val="bg1"/>
                </a:solidFill>
              </a:rPr>
              <a:t>Produced for CultivateNC™</a:t>
            </a:r>
            <a:br>
              <a:rPr lang="en-US" sz="2000" b="0" dirty="0">
                <a:solidFill>
                  <a:schemeClr val="bg1"/>
                </a:solidFill>
              </a:rPr>
            </a:br>
            <a:r>
              <a:rPr lang="en-US" sz="2000" b="0" dirty="0">
                <a:solidFill>
                  <a:schemeClr val="bg1"/>
                </a:solidFill>
              </a:rPr>
              <a:t>Jackie Miller</a:t>
            </a:r>
            <a:br>
              <a:rPr lang="en-US" sz="2000" b="0" dirty="0">
                <a:solidFill>
                  <a:schemeClr val="bg1"/>
                </a:solidFill>
              </a:rPr>
            </a:br>
            <a:r>
              <a:rPr lang="en-US" sz="2000" b="0" dirty="0">
                <a:solidFill>
                  <a:schemeClr val="bg1"/>
                </a:solidFill>
              </a:rPr>
              <a:t>NC State Cooperative Extension ANR/CRD</a:t>
            </a:r>
            <a:endParaRPr lang="en-US" sz="2000" b="1" dirty="0">
              <a:solidFill>
                <a:schemeClr val="bg1"/>
              </a:solidFill>
              <a:latin typeface="+mn-lt"/>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yramids.JPG"/>
          <p:cNvPicPr>
            <a:picLocks noChangeAspect="1"/>
          </p:cNvPicPr>
          <p:nvPr/>
        </p:nvPicPr>
        <p:blipFill>
          <a:blip r:embed="rId2" cstate="print"/>
          <a:stretch>
            <a:fillRect/>
          </a:stretch>
        </p:blipFill>
        <p:spPr>
          <a:xfrm>
            <a:off x="1143000" y="609600"/>
            <a:ext cx="6400800" cy="4953001"/>
          </a:xfrm>
          <a:prstGeom prst="rect">
            <a:avLst/>
          </a:prstGeom>
        </p:spPr>
      </p:pic>
      <p:sp>
        <p:nvSpPr>
          <p:cNvPr id="7" name="Content Placeholder 2"/>
          <p:cNvSpPr txBox="1">
            <a:spLocks/>
          </p:cNvSpPr>
          <p:nvPr/>
        </p:nvSpPr>
        <p:spPr>
          <a:xfrm>
            <a:off x="1143000" y="457200"/>
            <a:ext cx="6705600" cy="5257800"/>
          </a:xfrm>
          <a:prstGeom prst="rect">
            <a:avLst/>
          </a:prstGeom>
          <a:noFill/>
        </p:spPr>
        <p:txBody>
          <a:bodyPr/>
          <a:lstStyle/>
          <a:p>
            <a:pPr marL="342900" marR="0" lvl="0" indent="-342900" algn="l" defTabSz="914400" rtl="0" eaLnBrk="1" fontAlgn="base" latinLnBrk="0" hangingPunct="1">
              <a:lnSpc>
                <a:spcPct val="150000"/>
              </a:lnSpc>
              <a:spcBef>
                <a:spcPct val="20000"/>
              </a:spcBef>
              <a:spcAft>
                <a:spcPct val="0"/>
              </a:spcAft>
              <a:buClr>
                <a:schemeClr val="tx2"/>
              </a:buClr>
              <a:buSzTx/>
              <a:tabLst/>
              <a:defRPr/>
            </a:pPr>
            <a:r>
              <a:rPr kumimoji="0" lang="en-US" sz="4400" b="1" i="0" u="none" strike="noStrike" kern="0" cap="none" spc="0" normalizeH="0" baseline="0" noProof="0" dirty="0" smtClean="0">
                <a:ln>
                  <a:noFill/>
                </a:ln>
                <a:uLnTx/>
                <a:uFillTx/>
                <a:latin typeface="Comic Sans MS" pitchFamily="66" charset="0"/>
                <a:ea typeface="+mn-ea"/>
                <a:cs typeface="+mn-cs"/>
              </a:rPr>
              <a:t>Too Big</a:t>
            </a:r>
          </a:p>
          <a:p>
            <a:pPr marL="342900" marR="0" lvl="0" indent="-342900" algn="l" defTabSz="914400" rtl="0" eaLnBrk="1" fontAlgn="base" latinLnBrk="0" hangingPunct="1">
              <a:lnSpc>
                <a:spcPct val="150000"/>
              </a:lnSpc>
              <a:spcBef>
                <a:spcPct val="20000"/>
              </a:spcBef>
              <a:spcAft>
                <a:spcPct val="0"/>
              </a:spcAft>
              <a:buClr>
                <a:schemeClr val="tx2"/>
              </a:buClr>
              <a:buSzTx/>
              <a:tabLst/>
              <a:defRPr/>
            </a:pPr>
            <a:r>
              <a:rPr kumimoji="0" lang="en-US" sz="4400" b="1" i="0" u="none" strike="noStrike" kern="0" cap="none" spc="0" normalizeH="0" baseline="0" noProof="0" dirty="0" smtClean="0">
                <a:ln>
                  <a:noFill/>
                </a:ln>
                <a:uLnTx/>
                <a:uFillTx/>
                <a:latin typeface="Comic Sans MS" pitchFamily="66" charset="0"/>
                <a:ea typeface="+mn-ea"/>
                <a:cs typeface="+mn-cs"/>
              </a:rPr>
              <a:t>Too Expensive</a:t>
            </a:r>
          </a:p>
          <a:p>
            <a:pPr marL="342900" marR="0" lvl="0" indent="-342900" algn="l" defTabSz="914400" rtl="0" eaLnBrk="1" fontAlgn="base" latinLnBrk="0" hangingPunct="1">
              <a:lnSpc>
                <a:spcPct val="150000"/>
              </a:lnSpc>
              <a:spcBef>
                <a:spcPct val="20000"/>
              </a:spcBef>
              <a:spcAft>
                <a:spcPct val="0"/>
              </a:spcAft>
              <a:buClr>
                <a:schemeClr val="tx2"/>
              </a:buClr>
              <a:buSzTx/>
              <a:tabLst/>
              <a:defRPr/>
            </a:pPr>
            <a:endParaRPr kumimoji="0" lang="en-US" sz="4400" b="1" i="0" u="none" strike="noStrike" kern="0" cap="none" spc="0" normalizeH="0" baseline="0" noProof="0" dirty="0" smtClean="0">
              <a:ln>
                <a:noFill/>
              </a:ln>
              <a:uLnTx/>
              <a:uFillTx/>
              <a:latin typeface="Comic Sans MS" pitchFamily="66" charset="0"/>
              <a:ea typeface="+mn-ea"/>
              <a:cs typeface="+mn-cs"/>
            </a:endParaRPr>
          </a:p>
          <a:p>
            <a:pPr marL="342900" marR="0" lvl="0" indent="-342900" algn="l" defTabSz="914400" rtl="0" eaLnBrk="1" fontAlgn="base" latinLnBrk="0" hangingPunct="1">
              <a:lnSpc>
                <a:spcPct val="150000"/>
              </a:lnSpc>
              <a:spcBef>
                <a:spcPct val="20000"/>
              </a:spcBef>
              <a:spcAft>
                <a:spcPct val="0"/>
              </a:spcAft>
              <a:buClr>
                <a:schemeClr val="tx2"/>
              </a:buClr>
              <a:buSzTx/>
              <a:tabLst/>
              <a:defRPr/>
            </a:pPr>
            <a:r>
              <a:rPr kumimoji="0" lang="en-US" sz="4400" b="1" i="0" u="none" strike="noStrike" kern="0" cap="none" spc="0" normalizeH="0" baseline="0" noProof="0" dirty="0" smtClean="0">
                <a:ln>
                  <a:noFill/>
                </a:ln>
                <a:uLnTx/>
                <a:uFillTx/>
                <a:latin typeface="Comic Sans MS" pitchFamily="66" charset="0"/>
                <a:ea typeface="+mn-ea"/>
                <a:cs typeface="+mn-cs"/>
              </a:rPr>
              <a:t>Take Too Long </a:t>
            </a:r>
          </a:p>
          <a:p>
            <a:pPr marL="342900" marR="0" lvl="0" indent="-342900" algn="l" defTabSz="914400" rtl="0" eaLnBrk="1" fontAlgn="base" latinLnBrk="0" hangingPunct="1">
              <a:lnSpc>
                <a:spcPct val="150000"/>
              </a:lnSpc>
              <a:spcBef>
                <a:spcPct val="20000"/>
              </a:spcBef>
              <a:spcAft>
                <a:spcPct val="0"/>
              </a:spcAft>
              <a:buClr>
                <a:schemeClr val="tx2"/>
              </a:buClr>
              <a:buSzTx/>
              <a:tabLst/>
              <a:defRPr/>
            </a:pPr>
            <a:endParaRPr kumimoji="0" lang="en-US" sz="4400" b="1" i="0" u="none" strike="noStrike" kern="0" cap="none" spc="0" normalizeH="0" baseline="0" noProof="0" dirty="0" smtClean="0">
              <a:ln>
                <a:noFill/>
              </a:ln>
              <a:solidFill>
                <a:srgbClr val="C00000"/>
              </a:solidFill>
              <a:effectLst/>
              <a:uLnTx/>
              <a:uFillTx/>
              <a:latin typeface="Comic Sans MS" pitchFamily="66" charset="0"/>
              <a:ea typeface="+mn-ea"/>
              <a:cs typeface="+mn-cs"/>
            </a:endParaRPr>
          </a:p>
          <a:p>
            <a:pPr marL="342900" marR="0" lvl="0" indent="-342900" algn="l" defTabSz="914400" rtl="0" eaLnBrk="1" fontAlgn="base" latinLnBrk="0" hangingPunct="1">
              <a:lnSpc>
                <a:spcPct val="150000"/>
              </a:lnSpc>
              <a:spcBef>
                <a:spcPct val="20000"/>
              </a:spcBef>
              <a:spcAft>
                <a:spcPct val="0"/>
              </a:spcAft>
              <a:buClr>
                <a:schemeClr val="tx2"/>
              </a:buClr>
              <a:buSzTx/>
              <a:tabLst/>
              <a:defRPr/>
            </a:pPr>
            <a:endParaRPr kumimoji="0" lang="en-US" sz="4400" b="1" i="0" u="none" strike="noStrike" kern="0" cap="none" spc="0" normalizeH="0" baseline="0" noProof="0" dirty="0" smtClean="0">
              <a:ln>
                <a:noFill/>
              </a:ln>
              <a:solidFill>
                <a:srgbClr val="C00000"/>
              </a:solidFill>
              <a:effectLst/>
              <a:uLnTx/>
              <a:uFillTx/>
              <a:latin typeface="Comic Sans MS" pitchFamily="66" charset="0"/>
              <a:ea typeface="+mn-ea"/>
              <a:cs typeface="+mn-cs"/>
            </a:endParaRPr>
          </a:p>
          <a:p>
            <a:pPr marL="342900" marR="0" lvl="0" indent="-342900" algn="l" defTabSz="914400" rtl="0" eaLnBrk="1" fontAlgn="base" latinLnBrk="0" hangingPunct="1">
              <a:lnSpc>
                <a:spcPct val="150000"/>
              </a:lnSpc>
              <a:spcBef>
                <a:spcPct val="20000"/>
              </a:spcBef>
              <a:spcAft>
                <a:spcPct val="0"/>
              </a:spcAft>
              <a:buClr>
                <a:schemeClr val="tx2"/>
              </a:buClr>
              <a:buSzTx/>
              <a:tabLst/>
              <a:defRPr/>
            </a:pPr>
            <a:endParaRPr kumimoji="0" lang="en-US" sz="4400" b="1" i="0" u="none" strike="noStrike" kern="0" cap="none" spc="0" normalizeH="0" baseline="0" noProof="0" dirty="0" smtClean="0">
              <a:ln>
                <a:noFill/>
              </a:ln>
              <a:solidFill>
                <a:srgbClr val="C00000"/>
              </a:solidFill>
              <a:effectLst/>
              <a:uLnTx/>
              <a:uFillTx/>
              <a:latin typeface="Comic Sans MS" pitchFamily="66" charset="0"/>
              <a:ea typeface="+mn-ea"/>
              <a:cs typeface="+mn-cs"/>
            </a:endParaRPr>
          </a:p>
          <a:p>
            <a:pPr marL="342900" marR="0" lvl="0" indent="-342900" algn="l" defTabSz="914400" rtl="0" eaLnBrk="1" fontAlgn="base" latinLnBrk="0" hangingPunct="1">
              <a:lnSpc>
                <a:spcPct val="150000"/>
              </a:lnSpc>
              <a:spcBef>
                <a:spcPct val="20000"/>
              </a:spcBef>
              <a:spcAft>
                <a:spcPct val="0"/>
              </a:spcAft>
              <a:buClr>
                <a:schemeClr val="tx2"/>
              </a:buClr>
              <a:buSzTx/>
              <a:tabLst/>
              <a:defRPr/>
            </a:pPr>
            <a:endParaRPr lang="en-US" sz="4400" b="1" kern="0" dirty="0" smtClean="0">
              <a:solidFill>
                <a:srgbClr val="C00000"/>
              </a:solidFill>
              <a:latin typeface="Comic Sans MS" pitchFamily="66" charset="0"/>
            </a:endParaRPr>
          </a:p>
          <a:p>
            <a:pPr marL="342900" marR="0" lvl="0" indent="-342900" algn="l" defTabSz="914400" rtl="0" eaLnBrk="1" fontAlgn="base" latinLnBrk="0" hangingPunct="1">
              <a:lnSpc>
                <a:spcPct val="150000"/>
              </a:lnSpc>
              <a:spcBef>
                <a:spcPct val="20000"/>
              </a:spcBef>
              <a:spcAft>
                <a:spcPct val="0"/>
              </a:spcAft>
              <a:buClr>
                <a:schemeClr val="tx2"/>
              </a:buClr>
              <a:buSzTx/>
              <a:tabLst/>
              <a:defRPr/>
            </a:pPr>
            <a:r>
              <a:rPr kumimoji="0" lang="en-US" sz="4400" b="1" i="0" u="none" strike="noStrike" kern="0" cap="none" spc="0" normalizeH="0" baseline="0" noProof="0" dirty="0" smtClean="0">
                <a:ln>
                  <a:noFill/>
                </a:ln>
                <a:solidFill>
                  <a:srgbClr val="C00000"/>
                </a:solidFill>
                <a:effectLst/>
                <a:uLnTx/>
                <a:uFillTx/>
                <a:latin typeface="Comic Sans MS" pitchFamily="66" charset="0"/>
                <a:ea typeface="+mn-ea"/>
                <a:cs typeface="+mn-cs"/>
              </a:rPr>
              <a:t> </a:t>
            </a:r>
          </a:p>
          <a:p>
            <a:pPr marL="342900" marR="0" lvl="0" indent="-342900" algn="l" defTabSz="914400" rtl="0" eaLnBrk="1" fontAlgn="base" latinLnBrk="0" hangingPunct="1">
              <a:lnSpc>
                <a:spcPct val="150000"/>
              </a:lnSpc>
              <a:spcBef>
                <a:spcPct val="20000"/>
              </a:spcBef>
              <a:spcAft>
                <a:spcPct val="0"/>
              </a:spcAft>
              <a:buClr>
                <a:schemeClr val="tx2"/>
              </a:buClr>
              <a:buSzTx/>
              <a:buFontTx/>
              <a:buNone/>
              <a:tabLst/>
              <a:defRPr/>
            </a:pPr>
            <a:endParaRPr kumimoji="0" lang="en-US" sz="4400" b="0" i="0" u="none" strike="noStrike" kern="0" cap="none" spc="0" normalizeH="0" baseline="0" noProof="0" dirty="0" smtClean="0">
              <a:ln>
                <a:noFill/>
              </a:ln>
              <a:solidFill>
                <a:schemeClr val="tx1"/>
              </a:solidFill>
              <a:effectLst/>
              <a:uLnTx/>
              <a:uFillTx/>
              <a:latin typeface="Comic Sans MS" pitchFamily="66" charset="0"/>
              <a:ea typeface="+mn-ea"/>
              <a:cs typeface="+mn-cs"/>
            </a:endParaRPr>
          </a:p>
          <a:p>
            <a:pPr marL="342900" marR="0" lvl="0" indent="-342900" algn="l" defTabSz="914400" rtl="0" eaLnBrk="1" fontAlgn="base" latinLnBrk="0" hangingPunct="1">
              <a:lnSpc>
                <a:spcPct val="150000"/>
              </a:lnSpc>
              <a:spcBef>
                <a:spcPct val="20000"/>
              </a:spcBef>
              <a:spcAft>
                <a:spcPct val="0"/>
              </a:spcAft>
              <a:buClr>
                <a:schemeClr val="tx2"/>
              </a:buClr>
              <a:buSzTx/>
              <a:buFontTx/>
              <a:buNone/>
              <a:tabLst/>
              <a:defRPr/>
            </a:pPr>
            <a:endParaRPr kumimoji="0" lang="en-US" sz="4400" b="0" i="0" u="none" strike="noStrike" kern="0" cap="none" spc="0" normalizeH="0" baseline="0" noProof="0" dirty="0" smtClean="0">
              <a:ln>
                <a:noFill/>
              </a:ln>
              <a:solidFill>
                <a:schemeClr val="tx1"/>
              </a:solidFill>
              <a:effectLst/>
              <a:uLnTx/>
              <a:uFillTx/>
              <a:latin typeface="Comic Sans MS" pitchFamily="66" charset="0"/>
              <a:ea typeface="+mn-ea"/>
              <a:cs typeface="+mn-cs"/>
            </a:endParaRPr>
          </a:p>
          <a:p>
            <a:pPr marL="342900" marR="0" lvl="0" indent="-342900" algn="l" defTabSz="914400" rtl="0" eaLnBrk="1" fontAlgn="base" latinLnBrk="0" hangingPunct="1">
              <a:lnSpc>
                <a:spcPct val="100000"/>
              </a:lnSpc>
              <a:spcBef>
                <a:spcPct val="20000"/>
              </a:spcBef>
              <a:spcAft>
                <a:spcPct val="0"/>
              </a:spcAft>
              <a:buClr>
                <a:schemeClr val="tx2"/>
              </a:buClr>
              <a:buSzTx/>
              <a:buFontTx/>
              <a:buChar char="•"/>
              <a:tabLst/>
              <a:defRPr/>
            </a:pPr>
            <a:endParaRPr kumimoji="0" lang="en-US" sz="3200" b="0" i="0" u="none" strike="noStrike" kern="0" cap="none" spc="0" normalizeH="0" baseline="0" noProof="0" dirty="0">
              <a:ln>
                <a:noFill/>
              </a:ln>
              <a:solidFill>
                <a:schemeClr val="tx1"/>
              </a:solidFill>
              <a:effectLst/>
              <a:uLnTx/>
              <a:uFillTx/>
              <a:latin typeface="+mn-lt"/>
              <a:ea typeface="+mn-ea"/>
              <a:cs typeface="+mn-cs"/>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aises.JPG"/>
          <p:cNvPicPr>
            <a:picLocks noChangeAspect="1"/>
          </p:cNvPicPr>
          <p:nvPr/>
        </p:nvPicPr>
        <p:blipFill>
          <a:blip r:embed="rId3" cstate="print"/>
          <a:stretch>
            <a:fillRect/>
          </a:stretch>
        </p:blipFill>
        <p:spPr>
          <a:xfrm>
            <a:off x="762000" y="457200"/>
            <a:ext cx="7792720" cy="5105400"/>
          </a:xfrm>
          <a:prstGeom prst="rect">
            <a:avLst/>
          </a:prstGeom>
        </p:spPr>
      </p:pic>
      <p:sp>
        <p:nvSpPr>
          <p:cNvPr id="2" name="Title 1"/>
          <p:cNvSpPr>
            <a:spLocks noGrp="1"/>
          </p:cNvSpPr>
          <p:nvPr>
            <p:ph type="title"/>
          </p:nvPr>
        </p:nvSpPr>
        <p:spPr>
          <a:xfrm>
            <a:off x="533400" y="4724400"/>
            <a:ext cx="8382000" cy="914400"/>
          </a:xfrm>
          <a:solidFill>
            <a:schemeClr val="bg1"/>
          </a:solidFill>
        </p:spPr>
        <p:txBody>
          <a:bodyPr>
            <a:noAutofit/>
          </a:bodyPr>
          <a:lstStyle/>
          <a:p>
            <a:r>
              <a:rPr lang="en-US" dirty="0" smtClean="0">
                <a:solidFill>
                  <a:schemeClr val="tx1"/>
                </a:solidFill>
                <a:latin typeface="+mn-lt"/>
              </a:rPr>
              <a:t>Lighter, Quicker, Cheaper (LQC)</a:t>
            </a:r>
            <a:endParaRPr lang="en-US" dirty="0">
              <a:solidFill>
                <a:schemeClr val="tx1"/>
              </a:solidFill>
              <a:latin typeface="+mn-lt"/>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title"/>
          </p:nvPr>
        </p:nvSpPr>
        <p:spPr>
          <a:xfrm>
            <a:off x="1447800" y="457200"/>
            <a:ext cx="6934200" cy="4876800"/>
          </a:xfrm>
          <a:solidFill>
            <a:schemeClr val="bg1"/>
          </a:solidFill>
          <a:ln>
            <a:solidFill>
              <a:schemeClr val="bg1"/>
            </a:solidFill>
          </a:ln>
        </p:spPr>
        <p:txBody>
          <a:bodyPr/>
          <a:lstStyle/>
          <a:p>
            <a:pPr algn="l">
              <a:lnSpc>
                <a:spcPct val="150000"/>
              </a:lnSpc>
              <a:buNone/>
            </a:pPr>
            <a:r>
              <a:rPr lang="en-US" b="1" i="1" dirty="0" smtClean="0">
                <a:solidFill>
                  <a:srgbClr val="C00000"/>
                </a:solidFill>
                <a:latin typeface="+mn-lt"/>
              </a:rPr>
              <a:t>LQC is an approach to </a:t>
            </a:r>
            <a:r>
              <a:rPr lang="en-US" b="1" i="1" dirty="0" err="1" smtClean="0">
                <a:solidFill>
                  <a:srgbClr val="C00000"/>
                </a:solidFill>
                <a:latin typeface="+mn-lt"/>
              </a:rPr>
              <a:t>placemaking</a:t>
            </a:r>
            <a:r>
              <a:rPr lang="en-US" b="1" i="1" dirty="0" smtClean="0">
                <a:solidFill>
                  <a:srgbClr val="C00000"/>
                </a:solidFill>
                <a:latin typeface="+mn-lt"/>
              </a:rPr>
              <a:t> that focuses on small-scale and incremental changes</a:t>
            </a:r>
            <a:r>
              <a:rPr lang="en-US" sz="4400" b="1" dirty="0" smtClean="0">
                <a:solidFill>
                  <a:schemeClr val="bg1"/>
                </a:solidFill>
                <a:effectLst>
                  <a:outerShdw blurRad="38100" dist="38100" dir="2700000" algn="tl">
                    <a:srgbClr val="000000">
                      <a:alpha val="43137"/>
                    </a:srgbClr>
                  </a:outerShdw>
                </a:effectLst>
                <a:latin typeface="+mn-lt"/>
              </a:rPr>
              <a:t/>
            </a:r>
            <a:br>
              <a:rPr lang="en-US" sz="4400" b="1" dirty="0" smtClean="0">
                <a:solidFill>
                  <a:schemeClr val="bg1"/>
                </a:solidFill>
                <a:effectLst>
                  <a:outerShdw blurRad="38100" dist="38100" dir="2700000" algn="tl">
                    <a:srgbClr val="000000">
                      <a:alpha val="43137"/>
                    </a:srgbClr>
                  </a:outerShdw>
                </a:effectLst>
                <a:latin typeface="+mn-lt"/>
              </a:rPr>
            </a:br>
            <a:endParaRPr lang="en-US" sz="2000" b="1" dirty="0" smtClean="0">
              <a:solidFill>
                <a:schemeClr val="bg1"/>
              </a:solidFill>
              <a:latin typeface="+mn-lt"/>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0" y="1600200"/>
            <a:ext cx="7315200" cy="3962400"/>
          </a:xfrm>
          <a:solidFill>
            <a:schemeClr val="bg1"/>
          </a:solidFill>
          <a:ln>
            <a:solidFill>
              <a:schemeClr val="bg1"/>
            </a:solidFill>
          </a:ln>
        </p:spPr>
        <p:txBody>
          <a:bodyPr>
            <a:noAutofit/>
          </a:bodyPr>
          <a:lstStyle/>
          <a:p>
            <a:pPr lvl="2">
              <a:lnSpc>
                <a:spcPct val="150000"/>
              </a:lnSpc>
              <a:buFont typeface="Arial" panose="020B0604020202020204" pitchFamily="34" charset="0"/>
              <a:buChar char="•"/>
            </a:pPr>
            <a:r>
              <a:rPr lang="en-US" sz="3200" b="1" dirty="0" smtClean="0">
                <a:latin typeface="+mn-lt"/>
              </a:rPr>
              <a:t>Lower risk</a:t>
            </a:r>
          </a:p>
          <a:p>
            <a:pPr lvl="2">
              <a:lnSpc>
                <a:spcPct val="150000"/>
              </a:lnSpc>
              <a:buFont typeface="Arial" panose="020B0604020202020204" pitchFamily="34" charset="0"/>
              <a:buChar char="•"/>
            </a:pPr>
            <a:r>
              <a:rPr lang="en-US" sz="3200" b="1" dirty="0" smtClean="0">
                <a:latin typeface="+mn-lt"/>
              </a:rPr>
              <a:t>Lower cost, high impact</a:t>
            </a:r>
          </a:p>
          <a:p>
            <a:pPr lvl="2">
              <a:lnSpc>
                <a:spcPct val="150000"/>
              </a:lnSpc>
              <a:buFont typeface="Arial" panose="020B0604020202020204" pitchFamily="34" charset="0"/>
              <a:buChar char="•"/>
            </a:pPr>
            <a:r>
              <a:rPr lang="en-US" sz="3200" b="1" dirty="0" smtClean="0">
                <a:latin typeface="+mn-lt"/>
              </a:rPr>
              <a:t>Capitalizes on local   resources</a:t>
            </a:r>
          </a:p>
        </p:txBody>
      </p:sp>
      <p:sp>
        <p:nvSpPr>
          <p:cNvPr id="2" name="TextBox 1"/>
          <p:cNvSpPr txBox="1"/>
          <p:nvPr/>
        </p:nvSpPr>
        <p:spPr>
          <a:xfrm>
            <a:off x="-15240" y="838200"/>
            <a:ext cx="9144000" cy="707886"/>
          </a:xfrm>
          <a:prstGeom prst="rect">
            <a:avLst/>
          </a:prstGeom>
          <a:noFill/>
        </p:spPr>
        <p:txBody>
          <a:bodyPr wrap="square" rtlCol="0">
            <a:spAutoFit/>
          </a:bodyPr>
          <a:lstStyle/>
          <a:p>
            <a:pPr algn="ctr"/>
            <a:r>
              <a:rPr lang="en-US" sz="4000" b="1" dirty="0" smtClean="0">
                <a:solidFill>
                  <a:srgbClr val="C00000"/>
                </a:solidFill>
                <a:latin typeface="+mj-lt"/>
              </a:rPr>
              <a:t>Benefits of LQC</a:t>
            </a:r>
            <a:endParaRPr lang="en-US" sz="4000" b="1" dirty="0">
              <a:solidFill>
                <a:srgbClr val="C00000"/>
              </a:solidFill>
              <a:latin typeface="+mj-lt"/>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chalkboard.JPG"/>
          <p:cNvPicPr>
            <a:picLocks noChangeAspect="1"/>
          </p:cNvPicPr>
          <p:nvPr/>
        </p:nvPicPr>
        <p:blipFill>
          <a:blip r:embed="rId2" cstate="print"/>
          <a:stretch>
            <a:fillRect/>
          </a:stretch>
        </p:blipFill>
        <p:spPr>
          <a:xfrm>
            <a:off x="533400" y="228600"/>
            <a:ext cx="8153400" cy="5427107"/>
          </a:xfrm>
          <a:prstGeom prst="rect">
            <a:avLst/>
          </a:prstGeom>
          <a:ln>
            <a:solidFill>
              <a:schemeClr val="bg1"/>
            </a:solidFill>
          </a:ln>
        </p:spPr>
      </p:pic>
      <p:sp>
        <p:nvSpPr>
          <p:cNvPr id="4" name="Title 3"/>
          <p:cNvSpPr>
            <a:spLocks noGrp="1"/>
          </p:cNvSpPr>
          <p:nvPr>
            <p:ph type="title"/>
          </p:nvPr>
        </p:nvSpPr>
        <p:spPr>
          <a:xfrm>
            <a:off x="5486400" y="533400"/>
            <a:ext cx="3200400" cy="5334000"/>
          </a:xfrm>
          <a:ln>
            <a:noFill/>
          </a:ln>
        </p:spPr>
        <p:txBody>
          <a:bodyPr>
            <a:normAutofit fontScale="90000"/>
          </a:bodyPr>
          <a:lstStyle/>
          <a:p>
            <a:pPr algn="l"/>
            <a:r>
              <a:rPr lang="en-US" sz="4400" dirty="0" smtClean="0">
                <a:latin typeface="+mn-lt"/>
              </a:rPr>
              <a:t>Does your list of LQC goals </a:t>
            </a:r>
            <a:r>
              <a:rPr lang="en-US" sz="4400" dirty="0">
                <a:latin typeface="+mn-lt"/>
              </a:rPr>
              <a:t>f</a:t>
            </a:r>
            <a:r>
              <a:rPr lang="en-US" sz="4400" dirty="0" smtClean="0">
                <a:latin typeface="+mn-lt"/>
              </a:rPr>
              <a:t>it the 4 key qualities of a great public space?</a:t>
            </a:r>
            <a:br>
              <a:rPr lang="en-US" sz="4400" dirty="0" smtClean="0">
                <a:latin typeface="+mn-lt"/>
              </a:rPr>
            </a:br>
            <a:endParaRPr lang="en-US" sz="4400" dirty="0">
              <a:latin typeface="+mn-lt"/>
            </a:endParaRPr>
          </a:p>
        </p:txBody>
      </p:sp>
    </p:spTree>
    <p:extLst>
      <p:ext uri="{BB962C8B-B14F-4D97-AF65-F5344CB8AC3E}">
        <p14:creationId xmlns:p14="http://schemas.microsoft.com/office/powerpoint/2010/main" val="14492974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371600"/>
            <a:ext cx="8229600" cy="4191000"/>
          </a:xfrm>
          <a:solidFill>
            <a:schemeClr val="bg1"/>
          </a:solidFill>
        </p:spPr>
        <p:txBody>
          <a:bodyPr>
            <a:noAutofit/>
          </a:bodyPr>
          <a:lstStyle/>
          <a:p>
            <a:pPr marL="0" indent="0">
              <a:buNone/>
            </a:pPr>
            <a:r>
              <a:rPr lang="en-US" sz="3600" b="1" dirty="0" smtClean="0">
                <a:latin typeface="+mn-lt"/>
              </a:rPr>
              <a:t>1. Is </a:t>
            </a:r>
            <a:r>
              <a:rPr lang="en-US" sz="3600" b="1" dirty="0" smtClean="0">
                <a:latin typeface="+mn-lt"/>
              </a:rPr>
              <a:t>the space accessible?</a:t>
            </a:r>
          </a:p>
          <a:p>
            <a:pPr marL="0" indent="0">
              <a:buNone/>
            </a:pPr>
            <a:r>
              <a:rPr lang="en-US" sz="3600" b="1" dirty="0" smtClean="0">
                <a:latin typeface="+mn-lt"/>
              </a:rPr>
              <a:t>2. Are </a:t>
            </a:r>
            <a:r>
              <a:rPr lang="en-US" sz="3600" b="1" dirty="0" smtClean="0">
                <a:latin typeface="+mn-lt"/>
              </a:rPr>
              <a:t>there functions &amp; activities?</a:t>
            </a:r>
          </a:p>
          <a:p>
            <a:pPr marL="0" indent="0">
              <a:buNone/>
            </a:pPr>
            <a:r>
              <a:rPr lang="en-US" sz="3600" b="1" dirty="0" smtClean="0">
                <a:latin typeface="+mn-lt"/>
              </a:rPr>
              <a:t>3. Is </a:t>
            </a:r>
            <a:r>
              <a:rPr lang="en-US" sz="3600" b="1" dirty="0" smtClean="0">
                <a:latin typeface="+mn-lt"/>
              </a:rPr>
              <a:t>the space comfortable &amp; safe?</a:t>
            </a:r>
          </a:p>
          <a:p>
            <a:pPr marL="0" indent="0">
              <a:buNone/>
            </a:pPr>
            <a:r>
              <a:rPr lang="en-US" sz="3600" b="1" dirty="0" smtClean="0">
                <a:latin typeface="+mn-lt"/>
              </a:rPr>
              <a:t>4. Is </a:t>
            </a:r>
            <a:r>
              <a:rPr lang="en-US" sz="3600" b="1" dirty="0" smtClean="0">
                <a:latin typeface="+mn-lt"/>
              </a:rPr>
              <a:t>it a sociable place: one where people meet each other?</a:t>
            </a:r>
          </a:p>
          <a:p>
            <a:endParaRPr lang="en-US" sz="3600" dirty="0">
              <a:latin typeface="+mn-lt"/>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ands.JPG"/>
          <p:cNvPicPr>
            <a:picLocks noChangeAspect="1"/>
          </p:cNvPicPr>
          <p:nvPr/>
        </p:nvPicPr>
        <p:blipFill>
          <a:blip r:embed="rId3" cstate="print"/>
          <a:stretch>
            <a:fillRect/>
          </a:stretch>
        </p:blipFill>
        <p:spPr>
          <a:xfrm>
            <a:off x="685800" y="429769"/>
            <a:ext cx="7897090" cy="5212079"/>
          </a:xfrm>
          <a:prstGeom prst="rect">
            <a:avLst/>
          </a:prstGeom>
        </p:spPr>
      </p:pic>
      <p:sp>
        <p:nvSpPr>
          <p:cNvPr id="2" name="Title 1"/>
          <p:cNvSpPr>
            <a:spLocks noGrp="1"/>
          </p:cNvSpPr>
          <p:nvPr>
            <p:ph type="title"/>
          </p:nvPr>
        </p:nvSpPr>
        <p:spPr>
          <a:xfrm>
            <a:off x="762000" y="4876800"/>
            <a:ext cx="7772400" cy="762000"/>
          </a:xfrm>
        </p:spPr>
        <p:txBody>
          <a:bodyPr/>
          <a:lstStyle/>
          <a:p>
            <a:r>
              <a:rPr lang="en-US" sz="4400" dirty="0" smtClean="0">
                <a:solidFill>
                  <a:srgbClr val="C00000"/>
                </a:solidFill>
                <a:latin typeface="+mn-lt"/>
              </a:rPr>
              <a:t>Look for Partners</a:t>
            </a:r>
            <a:endParaRPr lang="en-US" sz="4400" dirty="0">
              <a:solidFill>
                <a:srgbClr val="C00000"/>
              </a:solidFill>
              <a:latin typeface="+mn-lt"/>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ctionsteps.JPG"/>
          <p:cNvPicPr>
            <a:picLocks noChangeAspect="1"/>
          </p:cNvPicPr>
          <p:nvPr/>
        </p:nvPicPr>
        <p:blipFill>
          <a:blip r:embed="rId3" cstate="print"/>
          <a:stretch>
            <a:fillRect/>
          </a:stretch>
        </p:blipFill>
        <p:spPr>
          <a:xfrm>
            <a:off x="710738" y="443807"/>
            <a:ext cx="7848600" cy="5232400"/>
          </a:xfrm>
          <a:prstGeom prst="rect">
            <a:avLst/>
          </a:prstGeom>
        </p:spPr>
      </p:pic>
      <p:sp>
        <p:nvSpPr>
          <p:cNvPr id="2" name="Title 1"/>
          <p:cNvSpPr>
            <a:spLocks noGrp="1"/>
          </p:cNvSpPr>
          <p:nvPr>
            <p:ph type="title"/>
          </p:nvPr>
        </p:nvSpPr>
        <p:spPr>
          <a:xfrm>
            <a:off x="655320" y="3810000"/>
            <a:ext cx="4114800" cy="1828800"/>
          </a:xfrm>
        </p:spPr>
        <p:txBody>
          <a:bodyPr/>
          <a:lstStyle/>
          <a:p>
            <a:pPr algn="l"/>
            <a:r>
              <a:rPr lang="en-US" sz="6000" dirty="0" smtClean="0">
                <a:ln>
                  <a:solidFill>
                    <a:schemeClr val="tx1"/>
                  </a:solidFill>
                </a:ln>
                <a:solidFill>
                  <a:schemeClr val="bg1"/>
                </a:solidFill>
                <a:latin typeface="+mn-lt"/>
              </a:rPr>
              <a:t>Action</a:t>
            </a:r>
            <a:br>
              <a:rPr lang="en-US" sz="6000" dirty="0" smtClean="0">
                <a:ln>
                  <a:solidFill>
                    <a:schemeClr val="tx1"/>
                  </a:solidFill>
                </a:ln>
                <a:solidFill>
                  <a:schemeClr val="bg1"/>
                </a:solidFill>
                <a:latin typeface="+mn-lt"/>
              </a:rPr>
            </a:br>
            <a:r>
              <a:rPr lang="en-US" sz="6000" dirty="0" smtClean="0">
                <a:ln>
                  <a:solidFill>
                    <a:schemeClr val="tx1"/>
                  </a:solidFill>
                </a:ln>
                <a:solidFill>
                  <a:schemeClr val="bg1"/>
                </a:solidFill>
                <a:latin typeface="+mn-lt"/>
              </a:rPr>
              <a:t> Steps</a:t>
            </a:r>
            <a:endParaRPr lang="en-US" sz="6000" dirty="0">
              <a:ln>
                <a:solidFill>
                  <a:schemeClr val="tx1"/>
                </a:solidFill>
              </a:ln>
              <a:solidFill>
                <a:schemeClr val="bg1"/>
              </a:solidFill>
              <a:latin typeface="+mn-lt"/>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69945" y="990600"/>
            <a:ext cx="3621505" cy="4587239"/>
          </a:xfrm>
          <a:prstGeom prst="rect">
            <a:avLst/>
          </a:prstGeom>
        </p:spPr>
      </p:pic>
      <p:sp>
        <p:nvSpPr>
          <p:cNvPr id="2" name="Title 1"/>
          <p:cNvSpPr>
            <a:spLocks noGrp="1"/>
          </p:cNvSpPr>
          <p:nvPr>
            <p:ph type="title"/>
          </p:nvPr>
        </p:nvSpPr>
        <p:spPr>
          <a:xfrm>
            <a:off x="685800" y="533400"/>
            <a:ext cx="7772400" cy="914400"/>
          </a:xfrm>
        </p:spPr>
        <p:txBody>
          <a:bodyPr/>
          <a:lstStyle/>
          <a:p>
            <a:r>
              <a:rPr lang="en-US" sz="4800" dirty="0" smtClean="0">
                <a:solidFill>
                  <a:schemeClr val="tx1"/>
                </a:solidFill>
                <a:latin typeface="+mn-lt"/>
              </a:rPr>
              <a:t>Communication</a:t>
            </a:r>
            <a:endParaRPr lang="en-US" sz="4800" dirty="0">
              <a:solidFill>
                <a:schemeClr val="tx1"/>
              </a:solidFill>
              <a:latin typeface="+mn-lt"/>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oneyinjar.JPG"/>
          <p:cNvPicPr>
            <a:picLocks noChangeAspect="1"/>
          </p:cNvPicPr>
          <p:nvPr/>
        </p:nvPicPr>
        <p:blipFill>
          <a:blip r:embed="rId3" cstate="print"/>
          <a:stretch>
            <a:fillRect/>
          </a:stretch>
        </p:blipFill>
        <p:spPr>
          <a:xfrm>
            <a:off x="381000" y="609600"/>
            <a:ext cx="3344616" cy="5029201"/>
          </a:xfrm>
          <a:prstGeom prst="rect">
            <a:avLst/>
          </a:prstGeom>
          <a:ln>
            <a:solidFill>
              <a:schemeClr val="tx1"/>
            </a:solidFill>
          </a:ln>
        </p:spPr>
      </p:pic>
      <p:sp>
        <p:nvSpPr>
          <p:cNvPr id="2" name="Title 1"/>
          <p:cNvSpPr>
            <a:spLocks noGrp="1"/>
          </p:cNvSpPr>
          <p:nvPr>
            <p:ph type="title"/>
          </p:nvPr>
        </p:nvSpPr>
        <p:spPr>
          <a:xfrm>
            <a:off x="4114800" y="762001"/>
            <a:ext cx="4648200" cy="4876800"/>
          </a:xfrm>
        </p:spPr>
        <p:txBody>
          <a:bodyPr/>
          <a:lstStyle/>
          <a:p>
            <a:r>
              <a:rPr lang="en-US" sz="6000" dirty="0" smtClean="0">
                <a:solidFill>
                  <a:srgbClr val="C00000"/>
                </a:solidFill>
                <a:latin typeface="+mn-lt"/>
              </a:rPr>
              <a:t>Finding Resources</a:t>
            </a:r>
            <a:br>
              <a:rPr lang="en-US" sz="6000" dirty="0" smtClean="0">
                <a:solidFill>
                  <a:srgbClr val="C00000"/>
                </a:solidFill>
                <a:latin typeface="+mn-lt"/>
              </a:rPr>
            </a:br>
            <a:r>
              <a:rPr lang="en-US" sz="6800" dirty="0">
                <a:solidFill>
                  <a:srgbClr val="C00000"/>
                </a:solidFill>
                <a:latin typeface="+mn-lt"/>
              </a:rPr>
              <a:t/>
            </a:r>
            <a:br>
              <a:rPr lang="en-US" sz="6800" dirty="0">
                <a:solidFill>
                  <a:srgbClr val="C00000"/>
                </a:solidFill>
                <a:latin typeface="+mn-lt"/>
              </a:rPr>
            </a:br>
            <a:r>
              <a:rPr lang="en-US" sz="6800" dirty="0" smtClean="0">
                <a:solidFill>
                  <a:srgbClr val="C00000"/>
                </a:solidFill>
                <a:latin typeface="+mn-lt"/>
              </a:rPr>
              <a:t> </a:t>
            </a:r>
            <a:endParaRPr lang="en-US" sz="6800" dirty="0">
              <a:solidFill>
                <a:srgbClr val="C00000"/>
              </a:solidFill>
              <a:latin typeface="+mn-lt"/>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4191000"/>
            <a:ext cx="7543800" cy="1371600"/>
          </a:xfrm>
        </p:spPr>
        <p:txBody>
          <a:bodyPr/>
          <a:lstStyle/>
          <a:p>
            <a:pPr algn="l"/>
            <a:r>
              <a:rPr lang="en-US" sz="4400" dirty="0" smtClean="0">
                <a:solidFill>
                  <a:schemeClr val="tx1"/>
                </a:solidFill>
                <a:latin typeface="+mn-lt"/>
              </a:rPr>
              <a:t>What did you learn from the surveys?</a:t>
            </a:r>
            <a:endParaRPr lang="en-US" sz="4400" dirty="0">
              <a:solidFill>
                <a:schemeClr val="tx1"/>
              </a:solidFill>
              <a:latin typeface="+mn-lt"/>
            </a:endParaRPr>
          </a:p>
        </p:txBody>
      </p:sp>
      <p:pic>
        <p:nvPicPr>
          <p:cNvPr id="6" name="Content Placeholder 5"/>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438400" y="609600"/>
            <a:ext cx="4175207" cy="3581400"/>
          </a:xfr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fireworks.JPG"/>
          <p:cNvPicPr>
            <a:picLocks noChangeAspect="1"/>
          </p:cNvPicPr>
          <p:nvPr/>
        </p:nvPicPr>
        <p:blipFill>
          <a:blip r:embed="rId3" cstate="print"/>
          <a:stretch>
            <a:fillRect/>
          </a:stretch>
        </p:blipFill>
        <p:spPr>
          <a:xfrm>
            <a:off x="609600" y="382191"/>
            <a:ext cx="8001000" cy="5331917"/>
          </a:xfrm>
          <a:prstGeom prst="rect">
            <a:avLst/>
          </a:prstGeom>
        </p:spPr>
      </p:pic>
      <p:sp>
        <p:nvSpPr>
          <p:cNvPr id="2" name="Title 1"/>
          <p:cNvSpPr>
            <a:spLocks noGrp="1"/>
          </p:cNvSpPr>
          <p:nvPr>
            <p:ph type="title"/>
          </p:nvPr>
        </p:nvSpPr>
        <p:spPr>
          <a:xfrm>
            <a:off x="304800" y="533400"/>
            <a:ext cx="8534400" cy="1143000"/>
          </a:xfrm>
        </p:spPr>
        <p:txBody>
          <a:bodyPr/>
          <a:lstStyle/>
          <a:p>
            <a:r>
              <a:rPr lang="en-US" sz="4400" dirty="0" smtClean="0">
                <a:solidFill>
                  <a:schemeClr val="bg1"/>
                </a:solidFill>
                <a:latin typeface="+mn-lt"/>
              </a:rPr>
              <a:t>Celebrate the </a:t>
            </a:r>
            <a:r>
              <a:rPr lang="en-US" sz="4400" dirty="0" smtClean="0">
                <a:solidFill>
                  <a:schemeClr val="bg1"/>
                </a:solidFill>
                <a:effectLst>
                  <a:outerShdw blurRad="38100" dist="38100" dir="2700000" algn="tl">
                    <a:srgbClr val="000000">
                      <a:alpha val="43137"/>
                    </a:srgbClr>
                  </a:outerShdw>
                </a:effectLst>
                <a:latin typeface="+mn-lt"/>
              </a:rPr>
              <a:t>Small</a:t>
            </a:r>
            <a:r>
              <a:rPr lang="en-US" sz="4400" dirty="0" smtClean="0">
                <a:solidFill>
                  <a:schemeClr val="bg1"/>
                </a:solidFill>
                <a:latin typeface="+mn-lt"/>
              </a:rPr>
              <a:t> Wins!</a:t>
            </a:r>
            <a:endParaRPr lang="en-US" sz="4400" dirty="0">
              <a:solidFill>
                <a:schemeClr val="bg1"/>
              </a:solidFill>
              <a:latin typeface="+mn-lt"/>
            </a:endParaRPr>
          </a:p>
        </p:txBody>
      </p:sp>
      <p:sp>
        <p:nvSpPr>
          <p:cNvPr id="3" name="Content Placeholder 2"/>
          <p:cNvSpPr>
            <a:spLocks noGrp="1"/>
          </p:cNvSpPr>
          <p:nvPr>
            <p:ph idx="1"/>
          </p:nvPr>
        </p:nvSpPr>
        <p:spPr/>
        <p:txBody>
          <a:bodyPr/>
          <a:lstStyle/>
          <a:p>
            <a:pPr>
              <a:buNone/>
            </a:pPr>
            <a:r>
              <a:rPr lang="en-US" dirty="0" smtClean="0">
                <a:latin typeface="+mn-lt"/>
              </a:rPr>
              <a:t>   </a:t>
            </a:r>
            <a:endParaRPr lang="en-US" dirty="0">
              <a:latin typeface="+mn-lt"/>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hotairballoon.JPG"/>
          <p:cNvPicPr>
            <a:picLocks noChangeAspect="1"/>
          </p:cNvPicPr>
          <p:nvPr/>
        </p:nvPicPr>
        <p:blipFill>
          <a:blip r:embed="rId3" cstate="print"/>
          <a:stretch>
            <a:fillRect/>
          </a:stretch>
        </p:blipFill>
        <p:spPr>
          <a:xfrm>
            <a:off x="2438400" y="455896"/>
            <a:ext cx="4267200" cy="5335304"/>
          </a:xfrm>
          <a:prstGeom prst="rect">
            <a:avLst/>
          </a:prstGeom>
          <a:ln>
            <a:solidFill>
              <a:schemeClr val="tx1"/>
            </a:solidFill>
          </a:ln>
        </p:spPr>
      </p:pic>
      <p:sp>
        <p:nvSpPr>
          <p:cNvPr id="4" name="Title 3"/>
          <p:cNvSpPr>
            <a:spLocks noGrp="1"/>
          </p:cNvSpPr>
          <p:nvPr>
            <p:ph type="title"/>
          </p:nvPr>
        </p:nvSpPr>
        <p:spPr>
          <a:xfrm>
            <a:off x="2438400" y="381000"/>
            <a:ext cx="4267200" cy="762000"/>
          </a:xfrm>
        </p:spPr>
        <p:txBody>
          <a:bodyPr>
            <a:noAutofit/>
          </a:bodyPr>
          <a:lstStyle/>
          <a:p>
            <a:pPr algn="l"/>
            <a:r>
              <a:rPr lang="en-US" sz="4400" dirty="0" smtClean="0">
                <a:solidFill>
                  <a:srgbClr val="FFFF00"/>
                </a:solidFill>
                <a:latin typeface="+mn-lt"/>
              </a:rPr>
              <a:t>Brainstorm</a:t>
            </a:r>
            <a:endParaRPr lang="en-US" sz="4400" dirty="0">
              <a:solidFill>
                <a:srgbClr val="FFFF00"/>
              </a:solidFill>
              <a:latin typeface="+mn-lt"/>
            </a:endParaRPr>
          </a:p>
        </p:txBody>
      </p:sp>
      <p:sp>
        <p:nvSpPr>
          <p:cNvPr id="8" name="Title 3"/>
          <p:cNvSpPr txBox="1">
            <a:spLocks/>
          </p:cNvSpPr>
          <p:nvPr/>
        </p:nvSpPr>
        <p:spPr bwMode="auto">
          <a:xfrm>
            <a:off x="2438400" y="4724400"/>
            <a:ext cx="4267200" cy="990600"/>
          </a:xfrm>
          <a:prstGeom prst="rect">
            <a:avLst/>
          </a:prstGeom>
          <a:noFill/>
          <a:ln w="9525">
            <a:noFill/>
            <a:miter lim="800000"/>
            <a:headEnd/>
            <a:tailEnd/>
          </a:ln>
          <a:effectLst/>
        </p:spPr>
        <p:txBody>
          <a:bodyPr vert="horz" wrap="square" lIns="92075" tIns="46038" rIns="92075" bIns="46038" numCol="1" anchor="b" anchorCtr="0" compatLnSpc="1">
            <a:prstTxWarp prst="textNoShape">
              <a:avLst/>
            </a:prstTxWarp>
            <a:no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lang="en-US" sz="4400" b="1" kern="0" dirty="0" smtClean="0">
                <a:solidFill>
                  <a:srgbClr val="FFFF00"/>
                </a:solidFill>
                <a:latin typeface="+mn-lt"/>
                <a:ea typeface="+mj-ea"/>
                <a:cs typeface="+mj-cs"/>
              </a:rPr>
              <a:t>Ideas</a:t>
            </a:r>
            <a:endParaRPr kumimoji="0" lang="en-US" sz="4400" b="1" i="0" u="none" strike="noStrike" kern="0" cap="none" spc="0" normalizeH="0" baseline="0" noProof="0" dirty="0">
              <a:ln>
                <a:noFill/>
              </a:ln>
              <a:solidFill>
                <a:srgbClr val="FFFF00"/>
              </a:solidFill>
              <a:uLnTx/>
              <a:uFillTx/>
              <a:latin typeface="+mn-lt"/>
              <a:ea typeface="+mj-ea"/>
              <a:cs typeface="+mj-cs"/>
            </a:endParaRPr>
          </a:p>
        </p:txBody>
      </p:sp>
    </p:spTree>
    <p:extLst>
      <p:ext uri="{BB962C8B-B14F-4D97-AF65-F5344CB8AC3E}">
        <p14:creationId xmlns:p14="http://schemas.microsoft.com/office/powerpoint/2010/main" val="214143780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ANY HOTAIR BALLOONS.JPG"/>
          <p:cNvPicPr>
            <a:picLocks noChangeAspect="1"/>
          </p:cNvPicPr>
          <p:nvPr/>
        </p:nvPicPr>
        <p:blipFill>
          <a:blip r:embed="rId3" cstate="print"/>
          <a:stretch>
            <a:fillRect/>
          </a:stretch>
        </p:blipFill>
        <p:spPr>
          <a:xfrm>
            <a:off x="840221" y="389965"/>
            <a:ext cx="7770380" cy="5172636"/>
          </a:xfrm>
          <a:prstGeom prst="rect">
            <a:avLst/>
          </a:prstGeom>
          <a:ln>
            <a:solidFill>
              <a:schemeClr val="tx1"/>
            </a:solidFill>
          </a:ln>
        </p:spPr>
      </p:pic>
      <p:sp>
        <p:nvSpPr>
          <p:cNvPr id="2" name="Title 1"/>
          <p:cNvSpPr>
            <a:spLocks noGrp="1"/>
          </p:cNvSpPr>
          <p:nvPr>
            <p:ph type="title"/>
          </p:nvPr>
        </p:nvSpPr>
        <p:spPr>
          <a:xfrm>
            <a:off x="838200" y="3429000"/>
            <a:ext cx="7772400" cy="2133600"/>
          </a:xfrm>
          <a:noFill/>
        </p:spPr>
        <p:txBody>
          <a:bodyPr/>
          <a:lstStyle/>
          <a:p>
            <a:r>
              <a:rPr lang="en-US" sz="4400" dirty="0" smtClean="0">
                <a:ln>
                  <a:solidFill>
                    <a:schemeClr val="tx1"/>
                  </a:solidFill>
                </a:ln>
                <a:solidFill>
                  <a:schemeClr val="bg1"/>
                </a:solidFill>
                <a:latin typeface="+mn-lt"/>
              </a:rPr>
              <a:t>CONSIDER  CREATING      </a:t>
            </a:r>
            <a:r>
              <a:rPr lang="en-US" sz="4400" dirty="0" smtClean="0">
                <a:ln>
                  <a:solidFill>
                    <a:schemeClr val="tx1"/>
                  </a:solidFill>
                </a:ln>
                <a:solidFill>
                  <a:schemeClr val="bg1"/>
                </a:solidFill>
                <a:latin typeface="+mn-lt"/>
              </a:rPr>
              <a:t>  2 </a:t>
            </a:r>
            <a:r>
              <a:rPr lang="en-US" sz="4400" dirty="0" smtClean="0">
                <a:ln>
                  <a:solidFill>
                    <a:schemeClr val="tx1"/>
                  </a:solidFill>
                </a:ln>
                <a:solidFill>
                  <a:schemeClr val="bg1"/>
                </a:solidFill>
                <a:latin typeface="+mn-lt"/>
              </a:rPr>
              <a:t>OR 3 GREAT PUBLIC SPACES!</a:t>
            </a:r>
            <a:endParaRPr lang="en-US" sz="4400" dirty="0">
              <a:ln>
                <a:solidFill>
                  <a:schemeClr val="tx1"/>
                </a:solidFill>
              </a:ln>
              <a:solidFill>
                <a:schemeClr val="bg1"/>
              </a:solidFill>
              <a:latin typeface="+mn-lt"/>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2342" y="533400"/>
            <a:ext cx="7307258" cy="4876800"/>
          </a:xfrm>
          <a:prstGeom prst="rect">
            <a:avLst/>
          </a:prstGeom>
          <a:ln>
            <a:solidFill>
              <a:schemeClr val="tx1"/>
            </a:solidFill>
          </a:ln>
        </p:spPr>
      </p:pic>
      <p:sp>
        <p:nvSpPr>
          <p:cNvPr id="3" name="Title 2"/>
          <p:cNvSpPr>
            <a:spLocks noGrp="1"/>
          </p:cNvSpPr>
          <p:nvPr>
            <p:ph type="title"/>
          </p:nvPr>
        </p:nvSpPr>
        <p:spPr>
          <a:xfrm>
            <a:off x="922342" y="381000"/>
            <a:ext cx="3192458" cy="5029200"/>
          </a:xfrm>
        </p:spPr>
        <p:txBody>
          <a:bodyPr/>
          <a:lstStyle/>
          <a:p>
            <a:r>
              <a:rPr lang="en-US" dirty="0" smtClean="0">
                <a:solidFill>
                  <a:schemeClr val="bg1"/>
                </a:solidFill>
              </a:rPr>
              <a:t>List the functions of each space</a:t>
            </a:r>
            <a:r>
              <a:rPr lang="en-US" dirty="0" smtClean="0"/>
              <a:t/>
            </a:r>
            <a:br>
              <a:rPr lang="en-US" dirty="0" smtClean="0"/>
            </a:br>
            <a:r>
              <a:rPr lang="en-US" dirty="0"/>
              <a:t/>
            </a:r>
            <a:br>
              <a:rPr lang="en-US" dirty="0"/>
            </a:br>
            <a:r>
              <a:rPr lang="en-US" dirty="0" smtClean="0"/>
              <a:t/>
            </a:r>
            <a:br>
              <a:rPr lang="en-US" dirty="0" smtClean="0"/>
            </a:b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533400"/>
            <a:ext cx="7772400" cy="762000"/>
          </a:xfrm>
        </p:spPr>
        <p:txBody>
          <a:bodyPr/>
          <a:lstStyle/>
          <a:p>
            <a:r>
              <a:rPr lang="en-US" sz="4400" dirty="0" smtClean="0">
                <a:solidFill>
                  <a:srgbClr val="C00000"/>
                </a:solidFill>
                <a:latin typeface="+mn-lt"/>
              </a:rPr>
              <a:t>FUNCTIONS</a:t>
            </a:r>
            <a:endParaRPr lang="en-US" sz="4400" dirty="0">
              <a:solidFill>
                <a:srgbClr val="C00000"/>
              </a:solidFill>
              <a:latin typeface="+mn-lt"/>
            </a:endParaRPr>
          </a:p>
        </p:txBody>
      </p:sp>
      <p:pic>
        <p:nvPicPr>
          <p:cNvPr id="5" name="Picture 4" descr="vineyard.JPG"/>
          <p:cNvPicPr>
            <a:picLocks noChangeAspect="1"/>
          </p:cNvPicPr>
          <p:nvPr/>
        </p:nvPicPr>
        <p:blipFill>
          <a:blip r:embed="rId3" cstate="print"/>
          <a:stretch>
            <a:fillRect/>
          </a:stretch>
        </p:blipFill>
        <p:spPr>
          <a:xfrm>
            <a:off x="609600" y="762000"/>
            <a:ext cx="1828800" cy="2743200"/>
          </a:xfrm>
          <a:prstGeom prst="rect">
            <a:avLst/>
          </a:prstGeom>
        </p:spPr>
      </p:pic>
      <p:pic>
        <p:nvPicPr>
          <p:cNvPr id="7" name="Picture 6" descr="coffeeshop.WMF"/>
          <p:cNvPicPr>
            <a:picLocks noChangeAspect="1"/>
          </p:cNvPicPr>
          <p:nvPr/>
        </p:nvPicPr>
        <p:blipFill>
          <a:blip r:embed="rId4" cstate="print"/>
          <a:stretch>
            <a:fillRect/>
          </a:stretch>
        </p:blipFill>
        <p:spPr>
          <a:xfrm>
            <a:off x="6705600" y="990600"/>
            <a:ext cx="1786738" cy="384048"/>
          </a:xfrm>
          <a:prstGeom prst="rect">
            <a:avLst/>
          </a:prstGeom>
        </p:spPr>
      </p:pic>
      <p:pic>
        <p:nvPicPr>
          <p:cNvPr id="9" name="Picture 8" descr="vegetables.JPG"/>
          <p:cNvPicPr>
            <a:picLocks noChangeAspect="1"/>
          </p:cNvPicPr>
          <p:nvPr/>
        </p:nvPicPr>
        <p:blipFill>
          <a:blip r:embed="rId5" cstate="print"/>
          <a:stretch>
            <a:fillRect/>
          </a:stretch>
        </p:blipFill>
        <p:spPr>
          <a:xfrm>
            <a:off x="6377708" y="1524000"/>
            <a:ext cx="2309091" cy="1524000"/>
          </a:xfrm>
          <a:prstGeom prst="rect">
            <a:avLst/>
          </a:prstGeom>
        </p:spPr>
      </p:pic>
      <p:pic>
        <p:nvPicPr>
          <p:cNvPr id="11" name="Picture 10" descr="PLAYGROUND.JPG"/>
          <p:cNvPicPr>
            <a:picLocks noChangeAspect="1"/>
          </p:cNvPicPr>
          <p:nvPr/>
        </p:nvPicPr>
        <p:blipFill>
          <a:blip r:embed="rId6" cstate="print"/>
          <a:stretch>
            <a:fillRect/>
          </a:stretch>
        </p:blipFill>
        <p:spPr>
          <a:xfrm>
            <a:off x="609600" y="4114800"/>
            <a:ext cx="2400300" cy="1600200"/>
          </a:xfrm>
          <a:prstGeom prst="rect">
            <a:avLst/>
          </a:prstGeom>
        </p:spPr>
      </p:pic>
      <p:pic>
        <p:nvPicPr>
          <p:cNvPr id="12" name="Picture 11" descr="SKATEBOARD.JPG"/>
          <p:cNvPicPr>
            <a:picLocks noChangeAspect="1"/>
          </p:cNvPicPr>
          <p:nvPr/>
        </p:nvPicPr>
        <p:blipFill>
          <a:blip r:embed="rId7" cstate="print"/>
          <a:stretch>
            <a:fillRect/>
          </a:stretch>
        </p:blipFill>
        <p:spPr>
          <a:xfrm>
            <a:off x="4724400" y="1295400"/>
            <a:ext cx="1168400" cy="1752600"/>
          </a:xfrm>
          <a:prstGeom prst="rect">
            <a:avLst/>
          </a:prstGeom>
        </p:spPr>
      </p:pic>
      <p:pic>
        <p:nvPicPr>
          <p:cNvPr id="13" name="Picture 12" descr="ACCOUSTIC GUITAR.JPG"/>
          <p:cNvPicPr>
            <a:picLocks noChangeAspect="1"/>
          </p:cNvPicPr>
          <p:nvPr/>
        </p:nvPicPr>
        <p:blipFill>
          <a:blip r:embed="rId8" cstate="print"/>
          <a:stretch>
            <a:fillRect/>
          </a:stretch>
        </p:blipFill>
        <p:spPr>
          <a:xfrm>
            <a:off x="6400800" y="3733800"/>
            <a:ext cx="2514600" cy="1796143"/>
          </a:xfrm>
          <a:prstGeom prst="rect">
            <a:avLst/>
          </a:prstGeom>
        </p:spPr>
      </p:pic>
      <p:pic>
        <p:nvPicPr>
          <p:cNvPr id="14" name="Picture 13" descr="PHOTOGRAPHER.JPG"/>
          <p:cNvPicPr>
            <a:picLocks noChangeAspect="1"/>
          </p:cNvPicPr>
          <p:nvPr/>
        </p:nvPicPr>
        <p:blipFill>
          <a:blip r:embed="rId9" cstate="print"/>
          <a:stretch>
            <a:fillRect/>
          </a:stretch>
        </p:blipFill>
        <p:spPr>
          <a:xfrm>
            <a:off x="4953000" y="3429000"/>
            <a:ext cx="1609344" cy="2256090"/>
          </a:xfrm>
          <a:prstGeom prst="rect">
            <a:avLst/>
          </a:prstGeom>
        </p:spPr>
      </p:pic>
      <p:pic>
        <p:nvPicPr>
          <p:cNvPr id="15" name="Picture 14" descr="sunflower.JPG"/>
          <p:cNvPicPr>
            <a:picLocks noChangeAspect="1"/>
          </p:cNvPicPr>
          <p:nvPr/>
        </p:nvPicPr>
        <p:blipFill>
          <a:blip r:embed="rId10" cstate="print"/>
          <a:stretch>
            <a:fillRect/>
          </a:stretch>
        </p:blipFill>
        <p:spPr>
          <a:xfrm>
            <a:off x="2209800" y="1295400"/>
            <a:ext cx="2059709" cy="1359408"/>
          </a:xfrm>
          <a:prstGeom prst="rect">
            <a:avLst/>
          </a:prstGeom>
        </p:spPr>
      </p:pic>
      <p:pic>
        <p:nvPicPr>
          <p:cNvPr id="17" name="Picture 16" descr="fireworks.JPG"/>
          <p:cNvPicPr>
            <a:picLocks noChangeAspect="1"/>
          </p:cNvPicPr>
          <p:nvPr/>
        </p:nvPicPr>
        <p:blipFill>
          <a:blip r:embed="rId11" cstate="print"/>
          <a:stretch>
            <a:fillRect/>
          </a:stretch>
        </p:blipFill>
        <p:spPr>
          <a:xfrm>
            <a:off x="2743200" y="2819400"/>
            <a:ext cx="2286802" cy="1523940"/>
          </a:xfrm>
          <a:prstGeom prst="rect">
            <a:avLst/>
          </a:prstGeom>
        </p:spPr>
      </p:pic>
      <p:pic>
        <p:nvPicPr>
          <p:cNvPr id="19" name="Picture 18" descr="BIRDING.JPG"/>
          <p:cNvPicPr>
            <a:picLocks noChangeAspect="1"/>
          </p:cNvPicPr>
          <p:nvPr/>
        </p:nvPicPr>
        <p:blipFill>
          <a:blip r:embed="rId12" cstate="print"/>
          <a:stretch>
            <a:fillRect/>
          </a:stretch>
        </p:blipFill>
        <p:spPr>
          <a:xfrm>
            <a:off x="7162800" y="2743200"/>
            <a:ext cx="1752600" cy="1168400"/>
          </a:xfrm>
          <a:prstGeom prst="rect">
            <a:avLst/>
          </a:prstGeom>
        </p:spPr>
      </p:pic>
      <p:pic>
        <p:nvPicPr>
          <p:cNvPr id="20" name="Picture 19" descr="KAYAK.JPG"/>
          <p:cNvPicPr>
            <a:picLocks noChangeAspect="1"/>
          </p:cNvPicPr>
          <p:nvPr/>
        </p:nvPicPr>
        <p:blipFill>
          <a:blip r:embed="rId13" cstate="print"/>
          <a:stretch>
            <a:fillRect/>
          </a:stretch>
        </p:blipFill>
        <p:spPr>
          <a:xfrm>
            <a:off x="3429000" y="4648200"/>
            <a:ext cx="1712814" cy="1138518"/>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81000"/>
            <a:ext cx="3657600" cy="5181600"/>
          </a:xfrm>
        </p:spPr>
        <p:txBody>
          <a:bodyPr/>
          <a:lstStyle/>
          <a:p>
            <a:r>
              <a:rPr lang="en-US" sz="6000" dirty="0" smtClean="0">
                <a:solidFill>
                  <a:srgbClr val="C00000"/>
                </a:solidFill>
                <a:effectLst>
                  <a:outerShdw blurRad="38100" dist="38100" dir="2700000" algn="tl">
                    <a:srgbClr val="000000">
                      <a:alpha val="43137"/>
                    </a:srgbClr>
                  </a:outerShdw>
                </a:effectLst>
                <a:latin typeface="+mn-lt"/>
              </a:rPr>
              <a:t>Form Supports Function</a:t>
            </a:r>
            <a:endParaRPr lang="en-US" sz="6000" dirty="0">
              <a:solidFill>
                <a:srgbClr val="C00000"/>
              </a:solidFill>
              <a:effectLst>
                <a:outerShdw blurRad="38100" dist="38100" dir="2700000" algn="tl">
                  <a:srgbClr val="000000">
                    <a:alpha val="43137"/>
                  </a:srgbClr>
                </a:outerShdw>
              </a:effectLst>
              <a:latin typeface="+mn-lt"/>
            </a:endParaRPr>
          </a:p>
        </p:txBody>
      </p:sp>
      <p:pic>
        <p:nvPicPr>
          <p:cNvPr id="4" name="Content Placeholder 3" descr="tire swing.JPG"/>
          <p:cNvPicPr>
            <a:picLocks noGrp="1" noChangeAspect="1"/>
          </p:cNvPicPr>
          <p:nvPr>
            <p:ph idx="1"/>
          </p:nvPr>
        </p:nvPicPr>
        <p:blipFill>
          <a:blip r:embed="rId3" cstate="print"/>
          <a:stretch>
            <a:fillRect/>
          </a:stretch>
        </p:blipFill>
        <p:spPr>
          <a:xfrm>
            <a:off x="4876800" y="486398"/>
            <a:ext cx="3599688" cy="5046292"/>
          </a:xfrm>
          <a:ln>
            <a:solidFill>
              <a:schemeClr val="tx1"/>
            </a:solid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relaxing.JPG"/>
          <p:cNvPicPr>
            <a:picLocks noChangeAspect="1"/>
          </p:cNvPicPr>
          <p:nvPr/>
        </p:nvPicPr>
        <p:blipFill>
          <a:blip r:embed="rId3" cstate="print"/>
          <a:stretch>
            <a:fillRect/>
          </a:stretch>
        </p:blipFill>
        <p:spPr>
          <a:xfrm>
            <a:off x="822533" y="457200"/>
            <a:ext cx="7483267" cy="5338063"/>
          </a:xfrm>
          <a:prstGeom prst="rect">
            <a:avLst/>
          </a:prstGeom>
        </p:spPr>
      </p:pic>
      <p:sp>
        <p:nvSpPr>
          <p:cNvPr id="2" name="Title 1"/>
          <p:cNvSpPr>
            <a:spLocks noGrp="1"/>
          </p:cNvSpPr>
          <p:nvPr>
            <p:ph type="title"/>
          </p:nvPr>
        </p:nvSpPr>
        <p:spPr>
          <a:xfrm>
            <a:off x="822533" y="914400"/>
            <a:ext cx="7391400" cy="3733800"/>
          </a:xfrm>
          <a:noFill/>
        </p:spPr>
        <p:txBody>
          <a:bodyPr/>
          <a:lstStyle/>
          <a:p>
            <a:pPr algn="l"/>
            <a:r>
              <a:rPr lang="en-US" sz="4400" dirty="0" smtClean="0">
                <a:solidFill>
                  <a:schemeClr val="bg1"/>
                </a:solidFill>
                <a:latin typeface="+mn-lt"/>
              </a:rPr>
              <a:t/>
            </a:r>
            <a:br>
              <a:rPr lang="en-US" sz="4400" dirty="0" smtClean="0">
                <a:solidFill>
                  <a:schemeClr val="bg1"/>
                </a:solidFill>
                <a:latin typeface="+mn-lt"/>
              </a:rPr>
            </a:br>
            <a:r>
              <a:rPr lang="en-US" sz="4400" dirty="0" smtClean="0">
                <a:solidFill>
                  <a:schemeClr val="bg1"/>
                </a:solidFill>
                <a:latin typeface="+mn-lt"/>
              </a:rPr>
              <a:t>Create </a:t>
            </a:r>
            <a:r>
              <a:rPr lang="en-US" sz="4400" dirty="0" smtClean="0">
                <a:solidFill>
                  <a:schemeClr val="bg1"/>
                </a:solidFill>
                <a:latin typeface="+mn-lt"/>
              </a:rPr>
              <a:t>an inviting space </a:t>
            </a:r>
            <a:br>
              <a:rPr lang="en-US" sz="4400" dirty="0" smtClean="0">
                <a:solidFill>
                  <a:schemeClr val="bg1"/>
                </a:solidFill>
                <a:latin typeface="+mn-lt"/>
              </a:rPr>
            </a:br>
            <a:r>
              <a:rPr lang="en-US" sz="4400" dirty="0" smtClean="0">
                <a:solidFill>
                  <a:schemeClr val="bg1"/>
                </a:solidFill>
                <a:latin typeface="+mn-lt"/>
              </a:rPr>
              <a:t>that focuses on the needs and interests of the </a:t>
            </a:r>
            <a:r>
              <a:rPr lang="en-US" sz="4400" dirty="0" smtClean="0">
                <a:solidFill>
                  <a:schemeClr val="bg1"/>
                </a:solidFill>
                <a:latin typeface="+mn-lt"/>
              </a:rPr>
              <a:t>community</a:t>
            </a:r>
            <a:r>
              <a:rPr lang="en-US" sz="4400" dirty="0" smtClean="0">
                <a:solidFill>
                  <a:schemeClr val="bg1"/>
                </a:solidFill>
                <a:latin typeface="+mn-lt"/>
              </a:rPr>
              <a:t/>
            </a:r>
            <a:br>
              <a:rPr lang="en-US" sz="4400" dirty="0" smtClean="0">
                <a:solidFill>
                  <a:schemeClr val="bg1"/>
                </a:solidFill>
                <a:latin typeface="+mn-lt"/>
              </a:rPr>
            </a:br>
            <a:r>
              <a:rPr lang="en-US" sz="4400" dirty="0" smtClean="0">
                <a:solidFill>
                  <a:schemeClr val="bg1"/>
                </a:solidFill>
                <a:latin typeface="+mn-lt"/>
              </a:rPr>
              <a:t/>
            </a:r>
            <a:br>
              <a:rPr lang="en-US" sz="4400" dirty="0" smtClean="0">
                <a:solidFill>
                  <a:schemeClr val="bg1"/>
                </a:solidFill>
                <a:latin typeface="+mn-lt"/>
              </a:rPr>
            </a:br>
            <a:r>
              <a:rPr lang="en-US" sz="4400" dirty="0" smtClean="0">
                <a:solidFill>
                  <a:schemeClr val="bg1"/>
                </a:solidFill>
                <a:latin typeface="+mn-lt"/>
              </a:rPr>
              <a:t> </a:t>
            </a:r>
            <a:endParaRPr lang="en-US" dirty="0">
              <a:latin typeface="+mn-lt"/>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838200"/>
            <a:ext cx="8534400" cy="4343400"/>
          </a:xfrm>
          <a:solidFill>
            <a:srgbClr val="C00000"/>
          </a:solidFill>
          <a:ln>
            <a:solidFill>
              <a:schemeClr val="tx1"/>
            </a:solidFill>
          </a:ln>
        </p:spPr>
        <p:txBody>
          <a:bodyPr/>
          <a:lstStyle/>
          <a:p>
            <a:pPr>
              <a:lnSpc>
                <a:spcPct val="150000"/>
              </a:lnSpc>
            </a:pPr>
            <a:r>
              <a:rPr lang="en-US" dirty="0" smtClean="0">
                <a:solidFill>
                  <a:schemeClr val="bg1"/>
                </a:solidFill>
                <a:latin typeface="+mn-lt"/>
              </a:rPr>
              <a:t>Many great plans </a:t>
            </a:r>
            <a:br>
              <a:rPr lang="en-US" dirty="0" smtClean="0">
                <a:solidFill>
                  <a:schemeClr val="bg1"/>
                </a:solidFill>
                <a:latin typeface="+mn-lt"/>
              </a:rPr>
            </a:br>
            <a:r>
              <a:rPr lang="en-US" dirty="0" smtClean="0">
                <a:solidFill>
                  <a:schemeClr val="bg1"/>
                </a:solidFill>
                <a:latin typeface="+mn-lt"/>
              </a:rPr>
              <a:t>get bogged down </a:t>
            </a:r>
            <a:br>
              <a:rPr lang="en-US" dirty="0" smtClean="0">
                <a:solidFill>
                  <a:schemeClr val="bg1"/>
                </a:solidFill>
                <a:latin typeface="+mn-lt"/>
              </a:rPr>
            </a:br>
            <a:r>
              <a:rPr lang="en-US" dirty="0" smtClean="0">
                <a:solidFill>
                  <a:schemeClr val="bg1"/>
                </a:solidFill>
                <a:latin typeface="+mn-lt"/>
              </a:rPr>
              <a:t>because they are:</a:t>
            </a:r>
            <a:br>
              <a:rPr lang="en-US" dirty="0" smtClean="0">
                <a:solidFill>
                  <a:schemeClr val="bg1"/>
                </a:solidFill>
                <a:latin typeface="+mn-lt"/>
              </a:rPr>
            </a:br>
            <a:endParaRPr lang="en-US" dirty="0">
              <a:solidFill>
                <a:schemeClr val="bg1"/>
              </a:solidFill>
              <a:latin typeface="+mn-lt"/>
            </a:endParaRPr>
          </a:p>
        </p:txBody>
      </p:sp>
    </p:spTree>
  </p:cSld>
  <p:clrMapOvr>
    <a:masterClrMapping/>
  </p:clrMapOvr>
</p:sld>
</file>

<file path=ppt/theme/theme1.xml><?xml version="1.0" encoding="utf-8"?>
<a:theme xmlns:a="http://schemas.openxmlformats.org/drawingml/2006/main" name="CES Template">
  <a:themeElements>
    <a:clrScheme name="">
      <a:dk1>
        <a:srgbClr val="000000"/>
      </a:dk1>
      <a:lt1>
        <a:srgbClr val="FFFFFF"/>
      </a:lt1>
      <a:dk2>
        <a:srgbClr val="0000CC"/>
      </a:dk2>
      <a:lt2>
        <a:srgbClr val="5F5F5F"/>
      </a:lt2>
      <a:accent1>
        <a:srgbClr val="666699"/>
      </a:accent1>
      <a:accent2>
        <a:srgbClr val="CC0066"/>
      </a:accent2>
      <a:accent3>
        <a:srgbClr val="FFFFFF"/>
      </a:accent3>
      <a:accent4>
        <a:srgbClr val="000000"/>
      </a:accent4>
      <a:accent5>
        <a:srgbClr val="B8B8CA"/>
      </a:accent5>
      <a:accent6>
        <a:srgbClr val="B9005C"/>
      </a:accent6>
      <a:hlink>
        <a:srgbClr val="0000FF"/>
      </a:hlink>
      <a:folHlink>
        <a:srgbClr val="6666FF"/>
      </a:folHlink>
    </a:clrScheme>
    <a:fontScheme name="CES 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charset="0"/>
          </a:defRPr>
        </a:defPPr>
      </a:lstStyle>
    </a:lnDef>
  </a:objectDefaults>
  <a:extraClrSchemeLst>
    <a:extraClrScheme>
      <a:clrScheme name="CES Template 1">
        <a:dk1>
          <a:srgbClr val="5F5F5F"/>
        </a:dk1>
        <a:lt1>
          <a:srgbClr val="FFFFCC"/>
        </a:lt1>
        <a:dk2>
          <a:srgbClr val="000000"/>
        </a:dk2>
        <a:lt2>
          <a:srgbClr val="FFCC66"/>
        </a:lt2>
        <a:accent1>
          <a:srgbClr val="FF9933"/>
        </a:accent1>
        <a:accent2>
          <a:srgbClr val="CC0066"/>
        </a:accent2>
        <a:accent3>
          <a:srgbClr val="AAAAAA"/>
        </a:accent3>
        <a:accent4>
          <a:srgbClr val="DADAAE"/>
        </a:accent4>
        <a:accent5>
          <a:srgbClr val="FFCAAD"/>
        </a:accent5>
        <a:accent6>
          <a:srgbClr val="B9005C"/>
        </a:accent6>
        <a:hlink>
          <a:srgbClr val="CC00CC"/>
        </a:hlink>
        <a:folHlink>
          <a:srgbClr val="990099"/>
        </a:folHlink>
      </a:clrScheme>
      <a:clrMap bg1="dk2" tx1="lt1" bg2="dk1" tx2="lt2" accent1="accent1" accent2="accent2" accent3="accent3" accent4="accent4" accent5="accent5" accent6="accent6" hlink="hlink" folHlink="folHlink"/>
    </a:extraClrScheme>
    <a:extraClrScheme>
      <a:clrScheme name="CES Template 2">
        <a:dk1>
          <a:srgbClr val="000000"/>
        </a:dk1>
        <a:lt1>
          <a:srgbClr val="FFFFFF"/>
        </a:lt1>
        <a:dk2>
          <a:srgbClr val="FF9900"/>
        </a:dk2>
        <a:lt2>
          <a:srgbClr val="5F5F5F"/>
        </a:lt2>
        <a:accent1>
          <a:srgbClr val="FF9933"/>
        </a:accent1>
        <a:accent2>
          <a:srgbClr val="CC0066"/>
        </a:accent2>
        <a:accent3>
          <a:srgbClr val="FFFFFF"/>
        </a:accent3>
        <a:accent4>
          <a:srgbClr val="000000"/>
        </a:accent4>
        <a:accent5>
          <a:srgbClr val="FFCAAD"/>
        </a:accent5>
        <a:accent6>
          <a:srgbClr val="B9005C"/>
        </a:accent6>
        <a:hlink>
          <a:srgbClr val="CC00CC"/>
        </a:hlink>
        <a:folHlink>
          <a:srgbClr val="990099"/>
        </a:folHlink>
      </a:clrScheme>
      <a:clrMap bg1="lt1" tx1="dk1" bg2="lt2" tx2="dk2" accent1="accent1" accent2="accent2" accent3="accent3" accent4="accent4" accent5="accent5" accent6="accent6" hlink="hlink" folHlink="folHlink"/>
    </a:extraClrScheme>
    <a:extraClrScheme>
      <a:clrScheme name="CES Template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O:\Graphics\Greg\Extension Conference\templates\CES Template.pot</Template>
  <TotalTime>8113</TotalTime>
  <Words>845</Words>
  <Application>Microsoft Office PowerPoint</Application>
  <PresentationFormat>On-screen Show (4:3)</PresentationFormat>
  <Paragraphs>99</Paragraphs>
  <Slides>20</Slides>
  <Notes>16</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CES Template</vt:lpstr>
      <vt:lpstr>The Art of Placemaking in Community Development  Part Three:  Building Public Spaces  Produced for CultivateNC™ Jackie Miller NC State Cooperative Extension ANR/CRD</vt:lpstr>
      <vt:lpstr>What did you learn from the surveys?</vt:lpstr>
      <vt:lpstr>Brainstorm</vt:lpstr>
      <vt:lpstr>CONSIDER  CREATING        2 OR 3 GREAT PUBLIC SPACES!</vt:lpstr>
      <vt:lpstr>List the functions of each space   </vt:lpstr>
      <vt:lpstr>FUNCTIONS</vt:lpstr>
      <vt:lpstr>Form Supports Function</vt:lpstr>
      <vt:lpstr> Create an inviting space  that focuses on the needs and interests of the community   </vt:lpstr>
      <vt:lpstr>Many great plans  get bogged down  because they are: </vt:lpstr>
      <vt:lpstr>PowerPoint Presentation</vt:lpstr>
      <vt:lpstr>Lighter, Quicker, Cheaper (LQC)</vt:lpstr>
      <vt:lpstr>LQC is an approach to placemaking that focuses on small-scale and incremental changes </vt:lpstr>
      <vt:lpstr>PowerPoint Presentation</vt:lpstr>
      <vt:lpstr>Does your list of LQC goals fit the 4 key qualities of a great public space? </vt:lpstr>
      <vt:lpstr>PowerPoint Presentation</vt:lpstr>
      <vt:lpstr>Look for Partners</vt:lpstr>
      <vt:lpstr>Action  Steps</vt:lpstr>
      <vt:lpstr>Communication</vt:lpstr>
      <vt:lpstr>Finding Resources   </vt:lpstr>
      <vt:lpstr>Celebrate the Small Wins!</vt:lpstr>
    </vt:vector>
  </TitlesOfParts>
  <Company>NC State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cabartle</dc:creator>
  <cp:lastModifiedBy>Jacqueline Murphy Miller</cp:lastModifiedBy>
  <cp:revision>43</cp:revision>
  <cp:lastPrinted>1601-01-01T00:00:00Z</cp:lastPrinted>
  <dcterms:created xsi:type="dcterms:W3CDTF">2008-02-19T21:49:37Z</dcterms:created>
  <dcterms:modified xsi:type="dcterms:W3CDTF">2015-11-30T15:56:41Z</dcterms:modified>
</cp:coreProperties>
</file>