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4" r:id="rId2"/>
    <p:sldId id="285" r:id="rId3"/>
    <p:sldId id="288" r:id="rId4"/>
    <p:sldId id="289" r:id="rId5"/>
    <p:sldId id="287" r:id="rId6"/>
    <p:sldId id="292" r:id="rId7"/>
    <p:sldId id="293" r:id="rId8"/>
    <p:sldId id="343" r:id="rId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9900"/>
    <a:srgbClr val="9966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50891" autoAdjust="0"/>
  </p:normalViewPr>
  <p:slideViewPr>
    <p:cSldViewPr>
      <p:cViewPr>
        <p:scale>
          <a:sx n="63" d="100"/>
          <a:sy n="63" d="100"/>
        </p:scale>
        <p:origin x="-5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Times New Roman"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Times New Roman" charset="0"/>
                <a:cs typeface="+mn-cs"/>
              </a:defRPr>
            </a:lvl1pPr>
          </a:lstStyle>
          <a:p>
            <a:pPr>
              <a:defRPr/>
            </a:pPr>
            <a:fld id="{A024C016-E7BA-49D1-82FF-17AD2A4EC3E8}" type="datetimeFigureOut">
              <a:rPr lang="en-US"/>
              <a:pPr>
                <a:defRPr/>
              </a:pPr>
              <a:t>11/30/2015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Times New Roman"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Times New Roman" charset="0"/>
                <a:cs typeface="+mn-cs"/>
              </a:defRPr>
            </a:lvl1pPr>
          </a:lstStyle>
          <a:p>
            <a:pPr>
              <a:defRPr/>
            </a:pPr>
            <a:fld id="{1F8978F0-C90F-45D3-AACE-E8A6B4E755B1}" type="slidenum">
              <a:rPr lang="en-US"/>
              <a:pPr>
                <a:defRPr/>
              </a:pPr>
              <a:t>‹#›</a:t>
            </a:fld>
            <a:endParaRPr lang="en-US" dirty="0"/>
          </a:p>
        </p:txBody>
      </p:sp>
    </p:spTree>
    <p:extLst>
      <p:ext uri="{BB962C8B-B14F-4D97-AF65-F5344CB8AC3E}">
        <p14:creationId xmlns:p14="http://schemas.microsoft.com/office/powerpoint/2010/main" val="24956648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0"/>
              </a:spcBef>
            </a:pPr>
            <a:r>
              <a:rPr lang="en-US" altLang="en-US" b="0" dirty="0" smtClean="0"/>
              <a:t>The group members will present the observation notes and photos they collected.</a:t>
            </a:r>
          </a:p>
          <a:p>
            <a:pPr algn="just">
              <a:spcBef>
                <a:spcPct val="0"/>
              </a:spcBef>
            </a:pPr>
            <a:r>
              <a:rPr lang="en-US" altLang="en-US" b="0" dirty="0" smtClean="0"/>
              <a:t>The group leader/facilitator will take notes on a flip chart.  Use a separate page for each public space that was reviewed.  Save the pages.</a:t>
            </a:r>
          </a:p>
          <a:p>
            <a:pPr algn="just">
              <a:spcBef>
                <a:spcPct val="0"/>
              </a:spcBef>
            </a:pPr>
            <a:r>
              <a:rPr lang="en-US" altLang="en-US" b="0" dirty="0" smtClean="0"/>
              <a:t>Were the spaces accessible?</a:t>
            </a:r>
          </a:p>
          <a:p>
            <a:pPr algn="just">
              <a:spcBef>
                <a:spcPct val="0"/>
              </a:spcBef>
            </a:pPr>
            <a:r>
              <a:rPr lang="en-US" altLang="en-US" b="0" dirty="0" smtClean="0"/>
              <a:t>Were their activities to attract people to the space?</a:t>
            </a:r>
          </a:p>
          <a:p>
            <a:pPr algn="just">
              <a:spcBef>
                <a:spcPct val="0"/>
              </a:spcBef>
            </a:pPr>
            <a:r>
              <a:rPr lang="en-US" altLang="en-US" b="0" dirty="0" smtClean="0"/>
              <a:t>Was there comfortable seating?</a:t>
            </a:r>
          </a:p>
          <a:p>
            <a:pPr algn="just">
              <a:spcBef>
                <a:spcPct val="0"/>
              </a:spcBef>
            </a:pPr>
            <a:r>
              <a:rPr lang="en-US" altLang="en-US" b="0" dirty="0" smtClean="0"/>
              <a:t>Did the space offer opportunities to socialize?</a:t>
            </a:r>
          </a:p>
          <a:p>
            <a:pPr algn="just">
              <a:spcBef>
                <a:spcPct val="0"/>
              </a:spcBef>
            </a:pPr>
            <a:endParaRPr lang="en-US" altLang="en-US" b="1" dirty="0" smtClean="0"/>
          </a:p>
          <a:p>
            <a:pPr>
              <a:spcBef>
                <a:spcPct val="0"/>
              </a:spcBef>
            </a:pPr>
            <a:endParaRPr lang="en-US" altLang="en-US" b="1"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DAE918-DB9C-4861-A437-18FDAA3586CB}" type="slidenum">
              <a:rPr lang="en-US" altLang="en-US" sz="1200"/>
              <a:pPr eaLnBrk="1" hangingPunct="1"/>
              <a:t>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latin typeface="+mn-lt"/>
              </a:rPr>
              <a:t>Now that you have some information about your pubic spaces, the group will want to gather some information about what the community thinks about the space.  What do the residents or businesses think about the public space?  This is a fact-finding survey. Compose questions that require more than a yes or no answer.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C62805-003A-4554-A757-8744372F144E}" type="slidenum">
              <a:rPr lang="en-US" altLang="en-US" sz="1200"/>
              <a:pPr eaLnBrk="1" hangingPunct="1"/>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In some cases, a public space will run up against zoning regulations.                   </a:t>
            </a:r>
          </a:p>
          <a:p>
            <a:pPr>
              <a:spcBef>
                <a:spcPct val="0"/>
              </a:spcBef>
            </a:pPr>
            <a:r>
              <a:rPr lang="en-US" altLang="en-US" b="0" dirty="0" smtClean="0"/>
              <a:t>The survey questions can help determine if the community would like to change the regulations.</a:t>
            </a:r>
          </a:p>
          <a:p>
            <a:pPr>
              <a:spcBef>
                <a:spcPct val="0"/>
              </a:spcBef>
            </a:pPr>
            <a:r>
              <a:rPr lang="en-US" altLang="en-US" b="0" dirty="0" smtClean="0"/>
              <a:t>The survey responses might even provide a basis for asking the zoning officials to review a request for a change in zoning.</a:t>
            </a:r>
          </a:p>
          <a:p>
            <a:pPr>
              <a:spcBef>
                <a:spcPct val="0"/>
              </a:spcBef>
            </a:pP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362941-61A5-48B2-B04C-9A371763C6C6}" type="slidenum">
              <a:rPr lang="en-US" altLang="en-US" sz="1200"/>
              <a:pPr eaLnBrk="1" hangingPunct="1"/>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0"/>
              </a:spcBef>
            </a:pPr>
            <a:r>
              <a:rPr lang="en-US" altLang="en-US" b="0" dirty="0" smtClean="0"/>
              <a:t>As the planning group begins to envision a public space it will be helpful to get input from those stakeholders in the community that will be affected. </a:t>
            </a:r>
          </a:p>
          <a:p>
            <a:pPr algn="just">
              <a:spcBef>
                <a:spcPct val="0"/>
              </a:spcBef>
            </a:pPr>
            <a:r>
              <a:rPr lang="en-US" altLang="en-US" b="0" dirty="0" smtClean="0"/>
              <a:t>They can provide information that will be useful in developing a plan.</a:t>
            </a:r>
          </a:p>
          <a:p>
            <a:pPr algn="just">
              <a:spcBef>
                <a:spcPct val="0"/>
              </a:spcBef>
            </a:pPr>
            <a:r>
              <a:rPr lang="en-US" altLang="en-US" b="0" dirty="0" smtClean="0"/>
              <a:t>If there are problems or concerns, you will want to resolve those issues in the planning stages.</a:t>
            </a:r>
          </a:p>
          <a:p>
            <a:pPr algn="just">
              <a:spcBef>
                <a:spcPct val="0"/>
              </a:spcBef>
            </a:pPr>
            <a:endParaRPr lang="en-US" altLang="en-US" b="1" dirty="0" smtClean="0"/>
          </a:p>
          <a:p>
            <a:pPr algn="just">
              <a:spcBef>
                <a:spcPct val="0"/>
              </a:spcBef>
            </a:pPr>
            <a:r>
              <a:rPr lang="en-US" altLang="en-US" b="1" dirty="0" smtClean="0"/>
              <a:t> </a:t>
            </a:r>
          </a:p>
          <a:p>
            <a:pPr>
              <a:spcBef>
                <a:spcPct val="0"/>
              </a:spcBef>
            </a:pPr>
            <a:endParaRPr lang="en-US" altLang="en-US" b="1" dirty="0" smtClean="0"/>
          </a:p>
          <a:p>
            <a:pPr>
              <a:spcBef>
                <a:spcPct val="0"/>
              </a:spcBef>
            </a:pPr>
            <a:endParaRPr lang="en-US" altLang="en-US" b="1"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0DBD7D-D73E-4AC2-83EC-8A88C89E9066}" type="slidenum">
              <a:rPr lang="en-US" altLang="en-US" sz="1200"/>
              <a:pPr eaLnBrk="1" hangingPunct="1"/>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The group members should:</a:t>
            </a:r>
          </a:p>
          <a:p>
            <a:pPr>
              <a:spcBef>
                <a:spcPct val="0"/>
              </a:spcBef>
            </a:pPr>
            <a:r>
              <a:rPr lang="en-US" altLang="en-US" b="0" dirty="0" smtClean="0"/>
              <a:t>Conduct a survey to learn how the public space will impact the surrounding businesses and/or residents.</a:t>
            </a:r>
          </a:p>
          <a:p>
            <a:pPr>
              <a:spcBef>
                <a:spcPct val="0"/>
              </a:spcBef>
            </a:pPr>
            <a:r>
              <a:rPr lang="en-US" altLang="en-US" b="0" dirty="0" smtClean="0"/>
              <a:t>Write up summary notes</a:t>
            </a:r>
          </a:p>
          <a:p>
            <a:pPr>
              <a:spcBef>
                <a:spcPct val="0"/>
              </a:spcBef>
            </a:pPr>
            <a:r>
              <a:rPr lang="en-US" altLang="en-US" b="0" dirty="0" smtClean="0"/>
              <a:t>Prepare to share the information at the next meeting</a:t>
            </a:r>
          </a:p>
          <a:p>
            <a:pPr>
              <a:spcBef>
                <a:spcPct val="0"/>
              </a:spcBef>
            </a:pPr>
            <a:endParaRPr lang="en-US" altLang="en-US" b="1"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2CB403-8B81-4CA3-894F-17277B699808}" type="slidenum">
              <a:rPr lang="en-US" altLang="en-US" sz="1200"/>
              <a:pPr eaLnBrk="1" hangingPunct="1"/>
              <a:t>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6" descr="G:\PPT_p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031"/>
          <p:cNvSpPr>
            <a:spLocks noGrp="1" noChangeArrowheads="1"/>
          </p:cNvSpPr>
          <p:nvPr>
            <p:ph type="ctrTitle" sz="quarter"/>
          </p:nvPr>
        </p:nvSpPr>
        <p:spPr>
          <a:xfrm>
            <a:off x="1295400" y="1447800"/>
            <a:ext cx="7543800" cy="1143000"/>
          </a:xfrm>
        </p:spPr>
        <p:txBody>
          <a:bodyPr/>
          <a:lstStyle>
            <a:lvl1pPr algn="l">
              <a:defRPr/>
            </a:lvl1pPr>
          </a:lstStyle>
          <a:p>
            <a:r>
              <a:rPr lang="en-US"/>
              <a:t>Click to edit Master title style</a:t>
            </a:r>
          </a:p>
        </p:txBody>
      </p:sp>
      <p:sp>
        <p:nvSpPr>
          <p:cNvPr id="3080" name="Rectangle 1032"/>
          <p:cNvSpPr>
            <a:spLocks noGrp="1" noChangeArrowheads="1"/>
          </p:cNvSpPr>
          <p:nvPr>
            <p:ph type="subTitle" sz="quarter" idx="1"/>
          </p:nvPr>
        </p:nvSpPr>
        <p:spPr>
          <a:xfrm>
            <a:off x="1828800" y="3124200"/>
            <a:ext cx="6400800" cy="1752600"/>
          </a:xfrm>
        </p:spPr>
        <p:txBody>
          <a:bodyPr/>
          <a:lstStyle>
            <a:lvl1pPr marL="0" indent="0" algn="ctr">
              <a:buFontTx/>
              <a:buNone/>
              <a:defRPr/>
            </a:lvl1pPr>
          </a:lstStyle>
          <a:p>
            <a:r>
              <a:rPr lang="en-US"/>
              <a:t>Click to edit Master subtitle style</a:t>
            </a:r>
          </a:p>
        </p:txBody>
      </p:sp>
      <p:sp>
        <p:nvSpPr>
          <p:cNvPr id="5" name="Rectangle 1033"/>
          <p:cNvSpPr>
            <a:spLocks noGrp="1" noChangeArrowheads="1"/>
          </p:cNvSpPr>
          <p:nvPr>
            <p:ph type="dt" sz="quarter" idx="10"/>
          </p:nvPr>
        </p:nvSpPr>
        <p:spPr/>
        <p:txBody>
          <a:bodyPr/>
          <a:lstStyle>
            <a:lvl1pPr>
              <a:defRPr dirty="0"/>
            </a:lvl1pPr>
          </a:lstStyle>
          <a:p>
            <a:pPr>
              <a:defRPr/>
            </a:pPr>
            <a:endParaRPr lang="en-US"/>
          </a:p>
        </p:txBody>
      </p:sp>
      <p:sp>
        <p:nvSpPr>
          <p:cNvPr id="6" name="Rectangle 1034"/>
          <p:cNvSpPr>
            <a:spLocks noGrp="1" noChangeArrowheads="1"/>
          </p:cNvSpPr>
          <p:nvPr>
            <p:ph type="ftr" sz="quarter" idx="11"/>
          </p:nvPr>
        </p:nvSpPr>
        <p:spPr/>
        <p:txBody>
          <a:bodyPr/>
          <a:lstStyle>
            <a:lvl1pPr>
              <a:defRPr dirty="0"/>
            </a:lvl1pPr>
          </a:lstStyle>
          <a:p>
            <a:pPr>
              <a:defRPr/>
            </a:pPr>
            <a:endParaRPr lang="en-US"/>
          </a:p>
        </p:txBody>
      </p:sp>
      <p:sp>
        <p:nvSpPr>
          <p:cNvPr id="7" name="Rectangle 1035"/>
          <p:cNvSpPr>
            <a:spLocks noGrp="1" noChangeArrowheads="1"/>
          </p:cNvSpPr>
          <p:nvPr>
            <p:ph type="sldNum" sz="quarter" idx="12"/>
          </p:nvPr>
        </p:nvSpPr>
        <p:spPr/>
        <p:txBody>
          <a:bodyPr/>
          <a:lstStyle>
            <a:lvl1pPr>
              <a:defRPr/>
            </a:lvl1pPr>
          </a:lstStyle>
          <a:p>
            <a:pPr>
              <a:defRPr/>
            </a:pPr>
            <a:fld id="{FF916537-E024-45AD-A9EA-9818517E67A7}" type="slidenum">
              <a:rPr lang="en-US"/>
              <a:pPr>
                <a:defRPr/>
              </a:pPr>
              <a:t>‹#›</a:t>
            </a:fld>
            <a:endParaRPr lang="en-US" dirty="0"/>
          </a:p>
        </p:txBody>
      </p:sp>
    </p:spTree>
    <p:extLst>
      <p:ext uri="{BB962C8B-B14F-4D97-AF65-F5344CB8AC3E}">
        <p14:creationId xmlns:p14="http://schemas.microsoft.com/office/powerpoint/2010/main" val="92970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5C3B626-610D-4E02-8FBF-0B2BBCB13338}" type="slidenum">
              <a:rPr lang="en-US"/>
              <a:pPr>
                <a:defRPr/>
              </a:pPr>
              <a:t>‹#›</a:t>
            </a:fld>
            <a:endParaRPr lang="en-US" dirty="0"/>
          </a:p>
        </p:txBody>
      </p:sp>
    </p:spTree>
    <p:extLst>
      <p:ext uri="{BB962C8B-B14F-4D97-AF65-F5344CB8AC3E}">
        <p14:creationId xmlns:p14="http://schemas.microsoft.com/office/powerpoint/2010/main" val="332343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E467C26-069B-45B0-9D43-9EEA9A72F3E7}" type="slidenum">
              <a:rPr lang="en-US"/>
              <a:pPr>
                <a:defRPr/>
              </a:pPr>
              <a:t>‹#›</a:t>
            </a:fld>
            <a:endParaRPr lang="en-US" dirty="0"/>
          </a:p>
        </p:txBody>
      </p:sp>
    </p:spTree>
    <p:extLst>
      <p:ext uri="{BB962C8B-B14F-4D97-AF65-F5344CB8AC3E}">
        <p14:creationId xmlns:p14="http://schemas.microsoft.com/office/powerpoint/2010/main" val="368951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0B61DA5-23AF-4647-BD30-5EE5B7ED035D}" type="slidenum">
              <a:rPr lang="en-US"/>
              <a:pPr>
                <a:defRPr/>
              </a:pPr>
              <a:t>‹#›</a:t>
            </a:fld>
            <a:endParaRPr lang="en-US" dirty="0"/>
          </a:p>
        </p:txBody>
      </p:sp>
    </p:spTree>
    <p:extLst>
      <p:ext uri="{BB962C8B-B14F-4D97-AF65-F5344CB8AC3E}">
        <p14:creationId xmlns:p14="http://schemas.microsoft.com/office/powerpoint/2010/main" val="20341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E06D404-8CEF-4009-ADFF-355348B06EA6}" type="slidenum">
              <a:rPr lang="en-US"/>
              <a:pPr>
                <a:defRPr/>
              </a:pPr>
              <a:t>‹#›</a:t>
            </a:fld>
            <a:endParaRPr lang="en-US" dirty="0"/>
          </a:p>
        </p:txBody>
      </p:sp>
    </p:spTree>
    <p:extLst>
      <p:ext uri="{BB962C8B-B14F-4D97-AF65-F5344CB8AC3E}">
        <p14:creationId xmlns:p14="http://schemas.microsoft.com/office/powerpoint/2010/main" val="122504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47D125D-B845-4BB7-82C6-5E2C33765B39}" type="slidenum">
              <a:rPr lang="en-US"/>
              <a:pPr>
                <a:defRPr/>
              </a:pPr>
              <a:t>‹#›</a:t>
            </a:fld>
            <a:endParaRPr lang="en-US" dirty="0"/>
          </a:p>
        </p:txBody>
      </p:sp>
    </p:spTree>
    <p:extLst>
      <p:ext uri="{BB962C8B-B14F-4D97-AF65-F5344CB8AC3E}">
        <p14:creationId xmlns:p14="http://schemas.microsoft.com/office/powerpoint/2010/main" val="11206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117D44D-7465-43FF-B8CA-9D13A972FEE1}" type="slidenum">
              <a:rPr lang="en-US"/>
              <a:pPr>
                <a:defRPr/>
              </a:pPr>
              <a:t>‹#›</a:t>
            </a:fld>
            <a:endParaRPr lang="en-US" dirty="0"/>
          </a:p>
        </p:txBody>
      </p:sp>
    </p:spTree>
    <p:extLst>
      <p:ext uri="{BB962C8B-B14F-4D97-AF65-F5344CB8AC3E}">
        <p14:creationId xmlns:p14="http://schemas.microsoft.com/office/powerpoint/2010/main" val="102748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290032E-DDAD-4471-B9A4-050A8BEDBDEF}" type="slidenum">
              <a:rPr lang="en-US"/>
              <a:pPr>
                <a:defRPr/>
              </a:pPr>
              <a:t>‹#›</a:t>
            </a:fld>
            <a:endParaRPr lang="en-US" dirty="0"/>
          </a:p>
        </p:txBody>
      </p:sp>
    </p:spTree>
    <p:extLst>
      <p:ext uri="{BB962C8B-B14F-4D97-AF65-F5344CB8AC3E}">
        <p14:creationId xmlns:p14="http://schemas.microsoft.com/office/powerpoint/2010/main" val="401582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2C327420-EDB2-46C2-9B98-5D0255708922}" type="slidenum">
              <a:rPr lang="en-US"/>
              <a:pPr>
                <a:defRPr/>
              </a:pPr>
              <a:t>‹#›</a:t>
            </a:fld>
            <a:endParaRPr lang="en-US" dirty="0"/>
          </a:p>
        </p:txBody>
      </p:sp>
    </p:spTree>
    <p:extLst>
      <p:ext uri="{BB962C8B-B14F-4D97-AF65-F5344CB8AC3E}">
        <p14:creationId xmlns:p14="http://schemas.microsoft.com/office/powerpoint/2010/main" val="416746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32BBF3-8F88-4F23-93C8-F3438A551ADE}" type="slidenum">
              <a:rPr lang="en-US"/>
              <a:pPr>
                <a:defRPr/>
              </a:pPr>
              <a:t>‹#›</a:t>
            </a:fld>
            <a:endParaRPr lang="en-US" dirty="0"/>
          </a:p>
        </p:txBody>
      </p:sp>
    </p:spTree>
    <p:extLst>
      <p:ext uri="{BB962C8B-B14F-4D97-AF65-F5344CB8AC3E}">
        <p14:creationId xmlns:p14="http://schemas.microsoft.com/office/powerpoint/2010/main" val="263550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9E5018C-1A3B-474E-8B3F-9A7C3388EA2D}" type="slidenum">
              <a:rPr lang="en-US"/>
              <a:pPr>
                <a:defRPr/>
              </a:pPr>
              <a:t>‹#›</a:t>
            </a:fld>
            <a:endParaRPr lang="en-US" dirty="0"/>
          </a:p>
        </p:txBody>
      </p:sp>
    </p:spTree>
    <p:extLst>
      <p:ext uri="{BB962C8B-B14F-4D97-AF65-F5344CB8AC3E}">
        <p14:creationId xmlns:p14="http://schemas.microsoft.com/office/powerpoint/2010/main" val="123188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C:\Documents and Settings\mdearmon\Desktop\PPT_template_ne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685800" y="20574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dirty="0">
                <a:latin typeface="+mn-lt"/>
                <a:cs typeface="+mn-cs"/>
              </a:defRPr>
            </a:lvl1pPr>
          </a:lstStyle>
          <a:p>
            <a:pPr>
              <a:defRPr/>
            </a:pPr>
            <a:endParaRPr lang="en-US"/>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dirty="0">
                <a:latin typeface="+mn-lt"/>
                <a:cs typeface="+mn-cs"/>
              </a:defRPr>
            </a:lvl1pPr>
          </a:lstStyle>
          <a:p>
            <a:pPr>
              <a:defRPr/>
            </a:pPr>
            <a:endParaRPr lang="en-US"/>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cs typeface="+mn-cs"/>
              </a:defRPr>
            </a:lvl1pPr>
          </a:lstStyle>
          <a:p>
            <a:pPr>
              <a:defRPr/>
            </a:pPr>
            <a:fld id="{C6409A16-E598-4D44-8FB9-06934464212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pp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33400"/>
            <a:ext cx="7543800" cy="4419600"/>
          </a:xfrm>
          <a:solidFill>
            <a:srgbClr val="C00000"/>
          </a:solidFill>
        </p:spPr>
        <p:txBody>
          <a:bodyPr/>
          <a:lstStyle/>
          <a:p>
            <a:pPr eaLnBrk="1" hangingPunct="1">
              <a:defRPr/>
            </a:pPr>
            <a:r>
              <a:rPr lang="en-US" sz="4400" dirty="0" smtClean="0">
                <a:solidFill>
                  <a:schemeClr val="bg1"/>
                </a:solidFill>
                <a:effectLst>
                  <a:outerShdw blurRad="38100" dist="38100" dir="2700000" algn="tl">
                    <a:srgbClr val="000000">
                      <a:alpha val="43137"/>
                    </a:srgbClr>
                  </a:outerShdw>
                </a:effectLst>
                <a:latin typeface="+mn-lt"/>
              </a:rPr>
              <a:t>The Art of Placemaking in Community Development</a:t>
            </a:r>
            <a:br>
              <a:rPr lang="en-US" sz="4400" dirty="0" smtClean="0">
                <a:solidFill>
                  <a:schemeClr val="bg1"/>
                </a:solidFill>
                <a:effectLst>
                  <a:outerShdw blurRad="38100" dist="38100" dir="2700000" algn="tl">
                    <a:srgbClr val="000000">
                      <a:alpha val="43137"/>
                    </a:srgbClr>
                  </a:outerShdw>
                </a:effectLst>
                <a:latin typeface="+mn-lt"/>
              </a:rPr>
            </a:br>
            <a:r>
              <a:rPr lang="en-US" sz="1600" dirty="0" smtClean="0">
                <a:solidFill>
                  <a:schemeClr val="bg1"/>
                </a:solidFill>
                <a:effectLst>
                  <a:outerShdw blurRad="38100" dist="38100" dir="2700000" algn="tl">
                    <a:srgbClr val="000000">
                      <a:alpha val="43137"/>
                    </a:srgbClr>
                  </a:outerShdw>
                </a:effectLst>
                <a:latin typeface="+mn-lt"/>
              </a:rPr>
              <a:t/>
            </a:r>
            <a:br>
              <a:rPr lang="en-US" sz="1600" dirty="0" smtClean="0">
                <a:solidFill>
                  <a:schemeClr val="bg1"/>
                </a:solidFill>
                <a:effectLst>
                  <a:outerShdw blurRad="38100" dist="38100" dir="2700000" algn="tl">
                    <a:srgbClr val="000000">
                      <a:alpha val="43137"/>
                    </a:srgbClr>
                  </a:outerShdw>
                </a:effectLst>
                <a:latin typeface="+mn-lt"/>
              </a:rPr>
            </a:br>
            <a:r>
              <a:rPr lang="en-US" dirty="0" smtClean="0">
                <a:solidFill>
                  <a:schemeClr val="bg1"/>
                </a:solidFill>
                <a:effectLst>
                  <a:outerShdw blurRad="38100" dist="38100" dir="2700000" algn="tl">
                    <a:srgbClr val="000000">
                      <a:alpha val="43137"/>
                    </a:srgbClr>
                  </a:outerShdw>
                </a:effectLst>
                <a:latin typeface="+mn-lt"/>
              </a:rPr>
              <a:t>Part Two: Evaluating Your Public Space</a:t>
            </a:r>
            <a:br>
              <a:rPr lang="en-US" dirty="0" smtClean="0">
                <a:solidFill>
                  <a:schemeClr val="bg1"/>
                </a:solidFill>
                <a:effectLst>
                  <a:outerShdw blurRad="38100" dist="38100" dir="2700000" algn="tl">
                    <a:srgbClr val="000000">
                      <a:alpha val="43137"/>
                    </a:srgbClr>
                  </a:outerShdw>
                </a:effectLst>
                <a:latin typeface="+mn-lt"/>
              </a:rPr>
            </a:br>
            <a:r>
              <a:rPr lang="en-US" sz="1600" dirty="0" smtClean="0">
                <a:solidFill>
                  <a:schemeClr val="bg1"/>
                </a:solidFill>
                <a:effectLst>
                  <a:outerShdw blurRad="38100" dist="38100" dir="2700000" algn="tl">
                    <a:srgbClr val="000000">
                      <a:alpha val="43137"/>
                    </a:srgbClr>
                  </a:outerShdw>
                </a:effectLst>
                <a:latin typeface="+mn-lt"/>
              </a:rPr>
              <a:t/>
            </a:r>
            <a:br>
              <a:rPr lang="en-US" sz="1600" dirty="0" smtClean="0">
                <a:solidFill>
                  <a:schemeClr val="bg1"/>
                </a:solidFill>
                <a:effectLst>
                  <a:outerShdw blurRad="38100" dist="38100" dir="2700000" algn="tl">
                    <a:srgbClr val="000000">
                      <a:alpha val="43137"/>
                    </a:srgbClr>
                  </a:outerShdw>
                </a:effectLst>
                <a:latin typeface="+mn-lt"/>
              </a:rPr>
            </a:br>
            <a:r>
              <a:rPr lang="en-US" sz="2000" b="0" dirty="0">
                <a:solidFill>
                  <a:schemeClr val="bg1"/>
                </a:solidFill>
                <a:latin typeface="+mn-lt"/>
              </a:rPr>
              <a:t>Produced for CultivateNC™</a:t>
            </a:r>
            <a:br>
              <a:rPr lang="en-US" sz="2000" b="0" dirty="0">
                <a:solidFill>
                  <a:schemeClr val="bg1"/>
                </a:solidFill>
                <a:latin typeface="+mn-lt"/>
              </a:rPr>
            </a:br>
            <a:r>
              <a:rPr lang="en-US" sz="2000" b="0" dirty="0">
                <a:solidFill>
                  <a:schemeClr val="bg1"/>
                </a:solidFill>
                <a:latin typeface="+mn-lt"/>
              </a:rPr>
              <a:t>Jackie Miller</a:t>
            </a:r>
            <a:br>
              <a:rPr lang="en-US" sz="2000" b="0" dirty="0">
                <a:solidFill>
                  <a:schemeClr val="bg1"/>
                </a:solidFill>
                <a:latin typeface="+mn-lt"/>
              </a:rPr>
            </a:br>
            <a:r>
              <a:rPr lang="en-US" sz="2000" b="0" dirty="0">
                <a:solidFill>
                  <a:schemeClr val="bg1"/>
                </a:solidFill>
                <a:latin typeface="+mn-lt"/>
              </a:rPr>
              <a:t>NC State Cooperative Extension ANR/CRD</a:t>
            </a:r>
            <a:endParaRPr lang="en-US" sz="20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0" y="2895600"/>
            <a:ext cx="4953000" cy="2743200"/>
          </a:xfrm>
        </p:spPr>
        <p:txBody>
          <a:bodyPr/>
          <a:lstStyle/>
          <a:p>
            <a:pPr algn="l" eaLnBrk="1" hangingPunct="1">
              <a:defRPr/>
            </a:pPr>
            <a:r>
              <a:rPr lang="en-US" sz="4400" dirty="0" smtClean="0">
                <a:solidFill>
                  <a:schemeClr val="tx1"/>
                </a:solidFill>
                <a:latin typeface="+mn-lt"/>
              </a:rPr>
              <a:t>Step 1</a:t>
            </a:r>
            <a:br>
              <a:rPr lang="en-US" sz="4400" dirty="0" smtClean="0">
                <a:solidFill>
                  <a:schemeClr val="tx1"/>
                </a:solidFill>
                <a:latin typeface="+mn-lt"/>
              </a:rPr>
            </a:br>
            <a:r>
              <a:rPr lang="en-US" sz="4400" dirty="0" smtClean="0">
                <a:solidFill>
                  <a:schemeClr val="tx1"/>
                </a:solidFill>
                <a:latin typeface="+mn-lt"/>
              </a:rPr>
              <a:t>Review Homework Observations</a:t>
            </a:r>
            <a:endParaRPr lang="en-US" sz="4400" dirty="0">
              <a:solidFill>
                <a:schemeClr val="tx1"/>
              </a:solidFill>
              <a:latin typeface="+mn-lt"/>
            </a:endParaRPr>
          </a:p>
        </p:txBody>
      </p:sp>
      <p:pic>
        <p:nvPicPr>
          <p:cNvPr id="4099" name="Content Placeholder 7" descr="teache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609600"/>
            <a:ext cx="3429000" cy="3276600"/>
          </a:xfrm>
          <a:ln>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848600" cy="5257800"/>
          </a:xfrm>
          <a:solidFill>
            <a:srgbClr val="C00000"/>
          </a:solidFill>
        </p:spPr>
        <p:txBody>
          <a:bodyPr>
            <a:normAutofit fontScale="70000" lnSpcReduction="20000"/>
          </a:bodyPr>
          <a:lstStyle/>
          <a:p>
            <a:pPr eaLnBrk="1" hangingPunct="1">
              <a:buFontTx/>
              <a:buNone/>
              <a:defRPr/>
            </a:pPr>
            <a:r>
              <a:rPr lang="en-US" sz="4400" dirty="0" smtClean="0">
                <a:latin typeface="+mn-lt"/>
              </a:rPr>
              <a:t>  </a:t>
            </a:r>
          </a:p>
          <a:p>
            <a:pPr eaLnBrk="1" hangingPunct="1">
              <a:buFontTx/>
              <a:buNone/>
              <a:defRPr/>
            </a:pPr>
            <a:r>
              <a:rPr lang="en-US" sz="6300" b="1" dirty="0" smtClean="0">
                <a:solidFill>
                  <a:schemeClr val="bg1"/>
                </a:solidFill>
                <a:latin typeface="+mn-lt"/>
              </a:rPr>
              <a:t>Step 2</a:t>
            </a:r>
          </a:p>
          <a:p>
            <a:pPr eaLnBrk="1" hangingPunct="1">
              <a:buFontTx/>
              <a:buNone/>
              <a:defRPr/>
            </a:pPr>
            <a:r>
              <a:rPr lang="en-US" sz="6300" b="1" dirty="0" smtClean="0">
                <a:solidFill>
                  <a:schemeClr val="bg1"/>
                </a:solidFill>
                <a:latin typeface="+mn-lt"/>
              </a:rPr>
              <a:t>Prepare a Survey</a:t>
            </a:r>
          </a:p>
          <a:p>
            <a:pPr eaLnBrk="1" hangingPunct="1">
              <a:buFontTx/>
              <a:buNone/>
              <a:defRPr/>
            </a:pPr>
            <a:endParaRPr lang="en-US" sz="4800" dirty="0" smtClean="0">
              <a:solidFill>
                <a:schemeClr val="bg1"/>
              </a:solidFill>
              <a:latin typeface="+mn-lt"/>
            </a:endParaRPr>
          </a:p>
          <a:p>
            <a:pPr eaLnBrk="1" hangingPunct="1">
              <a:buFontTx/>
              <a:buNone/>
              <a:defRPr/>
            </a:pPr>
            <a:r>
              <a:rPr lang="en-US" sz="4800" dirty="0" smtClean="0">
                <a:solidFill>
                  <a:schemeClr val="bg1"/>
                </a:solidFill>
                <a:latin typeface="+mn-lt"/>
              </a:rPr>
              <a:t>  </a:t>
            </a:r>
            <a:r>
              <a:rPr lang="en-US" sz="5700" b="1" dirty="0" smtClean="0">
                <a:solidFill>
                  <a:schemeClr val="bg1"/>
                </a:solidFill>
                <a:latin typeface="+mn-lt"/>
              </a:rPr>
              <a:t>What does the community think about the idea?</a:t>
            </a:r>
          </a:p>
          <a:p>
            <a:pPr eaLnBrk="1" hangingPunct="1">
              <a:buFontTx/>
              <a:buNone/>
              <a:defRPr/>
            </a:pPr>
            <a:r>
              <a:rPr lang="en-US" sz="5700" b="1" dirty="0" smtClean="0">
                <a:solidFill>
                  <a:schemeClr val="bg1"/>
                </a:solidFill>
                <a:latin typeface="+mn-lt"/>
              </a:rPr>
              <a:t>  </a:t>
            </a:r>
          </a:p>
          <a:p>
            <a:pPr eaLnBrk="1" hangingPunct="1">
              <a:buFontTx/>
              <a:buNone/>
              <a:defRPr/>
            </a:pPr>
            <a:r>
              <a:rPr lang="en-US" sz="5700" b="1" dirty="0" smtClean="0">
                <a:solidFill>
                  <a:schemeClr val="bg1"/>
                </a:solidFill>
                <a:latin typeface="+mn-lt"/>
              </a:rPr>
              <a:t>  How it would impact           their business or residence?</a:t>
            </a:r>
            <a:endParaRPr lang="en-US" sz="4800" b="1" dirty="0" smtClean="0">
              <a:latin typeface="+mn-lt"/>
            </a:endParaRPr>
          </a:p>
          <a:p>
            <a:pPr eaLnBrk="1" hangingPunct="1">
              <a:defRPr/>
            </a:pPr>
            <a:endParaRPr lang="en-US" dirty="0" smtClean="0">
              <a:latin typeface="+mn-lt"/>
            </a:endParaRPr>
          </a:p>
        </p:txBody>
      </p:sp>
      <p:pic>
        <p:nvPicPr>
          <p:cNvPr id="5123" name="Content Placeholder 3" descr="pencils-yell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62000"/>
            <a:ext cx="12700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819400"/>
            <a:ext cx="4114800" cy="2209800"/>
          </a:xfrm>
        </p:spPr>
        <p:txBody>
          <a:bodyPr/>
          <a:lstStyle/>
          <a:p>
            <a:pPr eaLnBrk="1" hangingPunct="1">
              <a:defRPr/>
            </a:pPr>
            <a:r>
              <a:rPr lang="en-US" sz="4400" dirty="0" smtClean="0">
                <a:latin typeface="+mn-lt"/>
              </a:rPr>
              <a:t>What about Zoning Regulations?</a:t>
            </a:r>
            <a:endParaRPr lang="en-US" sz="4400" dirty="0">
              <a:latin typeface="+mn-lt"/>
            </a:endParaRPr>
          </a:p>
        </p:txBody>
      </p:sp>
      <p:pic>
        <p:nvPicPr>
          <p:cNvPr id="6147" name="Content Placeholder 3" descr="manholdingmap.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914400"/>
            <a:ext cx="4037013" cy="4071938"/>
          </a:xfrm>
          <a:ln>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list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381000"/>
            <a:ext cx="8305800" cy="1447800"/>
          </a:xfrm>
        </p:spPr>
        <p:txBody>
          <a:bodyPr/>
          <a:lstStyle/>
          <a:p>
            <a:pPr marL="742950" indent="-742950" eaLnBrk="1" hangingPunct="1">
              <a:defRPr/>
            </a:pPr>
            <a:r>
              <a:rPr lang="en-US" sz="4400" dirty="0" smtClean="0">
                <a:solidFill>
                  <a:schemeClr val="tx1"/>
                </a:solidFill>
                <a:latin typeface="+mn-lt"/>
              </a:rPr>
              <a:t>Step 3 </a:t>
            </a:r>
            <a:br>
              <a:rPr lang="en-US" sz="4400" dirty="0" smtClean="0">
                <a:solidFill>
                  <a:schemeClr val="tx1"/>
                </a:solidFill>
                <a:latin typeface="+mn-lt"/>
              </a:rPr>
            </a:br>
            <a:r>
              <a:rPr lang="en-US" sz="4400" dirty="0" smtClean="0">
                <a:solidFill>
                  <a:schemeClr val="tx1"/>
                </a:solidFill>
                <a:latin typeface="+mn-lt"/>
              </a:rPr>
              <a:t>Listen to the Community</a:t>
            </a:r>
            <a:endParaRPr lang="en-US" sz="4400" dirty="0">
              <a:solidFill>
                <a:schemeClr val="tx1"/>
              </a:solidFill>
              <a:latin typeface="+mn-lt"/>
            </a:endParaRPr>
          </a:p>
        </p:txBody>
      </p:sp>
      <p:sp>
        <p:nvSpPr>
          <p:cNvPr id="7172" name="Content Placeholder 2"/>
          <p:cNvSpPr>
            <a:spLocks noGrp="1"/>
          </p:cNvSpPr>
          <p:nvPr>
            <p:ph idx="1"/>
          </p:nvPr>
        </p:nvSpPr>
        <p:spPr>
          <a:xfrm>
            <a:off x="533400" y="2057400"/>
            <a:ext cx="6324600" cy="3581400"/>
          </a:xfrm>
        </p:spPr>
        <p:txBody>
          <a:bodyPr/>
          <a:lstStyle/>
          <a:p>
            <a:pPr marL="0" indent="0" eaLnBrk="1" hangingPunct="1">
              <a:buNone/>
            </a:pPr>
            <a:r>
              <a:rPr lang="en-US" altLang="en-US" sz="4400" dirty="0" smtClean="0">
                <a:latin typeface="+mn-lt"/>
              </a:rPr>
              <a:t>Survey the businesses near the public space.  </a:t>
            </a:r>
          </a:p>
          <a:p>
            <a:pPr marL="0" indent="0" eaLnBrk="1" hangingPunct="1">
              <a:buNone/>
            </a:pPr>
            <a:r>
              <a:rPr lang="en-US" altLang="en-US" sz="4400" dirty="0" smtClean="0">
                <a:latin typeface="+mn-lt"/>
              </a:rPr>
              <a:t>Survey the local police, healthcare providers, schools etc. </a:t>
            </a:r>
          </a:p>
          <a:p>
            <a:pPr eaLnBrk="1" hangingPunct="1"/>
            <a:endParaRPr lang="en-US" altLang="en-US" dirty="0" smtClean="0">
              <a:latin typeface="+mn-lt"/>
            </a:endParaRPr>
          </a:p>
          <a:p>
            <a:pPr eaLnBrk="1" hangingPunct="1"/>
            <a:endParaRPr lang="en-US" altLang="en-US" dirty="0" smtClean="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5" descr="walkin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533400"/>
            <a:ext cx="7578725" cy="5080000"/>
          </a:xfrm>
        </p:spPr>
      </p:pic>
      <p:sp>
        <p:nvSpPr>
          <p:cNvPr id="2" name="Title 1"/>
          <p:cNvSpPr>
            <a:spLocks noGrp="1"/>
          </p:cNvSpPr>
          <p:nvPr>
            <p:ph type="title"/>
          </p:nvPr>
        </p:nvSpPr>
        <p:spPr>
          <a:xfrm>
            <a:off x="838200" y="4419600"/>
            <a:ext cx="7772400" cy="1143000"/>
          </a:xfrm>
        </p:spPr>
        <p:txBody>
          <a:bodyPr/>
          <a:lstStyle/>
          <a:p>
            <a:pPr eaLnBrk="1" hangingPunct="1">
              <a:defRPr/>
            </a:pPr>
            <a:r>
              <a:rPr lang="en-US" sz="4400" dirty="0" smtClean="0">
                <a:solidFill>
                  <a:schemeClr val="tx1"/>
                </a:solidFill>
                <a:latin typeface="+mn-lt"/>
              </a:rPr>
              <a:t>Homework</a:t>
            </a:r>
            <a:endParaRPr lang="en-US" sz="4400" dirty="0">
              <a:solidFill>
                <a:schemeClr val="tx1"/>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85800" y="609600"/>
            <a:ext cx="7848600" cy="5029200"/>
          </a:xfrm>
        </p:spPr>
        <p:txBody>
          <a:bodyPr/>
          <a:lstStyle/>
          <a:p>
            <a:pPr eaLnBrk="1" hangingPunct="1">
              <a:buFontTx/>
              <a:buNone/>
            </a:pPr>
            <a:r>
              <a:rPr lang="en-US" altLang="en-US" sz="4400" b="1" dirty="0" smtClean="0">
                <a:latin typeface="+mn-lt"/>
              </a:rPr>
              <a:t>Note:</a:t>
            </a:r>
            <a:endParaRPr lang="en-US" altLang="en-US" sz="4400" b="1" dirty="0" smtClean="0">
              <a:latin typeface="+mn-lt"/>
            </a:endParaRPr>
          </a:p>
          <a:p>
            <a:pPr eaLnBrk="1" hangingPunct="1">
              <a:buFontTx/>
              <a:buNone/>
            </a:pPr>
            <a:r>
              <a:rPr lang="en-US" altLang="en-US" sz="4400" b="1" dirty="0" smtClean="0">
                <a:latin typeface="+mn-lt"/>
              </a:rPr>
              <a:t> Visit the Project for Public Spaces (PPS) website to see the many amazing examples of great public spaces around the world. </a:t>
            </a:r>
            <a:r>
              <a:rPr lang="en-US" altLang="en-US" sz="4400" dirty="0" smtClean="0">
                <a:latin typeface="+mn-lt"/>
                <a:hlinkClick r:id="rId2"/>
              </a:rPr>
              <a:t>http://www.pps.org/</a:t>
            </a:r>
            <a:endParaRPr lang="en-US" altLang="en-US" sz="4400" dirty="0" smtClean="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heckered fla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144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a:xfrm>
            <a:off x="304800" y="533400"/>
            <a:ext cx="3962400" cy="2133600"/>
          </a:xfrm>
        </p:spPr>
        <p:txBody>
          <a:bodyPr/>
          <a:lstStyle/>
          <a:p>
            <a:pPr eaLnBrk="1" hangingPunct="1"/>
            <a:r>
              <a:rPr lang="en-US" altLang="en-US" sz="4400" dirty="0" smtClean="0">
                <a:solidFill>
                  <a:schemeClr val="tx1"/>
                </a:solidFill>
                <a:latin typeface="+mn-lt"/>
              </a:rPr>
              <a:t>End of </a:t>
            </a:r>
            <a:br>
              <a:rPr lang="en-US" altLang="en-US" sz="4400" dirty="0" smtClean="0">
                <a:solidFill>
                  <a:schemeClr val="tx1"/>
                </a:solidFill>
                <a:latin typeface="+mn-lt"/>
              </a:rPr>
            </a:br>
            <a:r>
              <a:rPr lang="en-US" altLang="en-US" sz="4400" dirty="0" err="1" smtClean="0">
                <a:solidFill>
                  <a:schemeClr val="tx1"/>
                </a:solidFill>
                <a:latin typeface="+mn-lt"/>
              </a:rPr>
              <a:t>Placemaking</a:t>
            </a:r>
            <a:r>
              <a:rPr lang="en-US" altLang="en-US" sz="4400" dirty="0" smtClean="0">
                <a:solidFill>
                  <a:schemeClr val="tx1"/>
                </a:solidFill>
                <a:latin typeface="+mn-lt"/>
              </a:rPr>
              <a:t> Part </a:t>
            </a:r>
            <a:r>
              <a:rPr lang="en-US" altLang="en-US" sz="4400" dirty="0" smtClean="0">
                <a:solidFill>
                  <a:schemeClr val="tx1"/>
                </a:solidFill>
                <a:latin typeface="Gill Sans MT" pitchFamily="34" charset="0"/>
              </a:rPr>
              <a:t>Two</a:t>
            </a:r>
          </a:p>
        </p:txBody>
      </p:sp>
    </p:spTree>
  </p:cSld>
  <p:clrMapOvr>
    <a:masterClrMapping/>
  </p:clrMapOvr>
</p:sld>
</file>

<file path=ppt/theme/theme1.xml><?xml version="1.0" encoding="utf-8"?>
<a:theme xmlns:a="http://schemas.openxmlformats.org/drawingml/2006/main" name="CES Template">
  <a:themeElements>
    <a:clrScheme name="">
      <a:dk1>
        <a:srgbClr val="000000"/>
      </a:dk1>
      <a:lt1>
        <a:srgbClr val="FFFFFF"/>
      </a:lt1>
      <a:dk2>
        <a:srgbClr val="0000CC"/>
      </a:dk2>
      <a:lt2>
        <a:srgbClr val="5F5F5F"/>
      </a:lt2>
      <a:accent1>
        <a:srgbClr val="666699"/>
      </a:accent1>
      <a:accent2>
        <a:srgbClr val="CC0066"/>
      </a:accent2>
      <a:accent3>
        <a:srgbClr val="FFFFFF"/>
      </a:accent3>
      <a:accent4>
        <a:srgbClr val="000000"/>
      </a:accent4>
      <a:accent5>
        <a:srgbClr val="B8B8CA"/>
      </a:accent5>
      <a:accent6>
        <a:srgbClr val="B9005C"/>
      </a:accent6>
      <a:hlink>
        <a:srgbClr val="0000FF"/>
      </a:hlink>
      <a:folHlink>
        <a:srgbClr val="6666FF"/>
      </a:folHlink>
    </a:clrScheme>
    <a:fontScheme name="C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ES Templat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CES Templat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CES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O:\Graphics\Greg\Extension Conference\templates\CES Template.pot</Template>
  <TotalTime>8070</TotalTime>
  <Words>376</Words>
  <Application>Microsoft Office PowerPoint</Application>
  <PresentationFormat>On-screen Show (4:3)</PresentationFormat>
  <Paragraphs>41</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CES Template</vt:lpstr>
      <vt:lpstr>The Art of Placemaking in Community Development  Part Two: Evaluating Your Public Space  Produced for CultivateNC™ Jackie Miller NC State Cooperative Extension ANR/CRD</vt:lpstr>
      <vt:lpstr>Step 1 Review Homework Observations</vt:lpstr>
      <vt:lpstr>PowerPoint Presentation</vt:lpstr>
      <vt:lpstr>What about Zoning Regulations?</vt:lpstr>
      <vt:lpstr>Step 3  Listen to the Community</vt:lpstr>
      <vt:lpstr>Homework</vt:lpstr>
      <vt:lpstr>PowerPoint Presentation</vt:lpstr>
      <vt:lpstr>End of  Placemaking Part Two</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cabartle</dc:creator>
  <cp:lastModifiedBy>Jacqueline Murphy Miller</cp:lastModifiedBy>
  <cp:revision>39</cp:revision>
  <cp:lastPrinted>1601-01-01T00:00:00Z</cp:lastPrinted>
  <dcterms:created xsi:type="dcterms:W3CDTF">2008-02-19T21:49:37Z</dcterms:created>
  <dcterms:modified xsi:type="dcterms:W3CDTF">2015-11-30T15:28:24Z</dcterms:modified>
</cp:coreProperties>
</file>