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40" r:id="rId3"/>
    <p:sldId id="319" r:id="rId4"/>
    <p:sldId id="263" r:id="rId5"/>
    <p:sldId id="320" r:id="rId6"/>
    <p:sldId id="321" r:id="rId7"/>
    <p:sldId id="322" r:id="rId8"/>
    <p:sldId id="323" r:id="rId9"/>
    <p:sldId id="324" r:id="rId10"/>
    <p:sldId id="325" r:id="rId11"/>
    <p:sldId id="326" r:id="rId12"/>
    <p:sldId id="265" r:id="rId13"/>
    <p:sldId id="266" r:id="rId14"/>
    <p:sldId id="316" r:id="rId15"/>
    <p:sldId id="274" r:id="rId16"/>
    <p:sldId id="329" r:id="rId17"/>
    <p:sldId id="330" r:id="rId18"/>
    <p:sldId id="331" r:id="rId19"/>
    <p:sldId id="332" r:id="rId20"/>
    <p:sldId id="314" r:id="rId21"/>
    <p:sldId id="280" r:id="rId22"/>
    <p:sldId id="282" r:id="rId23"/>
    <p:sldId id="339"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0080"/>
    <a:srgbClr val="FF9900"/>
    <a:srgbClr val="9966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40198" autoAdjust="0"/>
  </p:normalViewPr>
  <p:slideViewPr>
    <p:cSldViewPr>
      <p:cViewPr>
        <p:scale>
          <a:sx n="63" d="100"/>
          <a:sy n="63" d="100"/>
        </p:scale>
        <p:origin x="-588" y="678"/>
      </p:cViewPr>
      <p:guideLst>
        <p:guide orient="horz" pos="2160"/>
        <p:guide pos="2880"/>
      </p:guideLst>
    </p:cSldViewPr>
  </p:slideViewPr>
  <p:outlineViewPr>
    <p:cViewPr>
      <p:scale>
        <a:sx n="33" d="100"/>
        <a:sy n="33" d="100"/>
      </p:scale>
      <p:origin x="0" y="62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Times New Roman"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Times New Roman" charset="0"/>
                <a:cs typeface="+mn-cs"/>
              </a:defRPr>
            </a:lvl1pPr>
          </a:lstStyle>
          <a:p>
            <a:pPr>
              <a:defRPr/>
            </a:pPr>
            <a:fld id="{49DAC9BE-6335-4D0D-8516-D57A30989534}" type="datetimeFigureOut">
              <a:rPr lang="en-US"/>
              <a:pPr>
                <a:defRPr/>
              </a:pPr>
              <a:t>11/30/2015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Times New Roman"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Times New Roman" charset="0"/>
                <a:cs typeface="+mn-cs"/>
              </a:defRPr>
            </a:lvl1pPr>
          </a:lstStyle>
          <a:p>
            <a:pPr>
              <a:defRPr/>
            </a:pPr>
            <a:fld id="{1145B133-CF1B-409F-853A-457B5D0263C2}" type="slidenum">
              <a:rPr lang="en-US"/>
              <a:pPr>
                <a:defRPr/>
              </a:pPr>
              <a:t>‹#›</a:t>
            </a:fld>
            <a:endParaRPr lang="en-US" dirty="0"/>
          </a:p>
        </p:txBody>
      </p:sp>
    </p:spTree>
    <p:extLst>
      <p:ext uri="{BB962C8B-B14F-4D97-AF65-F5344CB8AC3E}">
        <p14:creationId xmlns:p14="http://schemas.microsoft.com/office/powerpoint/2010/main" val="21227875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Placemak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Placemak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Comic Sans MS" pitchFamily="66" charset="0"/>
              </a:rPr>
              <a:t>Adapted from Wikipedia (</a:t>
            </a:r>
            <a:r>
              <a:rPr lang="en-US" altLang="en-US" smtClean="0">
                <a:latin typeface="Comic Sans MS" pitchFamily="66" charset="0"/>
                <a:hlinkClick r:id="rId3"/>
              </a:rPr>
              <a:t>http://en.wikipedia.org/wiki/Placemaking</a:t>
            </a:r>
            <a:r>
              <a:rPr lang="en-US" altLang="en-US" smtClean="0">
                <a:latin typeface="Comic Sans MS" pitchFamily="66" charset="0"/>
              </a:rPr>
              <a:t>)</a:t>
            </a: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B00FA8-C195-4D74-B5CF-F6EFC77D6DD6}" type="slidenum">
              <a:rPr lang="en-US" altLang="en-US" sz="1200"/>
              <a:pPr eaLnBrk="1" hangingPunct="1"/>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Professionals such as traffic engineers, zoning commissions and architects have their jobs to perform.  But creating a public space needs a collaborative approach that includes voices from the schools, healthcare, police, parks, retail businesses,  and religious institutions.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0790B6-1370-4784-9A95-35B713F164D5}" type="slidenum">
              <a:rPr lang="en-US" altLang="en-US" sz="1200"/>
              <a:pPr eaLnBrk="1" hangingPunct="1"/>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EXAMPLE: The </a:t>
            </a:r>
            <a:r>
              <a:rPr lang="en-US" altLang="en-US" b="0" dirty="0" err="1" smtClean="0"/>
              <a:t>Vollis</a:t>
            </a:r>
            <a:r>
              <a:rPr lang="en-US" altLang="en-US" b="0" dirty="0" smtClean="0"/>
              <a:t> Simpson Whirligig Park in Wilson County is a good example of what can happen when a community develops a public space using local talent and resources.</a:t>
            </a:r>
          </a:p>
          <a:p>
            <a:pPr>
              <a:spcBef>
                <a:spcPct val="0"/>
              </a:spcBef>
            </a:pPr>
            <a:r>
              <a:rPr lang="en-US" altLang="en-US" b="0" dirty="0" smtClean="0"/>
              <a:t>Whirligig sculptures created by local, internationally renowned artist </a:t>
            </a:r>
            <a:r>
              <a:rPr lang="en-US" altLang="en-US" b="0" dirty="0" err="1" smtClean="0"/>
              <a:t>Vollis</a:t>
            </a:r>
            <a:r>
              <a:rPr lang="en-US" altLang="en-US" b="0" dirty="0" smtClean="0"/>
              <a:t> Simpson will be the centerpiece for a new world-class downtown park anchoring an industrial artisan district in Wilson, NC. </a:t>
            </a:r>
          </a:p>
          <a:p>
            <a:pPr>
              <a:spcBef>
                <a:spcPct val="0"/>
              </a:spcBef>
            </a:pPr>
            <a:r>
              <a:rPr lang="en-US" altLang="en-US" b="0" dirty="0" smtClean="0"/>
              <a:t> This energetic cultural and educational venue will serve as a: </a:t>
            </a:r>
          </a:p>
          <a:p>
            <a:pPr>
              <a:spcBef>
                <a:spcPct val="0"/>
              </a:spcBef>
            </a:pPr>
            <a:r>
              <a:rPr lang="en-US" altLang="en-US" b="0" dirty="0" smtClean="0"/>
              <a:t>global tourist destination</a:t>
            </a:r>
          </a:p>
          <a:p>
            <a:pPr>
              <a:spcBef>
                <a:spcPct val="0"/>
              </a:spcBef>
            </a:pPr>
            <a:r>
              <a:rPr lang="en-US" altLang="en-US" b="0" dirty="0" smtClean="0"/>
              <a:t>a community living room</a:t>
            </a:r>
          </a:p>
          <a:p>
            <a:pPr>
              <a:spcBef>
                <a:spcPct val="0"/>
              </a:spcBef>
            </a:pPr>
            <a:r>
              <a:rPr lang="en-US" altLang="en-US" b="0" dirty="0" smtClean="0"/>
              <a:t>a model for economic development and downtown revitalization.</a:t>
            </a:r>
          </a:p>
          <a:p>
            <a:pPr>
              <a:spcBef>
                <a:spcPct val="0"/>
              </a:spcBef>
            </a:pPr>
            <a:r>
              <a:rPr lang="en-US" altLang="en-US" b="0" dirty="0" smtClean="0"/>
              <a:t>Where Art and Science Are Spun as One</a:t>
            </a:r>
            <a:br>
              <a:rPr lang="en-US" altLang="en-US" b="0" dirty="0" smtClean="0"/>
            </a:br>
            <a:r>
              <a:rPr lang="en-US" altLang="en-US" b="0" dirty="0" smtClean="0"/>
              <a:t> </a:t>
            </a:r>
            <a:r>
              <a:rPr lang="en-US" altLang="en-US" sz="1100" b="0" dirty="0" smtClean="0"/>
              <a:t>http://www.wilsonwhirligigpark.org/ </a:t>
            </a:r>
            <a:endParaRPr lang="en-US" altLang="en-US" b="0" dirty="0" smtClean="0"/>
          </a:p>
          <a:p>
            <a:pPr>
              <a:spcBef>
                <a:spcPct val="0"/>
              </a:spcBef>
            </a:pPr>
            <a:endParaRPr lang="en-US" altLang="en-US" b="1"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02FE43-C245-44EA-8058-72DAE4BF84DC}" type="slidenum">
              <a:rPr lang="en-US" altLang="en-US" sz="1200"/>
              <a:pPr eaLnBrk="1" hangingPunct="1"/>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In evaluating thousands of public spaces around the world, the </a:t>
            </a:r>
            <a:r>
              <a:rPr lang="en-US" altLang="en-US" b="0" i="1" dirty="0" smtClean="0"/>
              <a:t>Project for Public Spaces (PPS)</a:t>
            </a:r>
            <a:r>
              <a:rPr lang="en-US" altLang="en-US" b="0" dirty="0" smtClean="0"/>
              <a:t> has found that successful ones have four key qualities: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E1BB489-DE38-4F21-9853-CC5408256417}" type="slidenum">
              <a:rPr lang="en-US" altLang="en-US" sz="1200"/>
              <a:pPr eaLnBrk="1" hangingPunct="1"/>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altLang="en-US" b="0" dirty="0" smtClean="0"/>
              <a:t>Can you see the space from a distance? Is its interior visible from the outside?</a:t>
            </a:r>
          </a:p>
          <a:p>
            <a:pPr>
              <a:lnSpc>
                <a:spcPct val="120000"/>
              </a:lnSpc>
              <a:spcBef>
                <a:spcPct val="0"/>
              </a:spcBef>
            </a:pPr>
            <a:r>
              <a:rPr lang="en-US" altLang="en-US" b="0" dirty="0" smtClean="0"/>
              <a:t>Is there a good connection between the space and the adjacent buildings, or is it surrounded by blank walls? Do occupants of adjacent buildings use the space?</a:t>
            </a:r>
          </a:p>
          <a:p>
            <a:pPr>
              <a:lnSpc>
                <a:spcPct val="120000"/>
              </a:lnSpc>
              <a:spcBef>
                <a:spcPct val="0"/>
              </a:spcBef>
            </a:pPr>
            <a:r>
              <a:rPr lang="en-US" altLang="en-US" b="0" dirty="0" smtClean="0"/>
              <a:t>Can people easily walk to the place? For example, do they have to dart between moving cars to get to the place?</a:t>
            </a:r>
          </a:p>
          <a:p>
            <a:pPr>
              <a:lnSpc>
                <a:spcPct val="120000"/>
              </a:lnSpc>
              <a:spcBef>
                <a:spcPct val="0"/>
              </a:spcBef>
            </a:pPr>
            <a:r>
              <a:rPr lang="en-US" altLang="en-US" b="0" dirty="0" smtClean="0"/>
              <a:t>Do sidewalks lead to and from the adjacent areas?</a:t>
            </a:r>
          </a:p>
          <a:p>
            <a:pPr>
              <a:lnSpc>
                <a:spcPct val="120000"/>
              </a:lnSpc>
              <a:spcBef>
                <a:spcPct val="0"/>
              </a:spcBef>
            </a:pPr>
            <a:r>
              <a:rPr lang="en-US" altLang="en-US" b="0" dirty="0" smtClean="0"/>
              <a:t>Does the space function for people with special needs?</a:t>
            </a:r>
          </a:p>
          <a:p>
            <a:pPr>
              <a:lnSpc>
                <a:spcPct val="120000"/>
              </a:lnSpc>
              <a:spcBef>
                <a:spcPct val="0"/>
              </a:spcBef>
            </a:pPr>
            <a:r>
              <a:rPr lang="en-US" altLang="en-US" b="0" dirty="0" smtClean="0"/>
              <a:t>Do the roads and paths through the space take people where they actually want to go?</a:t>
            </a:r>
          </a:p>
          <a:p>
            <a:pPr>
              <a:lnSpc>
                <a:spcPct val="120000"/>
              </a:lnSpc>
              <a:spcBef>
                <a:spcPct val="0"/>
              </a:spcBef>
            </a:pPr>
            <a:r>
              <a:rPr lang="en-US" altLang="en-US" b="0" dirty="0" smtClean="0"/>
              <a:t>Can people use a variety of transportation options – bus train, car, bicycle, etc. – to reach the place?</a:t>
            </a:r>
          </a:p>
          <a:p>
            <a:pPr>
              <a:lnSpc>
                <a:spcPct val="120000"/>
              </a:lnSpc>
              <a:spcBef>
                <a:spcPct val="0"/>
              </a:spcBef>
            </a:pPr>
            <a:r>
              <a:rPr lang="en-US" altLang="en-US" b="0" dirty="0" smtClean="0"/>
              <a:t>Are transit stops conveniently located next to destinations such as libraries, post offices, park entrances, etc.?</a:t>
            </a:r>
          </a:p>
          <a:p>
            <a:pPr>
              <a:spcBef>
                <a:spcPct val="0"/>
              </a:spcBef>
            </a:pPr>
            <a:endParaRPr lang="en-US" altLang="en-US" b="1"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1FED532-4B0D-4CE2-86B6-A88344394EA7}" type="slidenum">
              <a:rPr lang="en-US" altLang="en-US" sz="1200"/>
              <a:pPr eaLnBrk="1" hangingPunct="1"/>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Are people using the space or is it empty?</a:t>
            </a:r>
          </a:p>
          <a:p>
            <a:pPr>
              <a:spcBef>
                <a:spcPct val="0"/>
              </a:spcBef>
            </a:pPr>
            <a:r>
              <a:rPr lang="en-US" altLang="en-US" b="0" dirty="0" smtClean="0"/>
              <a:t>Is it used by people of different ages?</a:t>
            </a:r>
          </a:p>
          <a:p>
            <a:pPr>
              <a:spcBef>
                <a:spcPct val="0"/>
              </a:spcBef>
            </a:pPr>
            <a:r>
              <a:rPr lang="en-US" altLang="en-US" b="0" dirty="0" smtClean="0"/>
              <a:t>Are people in groups?</a:t>
            </a:r>
          </a:p>
          <a:p>
            <a:pPr>
              <a:spcBef>
                <a:spcPct val="0"/>
              </a:spcBef>
            </a:pPr>
            <a:r>
              <a:rPr lang="en-US" altLang="en-US" b="0" dirty="0" smtClean="0"/>
              <a:t>How many different types of activities are occurring – people walking, eating, playing baseball, chess, relaxing, reading?</a:t>
            </a:r>
          </a:p>
          <a:p>
            <a:pPr>
              <a:spcBef>
                <a:spcPct val="0"/>
              </a:spcBef>
            </a:pPr>
            <a:r>
              <a:rPr lang="en-US" altLang="en-US" b="0" dirty="0" smtClean="0"/>
              <a:t>Which parts of the space are used and which are not?</a:t>
            </a:r>
          </a:p>
          <a:p>
            <a:pPr>
              <a:spcBef>
                <a:spcPct val="0"/>
              </a:spcBef>
            </a:pPr>
            <a:r>
              <a:rPr lang="en-US" altLang="en-US" b="0" dirty="0" smtClean="0"/>
              <a:t>Are there choices of things to do?</a:t>
            </a:r>
          </a:p>
          <a:p>
            <a:pPr>
              <a:spcBef>
                <a:spcPct val="0"/>
              </a:spcBef>
            </a:pPr>
            <a:r>
              <a:rPr lang="en-US" altLang="en-US" b="0" dirty="0" smtClean="0"/>
              <a:t>Is there a management presence, or can you identify anyone is in charge of the space?</a:t>
            </a:r>
          </a:p>
          <a:p>
            <a:pPr>
              <a:spcBef>
                <a:spcPct val="0"/>
              </a:spcBef>
            </a:pPr>
            <a:endParaRPr lang="en-US" altLang="en-US" b="1"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099B60-C67C-4C37-B535-E843C4217D66}" type="slidenum">
              <a:rPr lang="en-US" altLang="en-US" sz="1200"/>
              <a:pPr eaLnBrk="1" hangingPunct="1"/>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altLang="en-US" b="0" dirty="0" smtClean="0"/>
              <a:t>Are there more women than men?</a:t>
            </a:r>
          </a:p>
          <a:p>
            <a:pPr>
              <a:lnSpc>
                <a:spcPct val="120000"/>
              </a:lnSpc>
              <a:spcBef>
                <a:spcPct val="0"/>
              </a:spcBef>
            </a:pPr>
            <a:r>
              <a:rPr lang="en-US" altLang="en-US" b="0" dirty="0" smtClean="0"/>
              <a:t>Are there enough places to sit? Are seats conveniently located? Do people have a choice of places to sit, either in the sun or shade?</a:t>
            </a:r>
          </a:p>
          <a:p>
            <a:pPr>
              <a:lnSpc>
                <a:spcPct val="120000"/>
              </a:lnSpc>
              <a:spcBef>
                <a:spcPct val="0"/>
              </a:spcBef>
            </a:pPr>
            <a:r>
              <a:rPr lang="en-US" altLang="en-US" b="0" dirty="0" smtClean="0"/>
              <a:t>Are spaces clean and free of litter? Who is responsible for maintenance? What do they do? When?</a:t>
            </a:r>
          </a:p>
          <a:p>
            <a:pPr>
              <a:lnSpc>
                <a:spcPct val="120000"/>
              </a:lnSpc>
              <a:spcBef>
                <a:spcPct val="0"/>
              </a:spcBef>
            </a:pPr>
            <a:r>
              <a:rPr lang="en-US" altLang="en-US" b="0" dirty="0" smtClean="0"/>
              <a:t>Does the area feel safe? Is there a security presence? If so, what do these people do? When are they on duty?</a:t>
            </a:r>
          </a:p>
          <a:p>
            <a:pPr>
              <a:lnSpc>
                <a:spcPct val="120000"/>
              </a:lnSpc>
              <a:spcBef>
                <a:spcPct val="0"/>
              </a:spcBef>
            </a:pPr>
            <a:r>
              <a:rPr lang="en-US" altLang="en-US" b="0" dirty="0" smtClean="0"/>
              <a:t>Are people taking pictures? Are there many photo opportunities available?</a:t>
            </a:r>
          </a:p>
          <a:p>
            <a:pPr>
              <a:lnSpc>
                <a:spcPct val="120000"/>
              </a:lnSpc>
              <a:spcBef>
                <a:spcPct val="0"/>
              </a:spcBef>
            </a:pPr>
            <a:r>
              <a:rPr lang="en-US" altLang="en-US" b="0" dirty="0" smtClean="0"/>
              <a:t>Do vehicles dominate pedestrian use of the space, or prevent them from easily getting to the space?</a:t>
            </a:r>
          </a:p>
          <a:p>
            <a:pPr>
              <a:spcBef>
                <a:spcPct val="0"/>
              </a:spcBef>
            </a:pPr>
            <a:endParaRPr lang="en-US" altLang="en-US" b="1"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2D19EE-A6D6-45FD-8E28-70F826B68F93}" type="slidenum">
              <a:rPr lang="en-US" altLang="en-US" sz="1200"/>
              <a:pPr eaLnBrk="1" hangingPunct="1"/>
              <a:t>18</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altLang="en-US" b="0" dirty="0" smtClean="0"/>
              <a:t>Are others meeting friends here or running into them?</a:t>
            </a:r>
          </a:p>
          <a:p>
            <a:pPr>
              <a:lnSpc>
                <a:spcPct val="120000"/>
              </a:lnSpc>
              <a:spcBef>
                <a:spcPct val="0"/>
              </a:spcBef>
            </a:pPr>
            <a:r>
              <a:rPr lang="en-US" altLang="en-US" b="0" dirty="0" smtClean="0"/>
              <a:t>Are people in groups? Are they talking with one another?</a:t>
            </a:r>
          </a:p>
          <a:p>
            <a:pPr>
              <a:lnSpc>
                <a:spcPct val="120000"/>
              </a:lnSpc>
              <a:spcBef>
                <a:spcPct val="0"/>
              </a:spcBef>
            </a:pPr>
            <a:r>
              <a:rPr lang="en-US" altLang="en-US" b="0" dirty="0" smtClean="0"/>
              <a:t>Do people seem to know each other by face or by name?</a:t>
            </a:r>
          </a:p>
          <a:p>
            <a:pPr>
              <a:lnSpc>
                <a:spcPct val="120000"/>
              </a:lnSpc>
              <a:spcBef>
                <a:spcPct val="0"/>
              </a:spcBef>
            </a:pPr>
            <a:r>
              <a:rPr lang="en-US" altLang="en-US" b="0" dirty="0" smtClean="0"/>
              <a:t>Do people bring their friends and relatives to see the place or do they point to one of its features with pride?</a:t>
            </a:r>
          </a:p>
          <a:p>
            <a:pPr>
              <a:lnSpc>
                <a:spcPct val="120000"/>
              </a:lnSpc>
              <a:spcBef>
                <a:spcPct val="0"/>
              </a:spcBef>
            </a:pPr>
            <a:r>
              <a:rPr lang="en-US" altLang="en-US" b="0" dirty="0" smtClean="0"/>
              <a:t>Are people smiling? Do people make eye contact with each other?</a:t>
            </a:r>
          </a:p>
          <a:p>
            <a:pPr>
              <a:lnSpc>
                <a:spcPct val="120000"/>
              </a:lnSpc>
              <a:spcBef>
                <a:spcPct val="0"/>
              </a:spcBef>
            </a:pPr>
            <a:r>
              <a:rPr lang="en-US" altLang="en-US" b="0" dirty="0" smtClean="0"/>
              <a:t>Do people use the place regularly and by choice?</a:t>
            </a:r>
          </a:p>
          <a:p>
            <a:pPr>
              <a:lnSpc>
                <a:spcPct val="120000"/>
              </a:lnSpc>
              <a:spcBef>
                <a:spcPct val="0"/>
              </a:spcBef>
            </a:pPr>
            <a:r>
              <a:rPr lang="en-US" altLang="en-US" b="0" dirty="0" smtClean="0"/>
              <a:t>Does a mix of ages and ethnic groups that generally reflect the community at large?</a:t>
            </a:r>
          </a:p>
          <a:p>
            <a:pPr>
              <a:lnSpc>
                <a:spcPct val="120000"/>
              </a:lnSpc>
              <a:spcBef>
                <a:spcPct val="0"/>
              </a:spcBef>
            </a:pPr>
            <a:r>
              <a:rPr lang="en-US" altLang="en-US" b="0" dirty="0" smtClean="0"/>
              <a:t>Do people tend to pick up litter when they see it?</a:t>
            </a:r>
          </a:p>
          <a:p>
            <a:pPr>
              <a:spcBef>
                <a:spcPct val="0"/>
              </a:spcBef>
            </a:pPr>
            <a:endParaRPr lang="en-US" altLang="en-US" b="1"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228A05-6292-4611-8BFB-D636909DFBBB}" type="slidenum">
              <a:rPr lang="en-US" altLang="en-US" sz="1200"/>
              <a:pPr eaLnBrk="1" hangingPunct="1"/>
              <a:t>19</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100" b="0" dirty="0" smtClean="0"/>
              <a:t>The theory of broken windows. </a:t>
            </a:r>
            <a:r>
              <a:rPr lang="en-US" b="0" dirty="0" smtClean="0"/>
              <a:t>“If a window is broken and left unrepaired, people walking by will conclude that no one cares and no one is in charge. Soon, more windows will be broken, and the sense of anarchy will spread from the building to the street on which it faces, sending a  signal that anything goes.” </a:t>
            </a:r>
          </a:p>
          <a:p>
            <a:pPr fontAlgn="auto">
              <a:spcBef>
                <a:spcPts val="0"/>
              </a:spcBef>
              <a:spcAft>
                <a:spcPts val="0"/>
              </a:spcAft>
              <a:defRPr/>
            </a:pPr>
            <a:r>
              <a:rPr lang="en-US" sz="1100" b="0" dirty="0" smtClean="0"/>
              <a:t>    </a:t>
            </a:r>
            <a:r>
              <a:rPr lang="en-US" sz="1050" b="0" dirty="0" smtClean="0"/>
              <a:t>(Malcolm </a:t>
            </a:r>
            <a:r>
              <a:rPr lang="en-US" sz="1050" b="0" dirty="0" err="1" smtClean="0"/>
              <a:t>Gladwell</a:t>
            </a:r>
            <a:r>
              <a:rPr lang="en-US" sz="1050" b="0" dirty="0" smtClean="0"/>
              <a:t>, The Tipping Point, How Little Things Can Make a Big Difference)</a:t>
            </a:r>
            <a:endParaRPr lang="en-US" b="0"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BF5F1E-601A-47F6-A0A2-FC12A62D68DA}" type="slidenum">
              <a:rPr lang="en-US" altLang="en-US" sz="1200"/>
              <a:pPr eaLnBrk="1" hangingPunct="1"/>
              <a:t>20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en-US" altLang="en-US" b="0" dirty="0" smtClean="0"/>
              <a:t>Each of the group members should visit and observe the public space in question.  </a:t>
            </a:r>
            <a:r>
              <a:rPr lang="en-US" altLang="en-US" b="0" i="1" dirty="0" smtClean="0"/>
              <a:t>(If the group has not selected a particular public space to work on, ask the participants to visit any public space in the community that they believe could be improved or enhanced.)</a:t>
            </a:r>
          </a:p>
          <a:p>
            <a:pPr algn="just">
              <a:spcBef>
                <a:spcPct val="0"/>
              </a:spcBef>
            </a:pPr>
            <a:r>
              <a:rPr lang="en-US" altLang="en-US" b="0" dirty="0" smtClean="0"/>
              <a:t>  </a:t>
            </a:r>
          </a:p>
          <a:p>
            <a:pPr algn="just">
              <a:spcBef>
                <a:spcPct val="0"/>
              </a:spcBef>
            </a:pPr>
            <a:r>
              <a:rPr lang="en-US" altLang="en-US" b="0" dirty="0" smtClean="0"/>
              <a:t>They should take notes of their observations and cell phone pictures to share at the next meeting.</a:t>
            </a:r>
          </a:p>
          <a:p>
            <a:pPr>
              <a:spcBef>
                <a:spcPct val="0"/>
              </a:spcBef>
            </a:pPr>
            <a:endParaRPr lang="en-US" altLang="en-US" b="1" dirty="0" smtClean="0"/>
          </a:p>
          <a:p>
            <a:pPr algn="just">
              <a:spcBef>
                <a:spcPct val="0"/>
              </a:spcBef>
            </a:pPr>
            <a:r>
              <a:rPr lang="en-US" altLang="en-US" b="1" dirty="0" smtClean="0"/>
              <a:t>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D0FFAD1-450D-4F5A-9AF4-C9AC309CA5D8}" type="slidenum">
              <a:rPr lang="en-US" altLang="en-US" sz="1200"/>
              <a:pPr eaLnBrk="1" hangingPunct="1"/>
              <a:t>21</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6867A2-485B-4319-9F76-820854C0DE1D}" type="slidenum">
              <a:rPr lang="en-US" altLang="en-US" sz="1200"/>
              <a:pPr eaLnBrk="1" hangingPunct="1"/>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The concepts behind </a:t>
            </a:r>
            <a:r>
              <a:rPr lang="en-US" altLang="en-US" b="0" dirty="0" err="1" smtClean="0"/>
              <a:t>Placemaking</a:t>
            </a:r>
            <a:r>
              <a:rPr lang="en-US" altLang="en-US" b="0" dirty="0" smtClean="0"/>
              <a:t> originated in the 1960s, when writers like Jane Jacobs and William H. Whyte offered groundbreaking ideas about designing cities that </a:t>
            </a:r>
            <a:r>
              <a:rPr lang="en-US" altLang="en-US" b="0" i="1" dirty="0" smtClean="0"/>
              <a:t>catered to people</a:t>
            </a:r>
            <a:r>
              <a:rPr lang="en-US" altLang="en-US" b="0" dirty="0" smtClean="0"/>
              <a:t>, not just to cars and shopping centers…</a:t>
            </a:r>
          </a:p>
          <a:p>
            <a:pPr>
              <a:lnSpc>
                <a:spcPct val="150000"/>
              </a:lnSpc>
              <a:spcBef>
                <a:spcPct val="0"/>
              </a:spcBef>
            </a:pPr>
            <a:r>
              <a:rPr lang="en-US" altLang="en-US" b="0" dirty="0" smtClean="0"/>
              <a:t> A decade later, “</a:t>
            </a:r>
            <a:r>
              <a:rPr lang="en-US" altLang="en-US" b="0" dirty="0" err="1" smtClean="0"/>
              <a:t>Placemaking</a:t>
            </a:r>
            <a:r>
              <a:rPr lang="en-US" altLang="en-US" b="0" dirty="0" smtClean="0"/>
              <a:t>” was picked up by architects and planners to describe the process of creating squares, plazas, parks, streets and waterfronts that will attract people because they are pleasurable or interesting. </a:t>
            </a:r>
          </a:p>
          <a:p>
            <a:pPr>
              <a:lnSpc>
                <a:spcPct val="150000"/>
              </a:lnSpc>
              <a:spcBef>
                <a:spcPct val="0"/>
              </a:spcBef>
            </a:pPr>
            <a:r>
              <a:rPr lang="en-US" altLang="en-US" b="0" dirty="0" smtClean="0"/>
              <a:t>     </a:t>
            </a:r>
            <a:r>
              <a:rPr lang="en-US" altLang="en-US" sz="1100" b="0" dirty="0" smtClean="0"/>
              <a:t>Adapted from Wikipedia (</a:t>
            </a:r>
            <a:r>
              <a:rPr lang="en-US" altLang="en-US" sz="1100" b="0" dirty="0" smtClean="0">
                <a:hlinkClick r:id="rId3"/>
              </a:rPr>
              <a:t>http://en.wikipedia.org/wiki/Placemaking</a:t>
            </a:r>
            <a:r>
              <a:rPr lang="en-US" altLang="en-US" sz="1100" b="0" dirty="0" smtClean="0"/>
              <a:t>)</a:t>
            </a:r>
            <a:endParaRPr lang="en-US" altLang="en-US" b="0" dirty="0" smtClean="0"/>
          </a:p>
          <a:p>
            <a:pPr>
              <a:spcBef>
                <a:spcPct val="0"/>
              </a:spcBef>
            </a:pPr>
            <a:endParaRPr lang="en-US" altLang="en-US" b="0"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B96150-68CB-48C2-8F91-86C4D72BC9D7}" type="slidenum">
              <a:rPr lang="en-US" altLang="en-US" sz="1200"/>
              <a:pPr eaLnBrk="1" hangingPunct="1"/>
              <a:t>3</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solidFill>
                  <a:srgbClr val="C00000"/>
                </a:solidFill>
                <a:latin typeface="+mn-lt"/>
              </a:rPr>
              <a:t>This completes the first of a three-part series on Placemaking</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D1CAA9-866A-49EA-9730-CE7F1082E5D4}" type="slidenum">
              <a:rPr lang="en-US" altLang="en-US" sz="1200"/>
              <a:pPr eaLnBrk="1" hangingPunct="1"/>
              <a:t>23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Examples: farmers market, open air stage, riding trails for horses or bikes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A2D647-F02D-4D9A-8690-D413B246E58A}" type="slidenum">
              <a:rPr lang="en-US" altLang="en-US" sz="1200"/>
              <a:pPr eaLnBrk="1" hangingPunct="1"/>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Small entrepreneur business people are usually looking for a quality of life when they consider moving their business or starting a business in a new community.  When a community has great public spaces, it sends a message to all visitors that the people who reside here take pride in their community.</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18D9449-FCBB-434D-B732-5F76838E24DA}" type="slidenum">
              <a:rPr lang="en-US" altLang="en-US" sz="1200"/>
              <a:pPr eaLnBrk="1" hangingPunct="1"/>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Clean up depressed areas, recycle old buildings.  One NC community, had a large number of vacant stores in their downtown area.  The stores were for rent but a lack of small businesses made the town  look and feel depressed.  A marketing person came up with the clever idea of offering gallery space to artists for free.  One artist offered wine tastings and movie nights as a way of getting visitors to his gallery in the evenings. The idea behind this plan was two-fold.  First, the vacant buildings provided an opportunity for an artist to get working space and gallery space for marketing their work.  In turn the artist would provide a new artistic sparkle to the vacant buildings, increase pedestrian traffic and reduced vandalism.  If the space were to become rented, the artist could move to another vacant building.</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67C6E4-CBF1-470B-940D-62AB0E74B68E}" type="slidenum">
              <a:rPr lang="en-US" altLang="en-US" sz="1200"/>
              <a:pPr eaLnBrk="1" hangingPunct="1"/>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Examples: Providing options for residents to access healthy foods.  Give people a reason to walk instead of drive. Provide outdoor recreation that offers opportunities for exercise and socialization.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35FA53-6996-4D7D-96F9-723B847237EC}" type="slidenum">
              <a:rPr lang="en-US" altLang="en-US" sz="1200"/>
              <a:pPr eaLnBrk="1" hangingPunct="1"/>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The Project for Public Spaces  says, it’s not enough to have just one great public place in a community.  You need a number of them to create a truly lively city or town.  Be sure that you get people from every sector involved in the process at the very beginning.  It may be difficult at first, to get people to participate.  Particularly, if they are not accustomed to participating in civic meetings or projects.  Remember, a public space is only successful if the residents use it.  In general people are more supportive of ideas that they help create.  A large mural depicting the heritage of the residents can be the starting point for a playground, plaza or market square.</a:t>
            </a:r>
          </a:p>
          <a:p>
            <a:pPr>
              <a:spcBef>
                <a:spcPct val="0"/>
              </a:spcBef>
            </a:pPr>
            <a:endParaRPr lang="en-US" altLang="en-US" b="1"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7CD82B-3F2D-4EA6-AB82-E54B5E905DE6}" type="slidenum">
              <a:rPr lang="en-US" altLang="en-US" sz="1200"/>
              <a:pPr eaLnBrk="1" hangingPunct="1"/>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Teenagers are not often invited to participate in the process of community development and yet they have the most to gain or lose in their community’s future.  </a:t>
            </a:r>
          </a:p>
          <a:p>
            <a:pPr>
              <a:spcBef>
                <a:spcPct val="0"/>
              </a:spcBef>
            </a:pPr>
            <a:r>
              <a:rPr lang="en-US" altLang="en-US" b="0" dirty="0" smtClean="0"/>
              <a:t>For communities that are concerned about youth migration away from home, a youth-adult partnership can develop or deepen ties to the community.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5810AC-DDC1-4252-866F-B3DD2F09BF20}" type="slidenum">
              <a:rPr lang="en-US" altLang="en-US" sz="1200"/>
              <a:pPr eaLnBrk="1" hangingPunct="1"/>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0" dirty="0" smtClean="0"/>
              <a:t>Creating good public spaces is a complex subject, because in most communities there is no person or committee responsible for creating public spaces.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63D2BD-6B8C-4D33-A5A4-22878B3D4CED}" type="slidenum">
              <a:rPr lang="en-US" altLang="en-US" sz="1200"/>
              <a:pPr eaLnBrk="1" hangingPunct="1"/>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6" descr="G:\PPT_p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a:t>Click to edit Master title style</a:t>
            </a:r>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a:t>Click to edit Master subtitle style</a:t>
            </a:r>
          </a:p>
        </p:txBody>
      </p:sp>
      <p:sp>
        <p:nvSpPr>
          <p:cNvPr id="5" name="Rectangle 1033"/>
          <p:cNvSpPr>
            <a:spLocks noGrp="1" noChangeArrowheads="1"/>
          </p:cNvSpPr>
          <p:nvPr>
            <p:ph type="dt" sz="quarter" idx="10"/>
          </p:nvPr>
        </p:nvSpPr>
        <p:spPr/>
        <p:txBody>
          <a:bodyPr/>
          <a:lstStyle>
            <a:lvl1pPr>
              <a:defRPr dirty="0"/>
            </a:lvl1pPr>
          </a:lstStyle>
          <a:p>
            <a:pPr>
              <a:defRPr/>
            </a:pPr>
            <a:endParaRPr lang="en-US"/>
          </a:p>
        </p:txBody>
      </p:sp>
      <p:sp>
        <p:nvSpPr>
          <p:cNvPr id="6" name="Rectangle 1034"/>
          <p:cNvSpPr>
            <a:spLocks noGrp="1" noChangeArrowheads="1"/>
          </p:cNvSpPr>
          <p:nvPr>
            <p:ph type="ftr" sz="quarter" idx="11"/>
          </p:nvPr>
        </p:nvSpPr>
        <p:spPr/>
        <p:txBody>
          <a:bodyPr/>
          <a:lstStyle>
            <a:lvl1pPr>
              <a:defRPr dirty="0"/>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pPr>
              <a:defRPr/>
            </a:pPr>
            <a:fld id="{8D4649C2-A253-4EF8-85CF-729B25D74E11}" type="slidenum">
              <a:rPr lang="en-US"/>
              <a:pPr>
                <a:defRPr/>
              </a:pPr>
              <a:t>‹#›</a:t>
            </a:fld>
            <a:endParaRPr lang="en-US" dirty="0"/>
          </a:p>
        </p:txBody>
      </p:sp>
    </p:spTree>
    <p:extLst>
      <p:ext uri="{BB962C8B-B14F-4D97-AF65-F5344CB8AC3E}">
        <p14:creationId xmlns:p14="http://schemas.microsoft.com/office/powerpoint/2010/main" val="68534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4F03DC5-155F-49DA-BA72-2063D0C24085}" type="slidenum">
              <a:rPr lang="en-US"/>
              <a:pPr>
                <a:defRPr/>
              </a:pPr>
              <a:t>‹#›</a:t>
            </a:fld>
            <a:endParaRPr lang="en-US" dirty="0"/>
          </a:p>
        </p:txBody>
      </p:sp>
    </p:spTree>
    <p:extLst>
      <p:ext uri="{BB962C8B-B14F-4D97-AF65-F5344CB8AC3E}">
        <p14:creationId xmlns:p14="http://schemas.microsoft.com/office/powerpoint/2010/main" val="287869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56188DF-3D1C-4A4F-A427-8BFF9DF3D737}" type="slidenum">
              <a:rPr lang="en-US"/>
              <a:pPr>
                <a:defRPr/>
              </a:pPr>
              <a:t>‹#›</a:t>
            </a:fld>
            <a:endParaRPr lang="en-US" dirty="0"/>
          </a:p>
        </p:txBody>
      </p:sp>
    </p:spTree>
    <p:extLst>
      <p:ext uri="{BB962C8B-B14F-4D97-AF65-F5344CB8AC3E}">
        <p14:creationId xmlns:p14="http://schemas.microsoft.com/office/powerpoint/2010/main" val="194540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D0FE7E5-7A29-45ED-9A38-7E59A03265FB}" type="slidenum">
              <a:rPr lang="en-US"/>
              <a:pPr>
                <a:defRPr/>
              </a:pPr>
              <a:t>‹#›</a:t>
            </a:fld>
            <a:endParaRPr lang="en-US" dirty="0"/>
          </a:p>
        </p:txBody>
      </p:sp>
    </p:spTree>
    <p:extLst>
      <p:ext uri="{BB962C8B-B14F-4D97-AF65-F5344CB8AC3E}">
        <p14:creationId xmlns:p14="http://schemas.microsoft.com/office/powerpoint/2010/main" val="22433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294ACA6-965F-488F-A795-69EF7CF19F0F}" type="slidenum">
              <a:rPr lang="en-US"/>
              <a:pPr>
                <a:defRPr/>
              </a:pPr>
              <a:t>‹#›</a:t>
            </a:fld>
            <a:endParaRPr lang="en-US" dirty="0"/>
          </a:p>
        </p:txBody>
      </p:sp>
    </p:spTree>
    <p:extLst>
      <p:ext uri="{BB962C8B-B14F-4D97-AF65-F5344CB8AC3E}">
        <p14:creationId xmlns:p14="http://schemas.microsoft.com/office/powerpoint/2010/main" val="143029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8AF6834-DF23-4F0B-A421-DE20B478F322}" type="slidenum">
              <a:rPr lang="en-US"/>
              <a:pPr>
                <a:defRPr/>
              </a:pPr>
              <a:t>‹#›</a:t>
            </a:fld>
            <a:endParaRPr lang="en-US" dirty="0"/>
          </a:p>
        </p:txBody>
      </p:sp>
    </p:spTree>
    <p:extLst>
      <p:ext uri="{BB962C8B-B14F-4D97-AF65-F5344CB8AC3E}">
        <p14:creationId xmlns:p14="http://schemas.microsoft.com/office/powerpoint/2010/main" val="334949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F5B0B9A-C40B-420D-89D5-125EBEAC849D}" type="slidenum">
              <a:rPr lang="en-US"/>
              <a:pPr>
                <a:defRPr/>
              </a:pPr>
              <a:t>‹#›</a:t>
            </a:fld>
            <a:endParaRPr lang="en-US" dirty="0"/>
          </a:p>
        </p:txBody>
      </p:sp>
    </p:spTree>
    <p:extLst>
      <p:ext uri="{BB962C8B-B14F-4D97-AF65-F5344CB8AC3E}">
        <p14:creationId xmlns:p14="http://schemas.microsoft.com/office/powerpoint/2010/main" val="202255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356AA3F9-5226-40EF-BCB2-C4B4B02370FF}" type="slidenum">
              <a:rPr lang="en-US"/>
              <a:pPr>
                <a:defRPr/>
              </a:pPr>
              <a:t>‹#›</a:t>
            </a:fld>
            <a:endParaRPr lang="en-US" dirty="0"/>
          </a:p>
        </p:txBody>
      </p:sp>
    </p:spTree>
    <p:extLst>
      <p:ext uri="{BB962C8B-B14F-4D97-AF65-F5344CB8AC3E}">
        <p14:creationId xmlns:p14="http://schemas.microsoft.com/office/powerpoint/2010/main" val="379443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481F5612-3E01-43BE-B451-9F5E76B17E93}" type="slidenum">
              <a:rPr lang="en-US"/>
              <a:pPr>
                <a:defRPr/>
              </a:pPr>
              <a:t>‹#›</a:t>
            </a:fld>
            <a:endParaRPr lang="en-US" dirty="0"/>
          </a:p>
        </p:txBody>
      </p:sp>
    </p:spTree>
    <p:extLst>
      <p:ext uri="{BB962C8B-B14F-4D97-AF65-F5344CB8AC3E}">
        <p14:creationId xmlns:p14="http://schemas.microsoft.com/office/powerpoint/2010/main" val="205992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DA8DA07-78AB-49FC-A28E-117BD1547DA3}" type="slidenum">
              <a:rPr lang="en-US"/>
              <a:pPr>
                <a:defRPr/>
              </a:pPr>
              <a:t>‹#›</a:t>
            </a:fld>
            <a:endParaRPr lang="en-US" dirty="0"/>
          </a:p>
        </p:txBody>
      </p:sp>
    </p:spTree>
    <p:extLst>
      <p:ext uri="{BB962C8B-B14F-4D97-AF65-F5344CB8AC3E}">
        <p14:creationId xmlns:p14="http://schemas.microsoft.com/office/powerpoint/2010/main" val="291012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B176F75-702A-4D02-916B-5B644F1A4BB7}" type="slidenum">
              <a:rPr lang="en-US"/>
              <a:pPr>
                <a:defRPr/>
              </a:pPr>
              <a:t>‹#›</a:t>
            </a:fld>
            <a:endParaRPr lang="en-US" dirty="0"/>
          </a:p>
        </p:txBody>
      </p:sp>
    </p:spTree>
    <p:extLst>
      <p:ext uri="{BB962C8B-B14F-4D97-AF65-F5344CB8AC3E}">
        <p14:creationId xmlns:p14="http://schemas.microsoft.com/office/powerpoint/2010/main" val="191304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C:\Documents and Settings\mdearmon\Desktop\PPT_template_ne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685800" y="20574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dirty="0">
                <a:latin typeface="+mn-lt"/>
                <a:cs typeface="+mn-cs"/>
              </a:defRPr>
            </a:lvl1pPr>
          </a:lstStyle>
          <a:p>
            <a:pPr>
              <a:defRPr/>
            </a:pPr>
            <a:endParaRPr lang="en-U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dirty="0">
                <a:latin typeface="+mn-lt"/>
                <a:cs typeface="+mn-cs"/>
              </a:defRPr>
            </a:lvl1pPr>
          </a:lstStyle>
          <a:p>
            <a:pPr>
              <a:defRPr/>
            </a:pPr>
            <a:endParaRPr lang="en-U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cs typeface="+mn-cs"/>
              </a:defRPr>
            </a:lvl1pPr>
          </a:lstStyle>
          <a:p>
            <a:pPr>
              <a:defRPr/>
            </a:pPr>
            <a:fld id="{4105151A-2200-4793-AADB-6B8C8DD6E2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www.pps.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295400" y="381000"/>
            <a:ext cx="7543800" cy="4572000"/>
          </a:xfrm>
          <a:solidFill>
            <a:srgbClr val="C00000"/>
          </a:solidFill>
          <a:ln>
            <a:solidFill>
              <a:schemeClr val="tx1"/>
            </a:solidFill>
          </a:ln>
        </p:spPr>
        <p:txBody>
          <a:bodyPr/>
          <a:lstStyle/>
          <a:p>
            <a:r>
              <a:rPr lang="en-US" sz="4400" dirty="0" smtClean="0">
                <a:solidFill>
                  <a:schemeClr val="bg1"/>
                </a:solidFill>
                <a:effectLst>
                  <a:outerShdw blurRad="38100" dist="38100" dir="2700000" algn="tl">
                    <a:srgbClr val="000000">
                      <a:alpha val="43137"/>
                    </a:srgbClr>
                  </a:outerShdw>
                </a:effectLst>
                <a:latin typeface="+mn-lt"/>
              </a:rPr>
              <a:t/>
            </a:r>
            <a:br>
              <a:rPr lang="en-US" sz="4400" dirty="0" smtClean="0">
                <a:solidFill>
                  <a:schemeClr val="bg1"/>
                </a:solidFill>
                <a:effectLst>
                  <a:outerShdw blurRad="38100" dist="38100" dir="2700000" algn="tl">
                    <a:srgbClr val="000000">
                      <a:alpha val="43137"/>
                    </a:srgbClr>
                  </a:outerShdw>
                </a:effectLst>
                <a:latin typeface="+mn-lt"/>
              </a:rPr>
            </a:br>
            <a:r>
              <a:rPr lang="en-US" sz="4400" dirty="0">
                <a:solidFill>
                  <a:schemeClr val="bg1"/>
                </a:solidFill>
                <a:effectLst>
                  <a:outerShdw blurRad="38100" dist="38100" dir="2700000" algn="tl">
                    <a:srgbClr val="000000">
                      <a:alpha val="43137"/>
                    </a:srgbClr>
                  </a:outerShdw>
                </a:effectLst>
                <a:latin typeface="+mn-lt"/>
              </a:rPr>
              <a:t/>
            </a:r>
            <a:br>
              <a:rPr lang="en-US" sz="4400" dirty="0">
                <a:solidFill>
                  <a:schemeClr val="bg1"/>
                </a:solidFill>
                <a:effectLst>
                  <a:outerShdw blurRad="38100" dist="38100" dir="2700000" algn="tl">
                    <a:srgbClr val="000000">
                      <a:alpha val="43137"/>
                    </a:srgbClr>
                  </a:outerShdw>
                </a:effectLst>
                <a:latin typeface="+mn-lt"/>
              </a:rPr>
            </a:br>
            <a:r>
              <a:rPr lang="en-US" sz="4400" dirty="0" smtClean="0">
                <a:solidFill>
                  <a:schemeClr val="bg1"/>
                </a:solidFill>
                <a:effectLst>
                  <a:outerShdw blurRad="38100" dist="38100" dir="2700000" algn="tl">
                    <a:srgbClr val="000000">
                      <a:alpha val="43137"/>
                    </a:srgbClr>
                  </a:outerShdw>
                </a:effectLst>
                <a:latin typeface="+mn-lt"/>
              </a:rPr>
              <a:t/>
            </a:r>
            <a:br>
              <a:rPr lang="en-US" sz="4400" dirty="0" smtClean="0">
                <a:solidFill>
                  <a:schemeClr val="bg1"/>
                </a:solidFill>
                <a:effectLst>
                  <a:outerShdw blurRad="38100" dist="38100" dir="2700000" algn="tl">
                    <a:srgbClr val="000000">
                      <a:alpha val="43137"/>
                    </a:srgbClr>
                  </a:outerShdw>
                </a:effectLst>
                <a:latin typeface="+mn-lt"/>
              </a:rPr>
            </a:br>
            <a:r>
              <a:rPr lang="en-US" sz="4400" dirty="0">
                <a:solidFill>
                  <a:schemeClr val="bg1"/>
                </a:solidFill>
                <a:effectLst>
                  <a:outerShdw blurRad="38100" dist="38100" dir="2700000" algn="tl">
                    <a:srgbClr val="000000">
                      <a:alpha val="43137"/>
                    </a:srgbClr>
                  </a:outerShdw>
                </a:effectLst>
                <a:latin typeface="+mn-lt"/>
              </a:rPr>
              <a:t/>
            </a:r>
            <a:br>
              <a:rPr lang="en-US" sz="4400" dirty="0">
                <a:solidFill>
                  <a:schemeClr val="bg1"/>
                </a:solidFill>
                <a:effectLst>
                  <a:outerShdw blurRad="38100" dist="38100" dir="2700000" algn="tl">
                    <a:srgbClr val="000000">
                      <a:alpha val="43137"/>
                    </a:srgbClr>
                  </a:outerShdw>
                </a:effectLst>
                <a:latin typeface="+mn-lt"/>
              </a:rPr>
            </a:br>
            <a:r>
              <a:rPr lang="en-US" sz="4400" dirty="0" smtClean="0">
                <a:solidFill>
                  <a:schemeClr val="bg1"/>
                </a:solidFill>
                <a:effectLst>
                  <a:outerShdw blurRad="38100" dist="38100" dir="2700000" algn="tl">
                    <a:srgbClr val="000000">
                      <a:alpha val="43137"/>
                    </a:srgbClr>
                  </a:outerShdw>
                </a:effectLst>
                <a:latin typeface="+mn-lt"/>
              </a:rPr>
              <a:t/>
            </a:r>
            <a:br>
              <a:rPr lang="en-US" sz="4400" dirty="0" smtClean="0">
                <a:solidFill>
                  <a:schemeClr val="bg1"/>
                </a:solidFill>
                <a:effectLst>
                  <a:outerShdw blurRad="38100" dist="38100" dir="2700000" algn="tl">
                    <a:srgbClr val="000000">
                      <a:alpha val="43137"/>
                    </a:srgbClr>
                  </a:outerShdw>
                </a:effectLst>
                <a:latin typeface="+mn-lt"/>
              </a:rPr>
            </a:br>
            <a:r>
              <a:rPr lang="en-US" sz="4400" dirty="0">
                <a:solidFill>
                  <a:schemeClr val="bg1"/>
                </a:solidFill>
                <a:effectLst>
                  <a:outerShdw blurRad="38100" dist="38100" dir="2700000" algn="tl">
                    <a:srgbClr val="000000">
                      <a:alpha val="43137"/>
                    </a:srgbClr>
                  </a:outerShdw>
                </a:effectLst>
                <a:latin typeface="+mn-lt"/>
              </a:rPr>
              <a:t/>
            </a:r>
            <a:br>
              <a:rPr lang="en-US" sz="4400" dirty="0">
                <a:solidFill>
                  <a:schemeClr val="bg1"/>
                </a:solidFill>
                <a:effectLst>
                  <a:outerShdw blurRad="38100" dist="38100" dir="2700000" algn="tl">
                    <a:srgbClr val="000000">
                      <a:alpha val="43137"/>
                    </a:srgbClr>
                  </a:outerShdw>
                </a:effectLst>
                <a:latin typeface="+mn-lt"/>
              </a:rPr>
            </a:br>
            <a:r>
              <a:rPr lang="en-US" sz="4400" dirty="0" smtClean="0">
                <a:solidFill>
                  <a:schemeClr val="bg1"/>
                </a:solidFill>
                <a:effectLst>
                  <a:outerShdw blurRad="38100" dist="38100" dir="2700000" algn="tl">
                    <a:srgbClr val="000000">
                      <a:alpha val="43137"/>
                    </a:srgbClr>
                  </a:outerShdw>
                </a:effectLst>
                <a:latin typeface="+mn-lt"/>
              </a:rPr>
              <a:t/>
            </a:r>
            <a:br>
              <a:rPr lang="en-US" sz="4400" dirty="0" smtClean="0">
                <a:solidFill>
                  <a:schemeClr val="bg1"/>
                </a:solidFill>
                <a:effectLst>
                  <a:outerShdw blurRad="38100" dist="38100" dir="2700000" algn="tl">
                    <a:srgbClr val="000000">
                      <a:alpha val="43137"/>
                    </a:srgbClr>
                  </a:outerShdw>
                </a:effectLst>
                <a:latin typeface="+mn-lt"/>
              </a:rPr>
            </a:br>
            <a:r>
              <a:rPr lang="en-US" sz="4400" dirty="0">
                <a:solidFill>
                  <a:schemeClr val="bg1"/>
                </a:solidFill>
                <a:effectLst>
                  <a:outerShdw blurRad="38100" dist="38100" dir="2700000" algn="tl">
                    <a:srgbClr val="000000">
                      <a:alpha val="43137"/>
                    </a:srgbClr>
                  </a:outerShdw>
                </a:effectLst>
                <a:latin typeface="+mn-lt"/>
              </a:rPr>
              <a:t/>
            </a:r>
            <a:br>
              <a:rPr lang="en-US" sz="4400" dirty="0">
                <a:solidFill>
                  <a:schemeClr val="bg1"/>
                </a:solidFill>
                <a:effectLst>
                  <a:outerShdw blurRad="38100" dist="38100" dir="2700000" algn="tl">
                    <a:srgbClr val="000000">
                      <a:alpha val="43137"/>
                    </a:srgbClr>
                  </a:outerShdw>
                </a:effectLst>
                <a:latin typeface="+mn-lt"/>
              </a:rPr>
            </a:br>
            <a:r>
              <a:rPr lang="en-US" sz="4400" dirty="0" smtClean="0">
                <a:solidFill>
                  <a:schemeClr val="bg1"/>
                </a:solidFill>
                <a:effectLst>
                  <a:outerShdw blurRad="38100" dist="38100" dir="2700000" algn="tl">
                    <a:srgbClr val="000000">
                      <a:alpha val="43137"/>
                    </a:srgbClr>
                  </a:outerShdw>
                </a:effectLst>
                <a:latin typeface="+mn-lt"/>
              </a:rPr>
              <a:t/>
            </a:r>
            <a:br>
              <a:rPr lang="en-US" sz="4400" dirty="0" smtClean="0">
                <a:solidFill>
                  <a:schemeClr val="bg1"/>
                </a:solidFill>
                <a:effectLst>
                  <a:outerShdw blurRad="38100" dist="38100" dir="2700000" algn="tl">
                    <a:srgbClr val="000000">
                      <a:alpha val="43137"/>
                    </a:srgbClr>
                  </a:outerShdw>
                </a:effectLst>
                <a:latin typeface="+mn-lt"/>
              </a:rPr>
            </a:br>
            <a:r>
              <a:rPr lang="en-US" sz="4400" dirty="0">
                <a:solidFill>
                  <a:schemeClr val="bg1"/>
                </a:solidFill>
                <a:effectLst>
                  <a:outerShdw blurRad="38100" dist="38100" dir="2700000" algn="tl">
                    <a:srgbClr val="000000">
                      <a:alpha val="43137"/>
                    </a:srgbClr>
                  </a:outerShdw>
                </a:effectLst>
                <a:latin typeface="+mn-lt"/>
              </a:rPr>
              <a:t/>
            </a:r>
            <a:br>
              <a:rPr lang="en-US" sz="4400" dirty="0">
                <a:solidFill>
                  <a:schemeClr val="bg1"/>
                </a:solidFill>
                <a:effectLst>
                  <a:outerShdw blurRad="38100" dist="38100" dir="2700000" algn="tl">
                    <a:srgbClr val="000000">
                      <a:alpha val="43137"/>
                    </a:srgbClr>
                  </a:outerShdw>
                </a:effectLst>
                <a:latin typeface="+mn-lt"/>
              </a:rPr>
            </a:br>
            <a:r>
              <a:rPr lang="en-US" sz="4400" dirty="0">
                <a:solidFill>
                  <a:schemeClr val="bg1"/>
                </a:solidFill>
                <a:effectLst>
                  <a:outerShdw blurRad="38100" dist="38100" dir="2700000" algn="tl">
                    <a:srgbClr val="000000">
                      <a:alpha val="43137"/>
                    </a:srgbClr>
                  </a:outerShdw>
                </a:effectLst>
                <a:latin typeface="+mn-lt"/>
              </a:rPr>
              <a:t/>
            </a:r>
            <a:br>
              <a:rPr lang="en-US" sz="4400" dirty="0">
                <a:solidFill>
                  <a:schemeClr val="bg1"/>
                </a:solidFill>
                <a:effectLst>
                  <a:outerShdw blurRad="38100" dist="38100" dir="2700000" algn="tl">
                    <a:srgbClr val="000000">
                      <a:alpha val="43137"/>
                    </a:srgbClr>
                  </a:outerShdw>
                </a:effectLst>
                <a:latin typeface="+mn-lt"/>
              </a:rPr>
            </a:br>
            <a:r>
              <a:rPr lang="en-US" sz="4400" dirty="0" smtClean="0">
                <a:solidFill>
                  <a:schemeClr val="bg1"/>
                </a:solidFill>
                <a:effectLst>
                  <a:outerShdw blurRad="38100" dist="38100" dir="2700000" algn="tl">
                    <a:srgbClr val="000000">
                      <a:alpha val="43137"/>
                    </a:srgbClr>
                  </a:outerShdw>
                </a:effectLst>
                <a:latin typeface="+mn-lt"/>
              </a:rPr>
              <a:t>The </a:t>
            </a:r>
            <a:r>
              <a:rPr lang="en-US" sz="4400" dirty="0" smtClean="0">
                <a:solidFill>
                  <a:schemeClr val="bg1"/>
                </a:solidFill>
                <a:effectLst>
                  <a:outerShdw blurRad="38100" dist="38100" dir="2700000" algn="tl">
                    <a:srgbClr val="000000">
                      <a:alpha val="43137"/>
                    </a:srgbClr>
                  </a:outerShdw>
                </a:effectLst>
                <a:latin typeface="+mn-lt"/>
              </a:rPr>
              <a:t>Art Of Placemaking In Community Development</a:t>
            </a:r>
            <a:r>
              <a:rPr lang="en-US" dirty="0" smtClean="0">
                <a:solidFill>
                  <a:schemeClr val="bg1"/>
                </a:solidFill>
                <a:effectLst>
                  <a:outerShdw blurRad="38100" dist="38100" dir="2700000" algn="tl">
                    <a:srgbClr val="000000">
                      <a:alpha val="43137"/>
                    </a:srgbClr>
                  </a:outerShdw>
                </a:effectLst>
                <a:latin typeface="+mn-lt"/>
              </a:rPr>
              <a:t/>
            </a:r>
            <a:br>
              <a:rPr lang="en-US" dirty="0" smtClean="0">
                <a:solidFill>
                  <a:schemeClr val="bg1"/>
                </a:solidFill>
                <a:effectLst>
                  <a:outerShdw blurRad="38100" dist="38100" dir="2700000" algn="tl">
                    <a:srgbClr val="000000">
                      <a:alpha val="43137"/>
                    </a:srgbClr>
                  </a:outerShdw>
                </a:effectLst>
                <a:latin typeface="+mn-lt"/>
              </a:rPr>
            </a:br>
            <a:r>
              <a:rPr lang="en-US" sz="3600" dirty="0" smtClean="0">
                <a:solidFill>
                  <a:schemeClr val="bg1"/>
                </a:solidFill>
                <a:effectLst>
                  <a:outerShdw blurRad="38100" dist="38100" dir="2700000" algn="tl">
                    <a:srgbClr val="000000">
                      <a:alpha val="43137"/>
                    </a:srgbClr>
                  </a:outerShdw>
                </a:effectLst>
                <a:latin typeface="+mn-lt"/>
              </a:rPr>
              <a:t>Part </a:t>
            </a:r>
            <a:r>
              <a:rPr lang="en-US" sz="3600" dirty="0" smtClean="0">
                <a:solidFill>
                  <a:schemeClr val="bg1"/>
                </a:solidFill>
                <a:effectLst>
                  <a:outerShdw blurRad="38100" dist="38100" dir="2700000" algn="tl">
                    <a:srgbClr val="000000">
                      <a:alpha val="43137"/>
                    </a:srgbClr>
                  </a:outerShdw>
                </a:effectLst>
                <a:latin typeface="+mn-lt"/>
              </a:rPr>
              <a:t>One: An </a:t>
            </a:r>
            <a:r>
              <a:rPr lang="en-US" sz="3600" dirty="0" smtClean="0">
                <a:solidFill>
                  <a:schemeClr val="bg1"/>
                </a:solidFill>
                <a:effectLst>
                  <a:outerShdw blurRad="38100" dist="38100" dir="2700000" algn="tl">
                    <a:srgbClr val="000000">
                      <a:alpha val="43137"/>
                    </a:srgbClr>
                  </a:outerShdw>
                </a:effectLst>
                <a:latin typeface="+mn-lt"/>
              </a:rPr>
              <a:t>Introduction</a:t>
            </a:r>
            <a:r>
              <a:rPr lang="en-US" sz="3600" dirty="0" smtClean="0">
                <a:solidFill>
                  <a:schemeClr val="bg1"/>
                </a:solidFill>
                <a:effectLst>
                  <a:outerShdw blurRad="38100" dist="38100" dir="2700000" algn="tl">
                    <a:srgbClr val="000000">
                      <a:alpha val="43137"/>
                    </a:srgbClr>
                  </a:outerShdw>
                </a:effectLst>
                <a:latin typeface="+mn-lt"/>
              </a:rPr>
              <a:t/>
            </a:r>
            <a:br>
              <a:rPr lang="en-US" sz="3600" dirty="0" smtClean="0">
                <a:solidFill>
                  <a:schemeClr val="bg1"/>
                </a:solidFill>
                <a:effectLst>
                  <a:outerShdw blurRad="38100" dist="38100" dir="2700000" algn="tl">
                    <a:srgbClr val="000000">
                      <a:alpha val="43137"/>
                    </a:srgbClr>
                  </a:outerShdw>
                </a:effectLst>
                <a:latin typeface="+mn-lt"/>
              </a:rPr>
            </a:br>
            <a:r>
              <a:rPr lang="en-US" sz="3600" dirty="0" smtClean="0">
                <a:solidFill>
                  <a:schemeClr val="bg1"/>
                </a:solidFill>
                <a:effectLst>
                  <a:outerShdw blurRad="38100" dist="38100" dir="2700000" algn="tl">
                    <a:srgbClr val="000000">
                      <a:alpha val="43137"/>
                    </a:srgbClr>
                  </a:outerShdw>
                </a:effectLst>
                <a:latin typeface="+mn-lt"/>
              </a:rPr>
              <a:t/>
            </a:r>
            <a:br>
              <a:rPr lang="en-US" sz="3600" dirty="0" smtClean="0">
                <a:solidFill>
                  <a:schemeClr val="bg1"/>
                </a:solidFill>
                <a:effectLst>
                  <a:outerShdw blurRad="38100" dist="38100" dir="2700000" algn="tl">
                    <a:srgbClr val="000000">
                      <a:alpha val="43137"/>
                    </a:srgbClr>
                  </a:outerShdw>
                </a:effectLst>
                <a:latin typeface="+mn-lt"/>
              </a:rPr>
            </a:br>
            <a:r>
              <a:rPr lang="en-US" sz="1800" b="0" dirty="0" smtClean="0">
                <a:solidFill>
                  <a:schemeClr val="bg1"/>
                </a:solidFill>
                <a:latin typeface="+mn-lt"/>
              </a:rPr>
              <a:t>Produced </a:t>
            </a:r>
            <a:r>
              <a:rPr lang="en-US" sz="1800" b="0" dirty="0">
                <a:solidFill>
                  <a:schemeClr val="bg1"/>
                </a:solidFill>
                <a:latin typeface="+mn-lt"/>
              </a:rPr>
              <a:t>for CultivateNC™</a:t>
            </a:r>
            <a:br>
              <a:rPr lang="en-US" sz="1800" b="0" dirty="0">
                <a:solidFill>
                  <a:schemeClr val="bg1"/>
                </a:solidFill>
                <a:latin typeface="+mn-lt"/>
              </a:rPr>
            </a:br>
            <a:r>
              <a:rPr lang="en-US" sz="1800" b="0" dirty="0">
                <a:solidFill>
                  <a:schemeClr val="bg1"/>
                </a:solidFill>
                <a:latin typeface="+mn-lt"/>
              </a:rPr>
              <a:t>Jackie Miller</a:t>
            </a:r>
            <a:br>
              <a:rPr lang="en-US" sz="1800" b="0" dirty="0">
                <a:solidFill>
                  <a:schemeClr val="bg1"/>
                </a:solidFill>
                <a:latin typeface="+mn-lt"/>
              </a:rPr>
            </a:br>
            <a:r>
              <a:rPr lang="en-US" sz="1800" b="0" dirty="0">
                <a:solidFill>
                  <a:schemeClr val="bg1"/>
                </a:solidFill>
                <a:latin typeface="+mn-lt"/>
              </a:rPr>
              <a:t>NC State Cooperative Extension ANR/CRD</a:t>
            </a:r>
            <a:r>
              <a:rPr lang="en-US" sz="3600" dirty="0"/>
              <a:t/>
            </a:r>
            <a:br>
              <a:rPr lang="en-US" sz="3600" dirty="0"/>
            </a:br>
            <a:endParaRPr lang="en-US" sz="2600" dirty="0">
              <a:solidFill>
                <a:schemeClr val="tx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Placeholder 5" descr="youth-homework.JPG"/>
          <p:cNvPicPr>
            <a:picLocks noGrp="1" noChangeAspect="1"/>
          </p:cNvPicPr>
          <p:nvPr>
            <p:ph type="pic" idx="1"/>
          </p:nvPr>
        </p:nvPicPr>
        <p:blipFill>
          <a:blip r:embed="rId3">
            <a:extLst>
              <a:ext uri="{28A0092B-C50C-407E-A947-70E740481C1C}">
                <a14:useLocalDpi xmlns:a14="http://schemas.microsoft.com/office/drawing/2010/main" val="0"/>
              </a:ext>
            </a:extLst>
          </a:blip>
          <a:srcRect l="5556" r="5556"/>
          <a:stretch>
            <a:fillRect/>
          </a:stretch>
        </p:blipFill>
        <p:spPr>
          <a:xfrm>
            <a:off x="228600" y="590550"/>
            <a:ext cx="5105400" cy="3829050"/>
          </a:xfrm>
          <a:ln>
            <a:solidFill>
              <a:schemeClr val="tx1"/>
            </a:solidFill>
          </a:ln>
        </p:spPr>
      </p:pic>
      <p:sp>
        <p:nvSpPr>
          <p:cNvPr id="2" name="Title 1"/>
          <p:cNvSpPr>
            <a:spLocks noGrp="1"/>
          </p:cNvSpPr>
          <p:nvPr>
            <p:ph type="title"/>
          </p:nvPr>
        </p:nvSpPr>
        <p:spPr>
          <a:xfrm>
            <a:off x="5410200" y="2743200"/>
            <a:ext cx="4267200" cy="2819400"/>
          </a:xfrm>
        </p:spPr>
        <p:txBody>
          <a:bodyPr/>
          <a:lstStyle/>
          <a:p>
            <a:pPr eaLnBrk="1" hangingPunct="1">
              <a:defRPr/>
            </a:pPr>
            <a:r>
              <a:rPr lang="en-US" sz="4400" dirty="0" smtClean="0">
                <a:solidFill>
                  <a:srgbClr val="C00000"/>
                </a:solidFill>
                <a:effectLst>
                  <a:outerShdw blurRad="38100" dist="38100" dir="2700000" algn="tl">
                    <a:srgbClr val="000000">
                      <a:alpha val="43137"/>
                    </a:srgbClr>
                  </a:outerShdw>
                </a:effectLst>
                <a:latin typeface="+mn-lt"/>
              </a:rPr>
              <a:t>#6 </a:t>
            </a:r>
            <a:br>
              <a:rPr lang="en-US" sz="4400" dirty="0" smtClean="0">
                <a:solidFill>
                  <a:srgbClr val="C00000"/>
                </a:solidFill>
                <a:effectLst>
                  <a:outerShdw blurRad="38100" dist="38100" dir="2700000" algn="tl">
                    <a:srgbClr val="000000">
                      <a:alpha val="43137"/>
                    </a:srgbClr>
                  </a:outerShdw>
                </a:effectLst>
                <a:latin typeface="+mn-lt"/>
              </a:rPr>
            </a:br>
            <a:r>
              <a:rPr lang="en-US" sz="4400" dirty="0" smtClean="0">
                <a:solidFill>
                  <a:srgbClr val="C00000"/>
                </a:solidFill>
                <a:effectLst>
                  <a:outerShdw blurRad="38100" dist="38100" dir="2700000" algn="tl">
                    <a:srgbClr val="000000">
                      <a:alpha val="43137"/>
                    </a:srgbClr>
                  </a:outerShdw>
                </a:effectLst>
                <a:latin typeface="+mn-lt"/>
              </a:rPr>
              <a:t>Encourage Youth Engagement</a:t>
            </a:r>
            <a:endParaRPr lang="en-US" sz="4400" dirty="0">
              <a:solidFill>
                <a:srgbClr val="C00000"/>
              </a:solidFill>
              <a:effectLst>
                <a:outerShdw blurRad="38100" dist="38100" dir="2700000" algn="tl">
                  <a:srgbClr val="000000">
                    <a:alpha val="43137"/>
                  </a:srgbClr>
                </a:outerShdw>
              </a:effectLst>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295400"/>
            <a:ext cx="5486400" cy="4267200"/>
          </a:xfrm>
        </p:spPr>
        <p:txBody>
          <a:bodyPr/>
          <a:lstStyle/>
          <a:p>
            <a:pPr eaLnBrk="1" hangingPunct="1">
              <a:defRPr/>
            </a:pPr>
            <a:r>
              <a:rPr lang="en-US" sz="4200" dirty="0" smtClean="0">
                <a:solidFill>
                  <a:srgbClr val="C00000"/>
                </a:solidFill>
                <a:latin typeface="+mn-lt"/>
              </a:rPr>
              <a:t>#7 </a:t>
            </a:r>
            <a:br>
              <a:rPr lang="en-US" sz="4200" dirty="0" smtClean="0">
                <a:solidFill>
                  <a:srgbClr val="C00000"/>
                </a:solidFill>
                <a:latin typeface="+mn-lt"/>
              </a:rPr>
            </a:br>
            <a:r>
              <a:rPr lang="en-US" sz="4200" dirty="0" smtClean="0">
                <a:solidFill>
                  <a:srgbClr val="C00000"/>
                </a:solidFill>
                <a:latin typeface="+mn-lt"/>
              </a:rPr>
              <a:t>Improve the Environment</a:t>
            </a:r>
            <a:endParaRPr lang="en-US" sz="4200" dirty="0">
              <a:solidFill>
                <a:srgbClr val="C00000"/>
              </a:solidFill>
              <a:latin typeface="+mn-lt"/>
            </a:endParaRPr>
          </a:p>
        </p:txBody>
      </p:sp>
      <p:pic>
        <p:nvPicPr>
          <p:cNvPr id="13315" name="Picture Placeholder 5" descr="LANDFILL.JPG"/>
          <p:cNvPicPr>
            <a:picLocks noGrp="1" noChangeAspect="1"/>
          </p:cNvPicPr>
          <p:nvPr>
            <p:ph type="pic" idx="1"/>
          </p:nvPr>
        </p:nvPicPr>
        <p:blipFill>
          <a:blip r:embed="rId2">
            <a:extLst>
              <a:ext uri="{28A0092B-C50C-407E-A947-70E740481C1C}">
                <a14:useLocalDpi xmlns:a14="http://schemas.microsoft.com/office/drawing/2010/main" val="0"/>
              </a:ext>
            </a:extLst>
          </a:blip>
          <a:srcRect t="2925" b="2925"/>
          <a:stretch>
            <a:fillRect/>
          </a:stretch>
        </p:blipFill>
        <p:spPr>
          <a:xfrm>
            <a:off x="304800" y="533400"/>
            <a:ext cx="3925888" cy="5181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382000" cy="4876800"/>
          </a:xfrm>
        </p:spPr>
        <p:txBody>
          <a:bodyPr/>
          <a:lstStyle/>
          <a:p>
            <a:pPr eaLnBrk="1" hangingPunct="1">
              <a:defRPr/>
            </a:pPr>
            <a:r>
              <a:rPr lang="en-US" sz="4400" dirty="0" smtClean="0">
                <a:solidFill>
                  <a:srgbClr val="C00000"/>
                </a:solidFill>
                <a:effectLst>
                  <a:outerShdw blurRad="38100" dist="38100" dir="2700000" algn="tl">
                    <a:srgbClr val="000000">
                      <a:alpha val="43137"/>
                    </a:srgbClr>
                  </a:outerShdw>
                </a:effectLst>
                <a:latin typeface="+mn-lt"/>
              </a:rPr>
              <a:t/>
            </a:r>
            <a:br>
              <a:rPr lang="en-US" sz="4400" dirty="0" smtClean="0">
                <a:solidFill>
                  <a:srgbClr val="C00000"/>
                </a:solidFill>
                <a:effectLst>
                  <a:outerShdw blurRad="38100" dist="38100" dir="2700000" algn="tl">
                    <a:srgbClr val="000000">
                      <a:alpha val="43137"/>
                    </a:srgbClr>
                  </a:outerShdw>
                </a:effectLst>
                <a:latin typeface="+mn-lt"/>
              </a:rPr>
            </a:br>
            <a:r>
              <a:rPr lang="en-US" sz="6000" dirty="0" smtClean="0">
                <a:solidFill>
                  <a:srgbClr val="C00000"/>
                </a:solidFill>
                <a:latin typeface="+mn-lt"/>
              </a:rPr>
              <a:t>Who is </a:t>
            </a:r>
            <a:br>
              <a:rPr lang="en-US" sz="6000" dirty="0" smtClean="0">
                <a:solidFill>
                  <a:srgbClr val="C00000"/>
                </a:solidFill>
                <a:latin typeface="+mn-lt"/>
              </a:rPr>
            </a:br>
            <a:r>
              <a:rPr lang="en-US" sz="6000" dirty="0" smtClean="0">
                <a:solidFill>
                  <a:srgbClr val="C00000"/>
                </a:solidFill>
                <a:latin typeface="+mn-lt"/>
              </a:rPr>
              <a:t>responsible </a:t>
            </a:r>
            <a:br>
              <a:rPr lang="en-US" sz="6000" dirty="0" smtClean="0">
                <a:solidFill>
                  <a:srgbClr val="C00000"/>
                </a:solidFill>
                <a:latin typeface="+mn-lt"/>
              </a:rPr>
            </a:br>
            <a:r>
              <a:rPr lang="en-US" sz="6000" dirty="0" smtClean="0">
                <a:solidFill>
                  <a:srgbClr val="C00000"/>
                </a:solidFill>
                <a:latin typeface="+mn-lt"/>
              </a:rPr>
              <a:t>for public spaces?</a:t>
            </a:r>
            <a:br>
              <a:rPr lang="en-US" sz="6000" dirty="0" smtClean="0">
                <a:solidFill>
                  <a:srgbClr val="C00000"/>
                </a:solidFill>
                <a:latin typeface="+mn-lt"/>
              </a:rPr>
            </a:br>
            <a:endParaRPr lang="en-US" sz="6000" dirty="0">
              <a:solidFill>
                <a:srgbClr val="C00000"/>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Placeholder 5" descr="hands.JPG"/>
          <p:cNvPicPr>
            <a:picLocks noGrp="1" noChangeAspect="1"/>
          </p:cNvPicPr>
          <p:nvPr>
            <p:ph type="pic" idx="1"/>
          </p:nvPr>
        </p:nvPicPr>
        <p:blipFill>
          <a:blip r:embed="rId3">
            <a:extLst>
              <a:ext uri="{28A0092B-C50C-407E-A947-70E740481C1C}">
                <a14:useLocalDpi xmlns:a14="http://schemas.microsoft.com/office/drawing/2010/main" val="0"/>
              </a:ext>
            </a:extLst>
          </a:blip>
          <a:srcRect l="6000" r="6000"/>
          <a:stretch>
            <a:fillRect/>
          </a:stretch>
        </p:blipFill>
        <p:spPr>
          <a:xfrm>
            <a:off x="1143000" y="514350"/>
            <a:ext cx="6934200" cy="5200650"/>
          </a:xfrm>
        </p:spPr>
      </p:pic>
      <p:sp>
        <p:nvSpPr>
          <p:cNvPr id="4" name="Title 3"/>
          <p:cNvSpPr>
            <a:spLocks noGrp="1"/>
          </p:cNvSpPr>
          <p:nvPr>
            <p:ph type="title"/>
          </p:nvPr>
        </p:nvSpPr>
        <p:spPr>
          <a:xfrm>
            <a:off x="1143000" y="533400"/>
            <a:ext cx="6934200" cy="5257800"/>
          </a:xfrm>
          <a:ln>
            <a:miter lim="800000"/>
            <a:headEnd/>
            <a:tailEnd/>
          </a:ln>
        </p:spPr>
        <p:txBody>
          <a:bodyPr/>
          <a:lstStyle/>
          <a:p>
            <a:pPr eaLnBrk="1" hangingPunct="1">
              <a:defRPr/>
            </a:pPr>
            <a:r>
              <a:rPr lang="en-US" sz="4400" dirty="0" smtClean="0">
                <a:ln>
                  <a:solidFill>
                    <a:schemeClr val="tx1"/>
                  </a:solidFill>
                </a:ln>
                <a:solidFill>
                  <a:schemeClr val="bg1"/>
                </a:solidFill>
                <a:latin typeface="+mn-lt"/>
              </a:rPr>
              <a:t>It takes a </a:t>
            </a:r>
            <a:br>
              <a:rPr lang="en-US" sz="4400" dirty="0" smtClean="0">
                <a:ln>
                  <a:solidFill>
                    <a:schemeClr val="tx1"/>
                  </a:solidFill>
                </a:ln>
                <a:solidFill>
                  <a:schemeClr val="bg1"/>
                </a:solidFill>
                <a:latin typeface="+mn-lt"/>
              </a:rPr>
            </a:br>
            <a:r>
              <a:rPr lang="en-US" sz="4400" dirty="0" smtClean="0">
                <a:ln>
                  <a:solidFill>
                    <a:schemeClr val="tx1"/>
                  </a:solidFill>
                </a:ln>
                <a:solidFill>
                  <a:schemeClr val="bg1"/>
                </a:solidFill>
                <a:latin typeface="+mn-lt"/>
              </a:rPr>
              <a:t>collaborative effort</a:t>
            </a:r>
            <a:endParaRPr lang="en-US" sz="4400" dirty="0">
              <a:solidFill>
                <a:srgbClr val="C00000"/>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648200"/>
            <a:ext cx="8382000" cy="990600"/>
          </a:xfrm>
          <a:ln>
            <a:miter lim="800000"/>
            <a:headEnd/>
            <a:tailEnd/>
          </a:ln>
        </p:spPr>
        <p:txBody>
          <a:bodyPr/>
          <a:lstStyle/>
          <a:p>
            <a:pPr algn="ctr" eaLnBrk="1" hangingPunct="1">
              <a:defRPr/>
            </a:pPr>
            <a:r>
              <a:rPr lang="en-US" sz="4400" dirty="0" smtClean="0">
                <a:latin typeface="+mn-lt"/>
              </a:rPr>
              <a:t/>
            </a:r>
            <a:br>
              <a:rPr lang="en-US" sz="4400" dirty="0" smtClean="0">
                <a:latin typeface="+mn-lt"/>
              </a:rPr>
            </a:br>
            <a:r>
              <a:rPr lang="en-US" sz="4400" dirty="0" err="1" smtClean="0">
                <a:ln w="12700">
                  <a:solidFill>
                    <a:srgbClr val="C00000"/>
                  </a:solidFill>
                </a:ln>
                <a:solidFill>
                  <a:srgbClr val="C00000"/>
                </a:solidFill>
                <a:latin typeface="+mn-lt"/>
              </a:rPr>
              <a:t>Vollis</a:t>
            </a:r>
            <a:r>
              <a:rPr lang="en-US" sz="4400" dirty="0" smtClean="0">
                <a:ln w="12700">
                  <a:solidFill>
                    <a:srgbClr val="C00000"/>
                  </a:solidFill>
                </a:ln>
                <a:solidFill>
                  <a:srgbClr val="C00000"/>
                </a:solidFill>
                <a:latin typeface="+mn-lt"/>
              </a:rPr>
              <a:t> Simpson Whirligig Park</a:t>
            </a:r>
            <a:endParaRPr lang="en-US" sz="4400" dirty="0">
              <a:ln w="12700">
                <a:solidFill>
                  <a:srgbClr val="C00000"/>
                </a:solidFill>
              </a:ln>
              <a:solidFill>
                <a:srgbClr val="C00000"/>
              </a:solidFill>
              <a:latin typeface="+mn-lt"/>
            </a:endParaRPr>
          </a:p>
        </p:txBody>
      </p:sp>
      <p:pic>
        <p:nvPicPr>
          <p:cNvPr id="16387" name="Picture 2" descr="http://www.wilsonwhirligigpark.org/wp-content/uploads/2012/06/IMG_19321.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573" r="5573"/>
          <a:stretch>
            <a:fillRect/>
          </a:stretch>
        </p:blipFill>
        <p:spPr>
          <a:xfrm>
            <a:off x="1905000" y="609600"/>
            <a:ext cx="5486400" cy="4114800"/>
          </a:xfrm>
          <a:ln>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brick w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
            <a:ext cx="32004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brick w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
            <a:ext cx="32004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brick w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32004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7772400" cy="3048000"/>
          </a:xfrm>
          <a:solidFill>
            <a:schemeClr val="tx1">
              <a:lumMod val="75000"/>
              <a:lumOff val="25000"/>
            </a:schemeClr>
          </a:solidFill>
          <a:ln>
            <a:solidFill>
              <a:schemeClr val="tx1"/>
            </a:solidFill>
            <a:miter lim="800000"/>
            <a:headEnd/>
            <a:tailEnd/>
          </a:ln>
        </p:spPr>
        <p:txBody>
          <a:bodyPr/>
          <a:lstStyle/>
          <a:p>
            <a:pPr eaLnBrk="1" hangingPunct="1">
              <a:lnSpc>
                <a:spcPct val="150000"/>
              </a:lnSpc>
              <a:defRPr/>
            </a:pPr>
            <a:r>
              <a:rPr lang="en-US" sz="4400" dirty="0" smtClean="0">
                <a:solidFill>
                  <a:schemeClr val="bg1"/>
                </a:solidFill>
                <a:latin typeface="+mn-lt"/>
              </a:rPr>
              <a:t/>
            </a:r>
            <a:br>
              <a:rPr lang="en-US" sz="4400" dirty="0" smtClean="0">
                <a:solidFill>
                  <a:schemeClr val="bg1"/>
                </a:solidFill>
                <a:latin typeface="+mn-lt"/>
              </a:rPr>
            </a:br>
            <a:r>
              <a:rPr lang="en-US" sz="4400" dirty="0" smtClean="0">
                <a:solidFill>
                  <a:schemeClr val="bg1"/>
                </a:solidFill>
                <a:latin typeface="+mn-lt"/>
              </a:rPr>
              <a:t/>
            </a:r>
            <a:br>
              <a:rPr lang="en-US" sz="4400" dirty="0" smtClean="0">
                <a:solidFill>
                  <a:schemeClr val="bg1"/>
                </a:solidFill>
                <a:latin typeface="+mn-lt"/>
              </a:rPr>
            </a:br>
            <a:r>
              <a:rPr lang="en-US" sz="4400" dirty="0" smtClean="0">
                <a:solidFill>
                  <a:schemeClr val="bg1"/>
                </a:solidFill>
                <a:latin typeface="+mn-lt"/>
              </a:rPr>
              <a:t>Why are some public spaces more successful?</a:t>
            </a:r>
            <a:br>
              <a:rPr lang="en-US" sz="4400" dirty="0" smtClean="0">
                <a:solidFill>
                  <a:schemeClr val="bg1"/>
                </a:solidFill>
                <a:latin typeface="+mn-lt"/>
              </a:rPr>
            </a:br>
            <a:r>
              <a:rPr lang="en-US" sz="4400" dirty="0" smtClean="0">
                <a:solidFill>
                  <a:schemeClr val="bg1"/>
                </a:solidFill>
                <a:latin typeface="+mn-lt"/>
              </a:rPr>
              <a:t>4 Key Qualities</a:t>
            </a:r>
            <a:endParaRPr lang="en-US" sz="4400" dirty="0">
              <a:ln>
                <a:solidFill>
                  <a:schemeClr val="bg1"/>
                </a:solidFill>
              </a:ln>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Placeholder 4" descr="sign for pedestrians.JPG"/>
          <p:cNvPicPr>
            <a:picLocks noGrp="1" noChangeAspect="1"/>
          </p:cNvPicPr>
          <p:nvPr>
            <p:ph type="pic" idx="1"/>
          </p:nvPr>
        </p:nvPicPr>
        <p:blipFill>
          <a:blip r:embed="rId3">
            <a:extLst>
              <a:ext uri="{28A0092B-C50C-407E-A947-70E740481C1C}">
                <a14:useLocalDpi xmlns:a14="http://schemas.microsoft.com/office/drawing/2010/main" val="0"/>
              </a:ext>
            </a:extLst>
          </a:blip>
          <a:srcRect t="23250" b="23250"/>
          <a:stretch>
            <a:fillRect/>
          </a:stretch>
        </p:blipFill>
        <p:spPr>
          <a:xfrm>
            <a:off x="838200" y="457200"/>
            <a:ext cx="7010400" cy="5257800"/>
          </a:xfrm>
          <a:ln>
            <a:solidFill>
              <a:schemeClr val="tx1"/>
            </a:solidFill>
            <a:miter lim="800000"/>
            <a:headEnd/>
            <a:tailEnd/>
          </a:ln>
        </p:spPr>
      </p:pic>
      <p:sp>
        <p:nvSpPr>
          <p:cNvPr id="2" name="Title 1"/>
          <p:cNvSpPr>
            <a:spLocks noGrp="1"/>
          </p:cNvSpPr>
          <p:nvPr>
            <p:ph type="title"/>
          </p:nvPr>
        </p:nvSpPr>
        <p:spPr>
          <a:xfrm>
            <a:off x="838200" y="457200"/>
            <a:ext cx="7620000" cy="2362200"/>
          </a:xfrm>
        </p:spPr>
        <p:txBody>
          <a:bodyPr/>
          <a:lstStyle/>
          <a:p>
            <a:pPr eaLnBrk="1" hangingPunct="1">
              <a:defRPr/>
            </a:pPr>
            <a:r>
              <a:rPr lang="en-US" sz="4400" dirty="0" smtClean="0">
                <a:solidFill>
                  <a:schemeClr val="bg1"/>
                </a:solidFill>
                <a:latin typeface="+mn-lt"/>
              </a:rPr>
              <a:t>The </a:t>
            </a:r>
            <a:br>
              <a:rPr lang="en-US" sz="4400" dirty="0" smtClean="0">
                <a:solidFill>
                  <a:schemeClr val="bg1"/>
                </a:solidFill>
                <a:latin typeface="+mn-lt"/>
              </a:rPr>
            </a:br>
            <a:r>
              <a:rPr lang="en-US" sz="4400" dirty="0" smtClean="0">
                <a:solidFill>
                  <a:schemeClr val="bg1"/>
                </a:solidFill>
                <a:latin typeface="+mn-lt"/>
              </a:rPr>
              <a:t>place is</a:t>
            </a:r>
            <a:br>
              <a:rPr lang="en-US" sz="4400" dirty="0" smtClean="0">
                <a:solidFill>
                  <a:schemeClr val="bg1"/>
                </a:solidFill>
                <a:latin typeface="+mn-lt"/>
              </a:rPr>
            </a:br>
            <a:r>
              <a:rPr lang="en-US" sz="4400" dirty="0" smtClean="0">
                <a:solidFill>
                  <a:schemeClr val="bg1"/>
                </a:solidFill>
                <a:latin typeface="+mn-lt"/>
              </a:rPr>
              <a:t>accessible</a:t>
            </a:r>
            <a:endParaRPr lang="en-US" sz="4400" dirty="0">
              <a:solidFill>
                <a:schemeClr val="bg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4114800" cy="4681538"/>
          </a:xfrm>
        </p:spPr>
        <p:txBody>
          <a:bodyPr/>
          <a:lstStyle/>
          <a:p>
            <a:pPr eaLnBrk="1" hangingPunct="1">
              <a:defRPr/>
            </a:pPr>
            <a:r>
              <a:rPr lang="en-US" sz="4400" dirty="0" smtClean="0">
                <a:effectLst>
                  <a:outerShdw blurRad="38100" dist="38100" dir="2700000" algn="tl">
                    <a:srgbClr val="000000">
                      <a:alpha val="43137"/>
                    </a:srgbClr>
                  </a:outerShdw>
                </a:effectLst>
                <a:latin typeface="+mn-lt"/>
              </a:rPr>
              <a:t/>
            </a:r>
            <a:br>
              <a:rPr lang="en-US" sz="4400" dirty="0" smtClean="0">
                <a:effectLst>
                  <a:outerShdw blurRad="38100" dist="38100" dir="2700000" algn="tl">
                    <a:srgbClr val="000000">
                      <a:alpha val="43137"/>
                    </a:srgbClr>
                  </a:outerShdw>
                </a:effectLst>
                <a:latin typeface="+mn-lt"/>
              </a:rPr>
            </a:br>
            <a:r>
              <a:rPr lang="en-US" sz="4400" dirty="0" smtClean="0">
                <a:latin typeface="+mn-lt"/>
              </a:rPr>
              <a:t>People are engaged in activities</a:t>
            </a:r>
            <a:endParaRPr lang="en-US" sz="4400" dirty="0">
              <a:latin typeface="+mn-lt"/>
            </a:endParaRPr>
          </a:p>
        </p:txBody>
      </p:sp>
      <p:pic>
        <p:nvPicPr>
          <p:cNvPr id="19459" name="Picture Placeholder 8" descr="BICYCLESTUNTS.JPG"/>
          <p:cNvPicPr>
            <a:picLocks noGrp="1" noChangeAspect="1"/>
          </p:cNvPicPr>
          <p:nvPr>
            <p:ph type="pic" idx="1"/>
          </p:nvPr>
        </p:nvPicPr>
        <p:blipFill>
          <a:blip r:embed="rId3">
            <a:extLst>
              <a:ext uri="{28A0092B-C50C-407E-A947-70E740481C1C}">
                <a14:useLocalDpi xmlns:a14="http://schemas.microsoft.com/office/drawing/2010/main" val="0"/>
              </a:ext>
            </a:extLst>
          </a:blip>
          <a:srcRect t="616" b="616"/>
          <a:stretch>
            <a:fillRect/>
          </a:stretch>
        </p:blipFill>
        <p:spPr>
          <a:xfrm>
            <a:off x="4953000" y="533400"/>
            <a:ext cx="3392488" cy="5026025"/>
          </a:xfrm>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86200"/>
            <a:ext cx="7696200" cy="1295400"/>
          </a:xfrm>
        </p:spPr>
        <p:txBody>
          <a:bodyPr/>
          <a:lstStyle/>
          <a:p>
            <a:pPr eaLnBrk="1" hangingPunct="1">
              <a:defRPr/>
            </a:pPr>
            <a:r>
              <a:rPr lang="en-US" sz="4400" dirty="0" smtClean="0">
                <a:solidFill>
                  <a:srgbClr val="C00000"/>
                </a:solidFill>
                <a:latin typeface="+mn-lt"/>
              </a:rPr>
              <a:t>The space is comfortable</a:t>
            </a:r>
            <a:endParaRPr lang="en-US" sz="4400" dirty="0">
              <a:solidFill>
                <a:srgbClr val="C00000"/>
              </a:solidFill>
              <a:effectLst>
                <a:outerShdw blurRad="38100" dist="38100" dir="2700000" algn="tl">
                  <a:srgbClr val="000000">
                    <a:alpha val="43137"/>
                  </a:srgbClr>
                </a:outerShdw>
              </a:effectLst>
              <a:latin typeface="+mn-lt"/>
            </a:endParaRPr>
          </a:p>
        </p:txBody>
      </p:sp>
      <p:pic>
        <p:nvPicPr>
          <p:cNvPr id="20483" name="Picture Placeholder 4" descr="PUPPY IN PARK BENCH.JPG"/>
          <p:cNvPicPr>
            <a:picLocks noGrp="1" noChangeAspect="1"/>
          </p:cNvPicPr>
          <p:nvPr>
            <p:ph type="pic" idx="1"/>
          </p:nvPr>
        </p:nvPicPr>
        <p:blipFill>
          <a:blip r:embed="rId3">
            <a:extLst>
              <a:ext uri="{28A0092B-C50C-407E-A947-70E740481C1C}">
                <a14:useLocalDpi xmlns:a14="http://schemas.microsoft.com/office/drawing/2010/main" val="0"/>
              </a:ext>
            </a:extLst>
          </a:blip>
          <a:srcRect t="20500" b="20500"/>
          <a:stretch>
            <a:fillRect/>
          </a:stretch>
        </p:blipFill>
        <p:spPr>
          <a:xfrm>
            <a:off x="533400" y="533400"/>
            <a:ext cx="4648200" cy="3486150"/>
          </a:xfrm>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1400"/>
            <a:ext cx="9144000" cy="2057400"/>
          </a:xfrm>
          <a:ln>
            <a:miter lim="800000"/>
            <a:headEnd/>
            <a:tailEnd/>
          </a:ln>
        </p:spPr>
        <p:txBody>
          <a:bodyPr/>
          <a:lstStyle/>
          <a:p>
            <a:pPr algn="ctr" eaLnBrk="1" hangingPunct="1">
              <a:defRPr/>
            </a:pPr>
            <a:r>
              <a:rPr lang="en-US" sz="4400" dirty="0" smtClean="0">
                <a:solidFill>
                  <a:srgbClr val="00B050"/>
                </a:solidFill>
                <a:effectLst>
                  <a:outerShdw blurRad="38100" dist="38100" dir="2700000" algn="tl">
                    <a:srgbClr val="000000">
                      <a:alpha val="43137"/>
                    </a:srgbClr>
                  </a:outerShdw>
                </a:effectLst>
                <a:latin typeface="+mn-lt"/>
              </a:rPr>
              <a:t/>
            </a:r>
            <a:br>
              <a:rPr lang="en-US" sz="4400" dirty="0" smtClean="0">
                <a:solidFill>
                  <a:srgbClr val="00B050"/>
                </a:solidFill>
                <a:effectLst>
                  <a:outerShdw blurRad="38100" dist="38100" dir="2700000" algn="tl">
                    <a:srgbClr val="000000">
                      <a:alpha val="43137"/>
                    </a:srgbClr>
                  </a:outerShdw>
                </a:effectLst>
                <a:latin typeface="+mn-lt"/>
              </a:rPr>
            </a:br>
            <a:r>
              <a:rPr lang="en-US" sz="4400" dirty="0" smtClean="0">
                <a:ln>
                  <a:solidFill>
                    <a:srgbClr val="006600"/>
                  </a:solidFill>
                </a:ln>
                <a:solidFill>
                  <a:srgbClr val="006600"/>
                </a:solidFill>
                <a:latin typeface="+mn-lt"/>
              </a:rPr>
              <a:t>It is a sociable place </a:t>
            </a:r>
            <a:br>
              <a:rPr lang="en-US" sz="4400" dirty="0" smtClean="0">
                <a:ln>
                  <a:solidFill>
                    <a:srgbClr val="006600"/>
                  </a:solidFill>
                </a:ln>
                <a:solidFill>
                  <a:srgbClr val="006600"/>
                </a:solidFill>
                <a:latin typeface="+mn-lt"/>
              </a:rPr>
            </a:br>
            <a:r>
              <a:rPr lang="en-US" sz="4400" dirty="0" smtClean="0">
                <a:ln>
                  <a:solidFill>
                    <a:srgbClr val="006600"/>
                  </a:solidFill>
                </a:ln>
                <a:solidFill>
                  <a:srgbClr val="006600"/>
                </a:solidFill>
                <a:latin typeface="+mn-lt"/>
              </a:rPr>
              <a:t>where people meet</a:t>
            </a:r>
            <a:endParaRPr lang="en-US" sz="4400" dirty="0">
              <a:ln>
                <a:solidFill>
                  <a:srgbClr val="006600"/>
                </a:solidFill>
              </a:ln>
              <a:solidFill>
                <a:srgbClr val="006600"/>
              </a:solidFill>
              <a:latin typeface="+mn-lt"/>
            </a:endParaRPr>
          </a:p>
        </p:txBody>
      </p:sp>
      <p:pic>
        <p:nvPicPr>
          <p:cNvPr id="21507" name="Picture Placeholder 4" descr="farmersmarket.JPG"/>
          <p:cNvPicPr>
            <a:picLocks noGrp="1" noChangeAspect="1"/>
          </p:cNvPicPr>
          <p:nvPr>
            <p:ph type="pic" idx="1"/>
          </p:nvPr>
        </p:nvPicPr>
        <p:blipFill>
          <a:blip r:embed="rId3">
            <a:extLst>
              <a:ext uri="{28A0092B-C50C-407E-A947-70E740481C1C}">
                <a14:useLocalDpi xmlns:a14="http://schemas.microsoft.com/office/drawing/2010/main" val="0"/>
              </a:ext>
            </a:extLst>
          </a:blip>
          <a:srcRect l="6111" r="6111"/>
          <a:stretch>
            <a:fillRect/>
          </a:stretch>
        </p:blipFill>
        <p:spPr>
          <a:xfrm>
            <a:off x="2286000" y="598488"/>
            <a:ext cx="4495800" cy="3371850"/>
          </a:xfrm>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439738"/>
            <a:ext cx="8458200" cy="5275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0" y="4495800"/>
            <a:ext cx="8445500" cy="1219200"/>
          </a:xfrm>
          <a:solidFill>
            <a:schemeClr val="tx1"/>
          </a:solidFill>
          <a:ln>
            <a:noFill/>
            <a:miter lim="800000"/>
            <a:headEnd/>
            <a:tailEnd/>
          </a:ln>
        </p:spPr>
        <p:txBody>
          <a:bodyPr/>
          <a:lstStyle/>
          <a:p>
            <a:pPr algn="l" eaLnBrk="1" hangingPunct="1">
              <a:defRPr/>
            </a:pPr>
            <a:r>
              <a:rPr lang="en-US" sz="4800" dirty="0" smtClean="0">
                <a:ln w="12700">
                  <a:solidFill>
                    <a:schemeClr val="tx1"/>
                  </a:solidFill>
                </a:ln>
                <a:solidFill>
                  <a:schemeClr val="bg1"/>
                </a:solidFill>
                <a:latin typeface="+mn-lt"/>
              </a:rPr>
              <a:t/>
            </a:r>
            <a:br>
              <a:rPr lang="en-US" sz="4800" dirty="0" smtClean="0">
                <a:ln w="12700">
                  <a:solidFill>
                    <a:schemeClr val="tx1"/>
                  </a:solidFill>
                </a:ln>
                <a:solidFill>
                  <a:schemeClr val="bg1"/>
                </a:solidFill>
                <a:latin typeface="+mn-lt"/>
              </a:rPr>
            </a:br>
            <a:r>
              <a:rPr lang="en-US" sz="2200" dirty="0" smtClean="0">
                <a:ln w="12700">
                  <a:solidFill>
                    <a:schemeClr val="tx1"/>
                  </a:solidFill>
                </a:ln>
                <a:solidFill>
                  <a:schemeClr val="bg1"/>
                </a:solidFill>
                <a:latin typeface="+mn-lt"/>
              </a:rPr>
              <a:t>“Placemaking is the process of creating squares, plazas, parks, streets and waterfronts that will enrich the quality of life in your community.” </a:t>
            </a:r>
            <a:r>
              <a:rPr lang="en-US" sz="2200" dirty="0" smtClean="0">
                <a:ln>
                  <a:solidFill>
                    <a:schemeClr val="tx1"/>
                  </a:solidFill>
                </a:ln>
                <a:solidFill>
                  <a:schemeClr val="bg1"/>
                </a:solidFill>
                <a:latin typeface="+mn-lt"/>
              </a:rPr>
              <a:t>(Wikipedia)</a:t>
            </a:r>
            <a:endParaRPr lang="en-US" sz="2200" dirty="0">
              <a:ln>
                <a:solidFill>
                  <a:schemeClr val="tx1"/>
                </a:solidFill>
              </a:ln>
              <a:solidFill>
                <a:schemeClr val="bg1"/>
              </a:solidFill>
              <a:effectLst>
                <a:outerShdw blurRad="38100" dist="38100" dir="2700000" algn="tl">
                  <a:srgbClr val="000000">
                    <a:alpha val="43137"/>
                  </a:srgbClr>
                </a:outerShdw>
              </a:effectLst>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43400"/>
            <a:ext cx="8077200" cy="1447800"/>
          </a:xfrm>
        </p:spPr>
        <p:txBody>
          <a:bodyPr/>
          <a:lstStyle/>
          <a:p>
            <a:pPr eaLnBrk="1" hangingPunct="1">
              <a:defRPr/>
            </a:pPr>
            <a:r>
              <a:rPr lang="en-US" sz="4400" dirty="0" smtClean="0">
                <a:solidFill>
                  <a:srgbClr val="C00000"/>
                </a:solidFill>
                <a:latin typeface="+mn-lt"/>
              </a:rPr>
              <a:t>Small changes can make a big difference</a:t>
            </a:r>
            <a:endParaRPr lang="en-US" sz="4400" dirty="0">
              <a:solidFill>
                <a:srgbClr val="C00000"/>
              </a:solidFill>
              <a:latin typeface="+mn-lt"/>
            </a:endParaRPr>
          </a:p>
        </p:txBody>
      </p:sp>
      <p:pic>
        <p:nvPicPr>
          <p:cNvPr id="22531" name="Picture Placeholder 5" descr="window.JPG"/>
          <p:cNvPicPr>
            <a:picLocks noGrp="1" noChangeAspect="1"/>
          </p:cNvPicPr>
          <p:nvPr>
            <p:ph type="pic" idx="1"/>
          </p:nvPr>
        </p:nvPicPr>
        <p:blipFill>
          <a:blip r:embed="rId3">
            <a:extLst>
              <a:ext uri="{28A0092B-C50C-407E-A947-70E740481C1C}">
                <a14:useLocalDpi xmlns:a14="http://schemas.microsoft.com/office/drawing/2010/main" val="0"/>
              </a:ext>
            </a:extLst>
          </a:blip>
          <a:srcRect l="5556" r="5556"/>
          <a:stretch>
            <a:fillRect/>
          </a:stretch>
        </p:blipFill>
        <p:spPr>
          <a:xfrm>
            <a:off x="3733800" y="609600"/>
            <a:ext cx="4567238" cy="3425825"/>
          </a:xfrm>
          <a:ln>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219200"/>
          </a:xfrm>
        </p:spPr>
        <p:txBody>
          <a:bodyPr>
            <a:normAutofit fontScale="90000"/>
          </a:bodyPr>
          <a:lstStyle/>
          <a:p>
            <a:pPr eaLnBrk="1" hangingPunct="1">
              <a:defRPr/>
            </a:pPr>
            <a:r>
              <a:rPr lang="en-US" sz="4400" dirty="0" smtClean="0">
                <a:solidFill>
                  <a:srgbClr val="006600"/>
                </a:solidFill>
                <a:latin typeface="+mn-lt"/>
              </a:rPr>
              <a:t>Observe your public space</a:t>
            </a:r>
            <a:r>
              <a:rPr lang="en-US" sz="3200" dirty="0" smtClean="0">
                <a:solidFill>
                  <a:schemeClr val="tx1"/>
                </a:solidFill>
                <a:latin typeface="+mn-lt"/>
              </a:rPr>
              <a:t/>
            </a:r>
            <a:br>
              <a:rPr lang="en-US" sz="3200" dirty="0" smtClean="0">
                <a:solidFill>
                  <a:schemeClr val="tx1"/>
                </a:solidFill>
                <a:latin typeface="+mn-lt"/>
              </a:rPr>
            </a:br>
            <a:endParaRPr lang="en-US" sz="3200" dirty="0">
              <a:latin typeface="+mn-lt"/>
            </a:endParaRPr>
          </a:p>
        </p:txBody>
      </p:sp>
      <p:pic>
        <p:nvPicPr>
          <p:cNvPr id="23555" name="Picture Placeholder 7" descr="BEAR&amp;TENT.JPG"/>
          <p:cNvPicPr>
            <a:picLocks noGrp="1" noChangeAspect="1"/>
          </p:cNvPicPr>
          <p:nvPr>
            <p:ph type="pic" idx="1"/>
          </p:nvPr>
        </p:nvPicPr>
        <p:blipFill>
          <a:blip r:embed="rId3">
            <a:extLst>
              <a:ext uri="{28A0092B-C50C-407E-A947-70E740481C1C}">
                <a14:useLocalDpi xmlns:a14="http://schemas.microsoft.com/office/drawing/2010/main" val="0"/>
              </a:ext>
            </a:extLst>
          </a:blip>
          <a:srcRect l="5556" r="5556"/>
          <a:stretch>
            <a:fillRect/>
          </a:stretch>
        </p:blipFill>
        <p:spPr>
          <a:xfrm>
            <a:off x="609600" y="533400"/>
            <a:ext cx="5105400" cy="3829050"/>
          </a:xfrm>
          <a:ln>
            <a:solidFill>
              <a:schemeClr val="tx1"/>
            </a:solidFill>
            <a:miter lim="800000"/>
            <a:headEnd/>
            <a:tailEnd/>
          </a:ln>
        </p:spPr>
      </p:pic>
      <p:sp>
        <p:nvSpPr>
          <p:cNvPr id="9" name="TextBox 8"/>
          <p:cNvSpPr txBox="1"/>
          <p:nvPr/>
        </p:nvSpPr>
        <p:spPr>
          <a:xfrm>
            <a:off x="6400800" y="1828800"/>
            <a:ext cx="2209800" cy="1446213"/>
          </a:xfrm>
          <a:prstGeom prst="rect">
            <a:avLst/>
          </a:prstGeom>
          <a:noFill/>
        </p:spPr>
        <p:txBody>
          <a:bodyPr>
            <a:spAutoFit/>
          </a:bodyPr>
          <a:lstStyle/>
          <a:p>
            <a:pPr>
              <a:defRPr/>
            </a:pPr>
            <a:r>
              <a:rPr lang="en-US" sz="4400" b="1" dirty="0">
                <a:solidFill>
                  <a:srgbClr val="006600"/>
                </a:solidFill>
                <a:latin typeface="Comic Sans MS" pitchFamily="66" charset="0"/>
                <a:cs typeface="+mn-cs"/>
              </a:rPr>
              <a:t>HOMEWORK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1000" y="685800"/>
            <a:ext cx="8382000" cy="4953000"/>
          </a:xfrm>
          <a:ln>
            <a:solidFill>
              <a:schemeClr val="bg1"/>
            </a:solidFill>
            <a:miter lim="800000"/>
            <a:headEnd/>
            <a:tailEnd/>
          </a:ln>
        </p:spPr>
        <p:txBody>
          <a:bodyPr/>
          <a:lstStyle/>
          <a:p>
            <a:pPr eaLnBrk="1" hangingPunct="1">
              <a:buFontTx/>
              <a:buNone/>
            </a:pPr>
            <a:r>
              <a:rPr lang="en-US" altLang="en-US" sz="2800" i="1" dirty="0" smtClean="0">
                <a:latin typeface="+mn-lt"/>
              </a:rPr>
              <a:t>   </a:t>
            </a:r>
            <a:r>
              <a:rPr lang="en-US" altLang="en-US" sz="4000" b="1" i="1" dirty="0" smtClean="0">
                <a:latin typeface="+mn-lt"/>
              </a:rPr>
              <a:t>This presentation was adapted from the project for public spaces (PPS).  Their website offers many useful articles, resources, inspirational stories and a blog.  Visit their website at </a:t>
            </a:r>
            <a:r>
              <a:rPr lang="en-US" altLang="en-US" sz="4000" b="1" u="sng" dirty="0" smtClean="0">
                <a:latin typeface="+mn-lt"/>
                <a:hlinkClick r:id="rId3"/>
              </a:rPr>
              <a:t>http://www.pps.Org/</a:t>
            </a:r>
            <a:endParaRPr lang="en-US" altLang="en-US" sz="4000" b="1" dirty="0" smtClean="0">
              <a:latin typeface="+mn-lt"/>
            </a:endParaRPr>
          </a:p>
          <a:p>
            <a:pPr eaLnBrk="1" hangingPunct="1">
              <a:buFontTx/>
              <a:buNone/>
            </a:pPr>
            <a:endParaRPr lang="en-US" altLang="en-US" sz="2800" b="1" dirty="0" smtClean="0">
              <a:latin typeface="+mn-lt"/>
            </a:endParaRPr>
          </a:p>
          <a:p>
            <a:pPr eaLnBrk="1" hangingPunct="1">
              <a:buFontTx/>
              <a:buNone/>
            </a:pPr>
            <a:r>
              <a:rPr lang="en-US" altLang="en-US" sz="2800" dirty="0" smtClean="0">
                <a:latin typeface="+mn-lt"/>
              </a:rPr>
              <a:t> </a:t>
            </a:r>
          </a:p>
          <a:p>
            <a:pPr eaLnBrk="1" hangingPunct="1">
              <a:buFontTx/>
              <a:buNone/>
            </a:pPr>
            <a:r>
              <a:rPr lang="en-US" altLang="en-US" sz="2800" dirty="0" smtClean="0">
                <a:latin typeface="+mn-lt"/>
              </a:rPr>
              <a:t>   </a:t>
            </a:r>
          </a:p>
        </p:txBody>
      </p:sp>
      <p:sp>
        <p:nvSpPr>
          <p:cNvPr id="24579" name="Title 1"/>
          <p:cNvSpPr>
            <a:spLocks noGrp="1"/>
          </p:cNvSpPr>
          <p:nvPr>
            <p:ph type="title"/>
          </p:nvPr>
        </p:nvSpPr>
        <p:spPr/>
        <p:txBody>
          <a:bodyPr/>
          <a:lstStyle/>
          <a:p>
            <a:pPr eaLnBrk="1" hangingPunct="1"/>
            <a:r>
              <a:rPr lang="en-US" altLang="en-US" smtClean="0">
                <a:latin typeface="+mn-lt"/>
              </a:rPr>
              <a:t/>
            </a:r>
            <a:br>
              <a:rPr lang="en-US" altLang="en-US" smtClean="0">
                <a:latin typeface="+mn-lt"/>
              </a:rPr>
            </a:br>
            <a:endParaRPr lang="en-US" altLang="en-US" smtClean="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body" idx="1"/>
          </p:nvPr>
        </p:nvSpPr>
        <p:spPr>
          <a:xfrm>
            <a:off x="762000" y="3657600"/>
            <a:ext cx="7772400" cy="2133600"/>
          </a:xfrm>
        </p:spPr>
        <p:txBody>
          <a:bodyPr/>
          <a:lstStyle/>
          <a:p>
            <a:pPr algn="ctr" eaLnBrk="1" hangingPunct="1">
              <a:defRPr/>
            </a:pPr>
            <a:r>
              <a:rPr lang="en-US" sz="3600" b="1" dirty="0" smtClean="0">
                <a:solidFill>
                  <a:srgbClr val="C00000"/>
                </a:solidFill>
                <a:effectLst>
                  <a:outerShdw blurRad="38100" dist="38100" dir="2700000" algn="tl">
                    <a:srgbClr val="000000">
                      <a:alpha val="43137"/>
                    </a:srgbClr>
                  </a:outerShdw>
                </a:effectLst>
                <a:latin typeface="+mn-lt"/>
              </a:rPr>
              <a:t>This completes the first of a   three-part  series on Placemaking</a:t>
            </a:r>
          </a:p>
          <a:p>
            <a:pPr algn="ctr" eaLnBrk="1" hangingPunct="1">
              <a:defRPr/>
            </a:pPr>
            <a:endParaRPr lang="en-US" sz="3600" b="1" dirty="0" smtClean="0">
              <a:solidFill>
                <a:srgbClr val="C00000"/>
              </a:solidFill>
              <a:effectLst>
                <a:outerShdw blurRad="38100" dist="38100" dir="2700000" algn="tl">
                  <a:srgbClr val="000000">
                    <a:alpha val="43137"/>
                  </a:srgbClr>
                </a:outerShdw>
              </a:effectLst>
              <a:latin typeface="+mn-lt"/>
            </a:endParaRPr>
          </a:p>
        </p:txBody>
      </p:sp>
      <p:pic>
        <p:nvPicPr>
          <p:cNvPr id="25603" name="Picture 7" descr="STOPLIGH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55320"/>
            <a:ext cx="2133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ounggirl looking down ro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4800600"/>
            <a:ext cx="7543800" cy="914400"/>
          </a:xfrm>
          <a:solidFill>
            <a:schemeClr val="tx1"/>
          </a:solidFill>
          <a:ln>
            <a:miter lim="800000"/>
            <a:headEnd/>
            <a:tailEnd/>
          </a:ln>
        </p:spPr>
        <p:txBody>
          <a:bodyPr/>
          <a:lstStyle/>
          <a:p>
            <a:pPr algn="ctr" eaLnBrk="1" hangingPunct="1">
              <a:defRPr/>
            </a:pPr>
            <a:r>
              <a:rPr lang="en-US" sz="4000" dirty="0" smtClean="0">
                <a:solidFill>
                  <a:schemeClr val="bg1"/>
                </a:solidFill>
                <a:latin typeface="+mn-lt"/>
              </a:rPr>
              <a:t/>
            </a:r>
            <a:br>
              <a:rPr lang="en-US" sz="4000" dirty="0" smtClean="0">
                <a:solidFill>
                  <a:schemeClr val="bg1"/>
                </a:solidFill>
                <a:latin typeface="+mn-lt"/>
              </a:rPr>
            </a:br>
            <a:r>
              <a:rPr lang="en-US" sz="4000" dirty="0" smtClean="0">
                <a:solidFill>
                  <a:schemeClr val="bg1"/>
                </a:solidFill>
                <a:latin typeface="+mn-lt"/>
              </a:rPr>
              <a:t/>
            </a:r>
            <a:br>
              <a:rPr lang="en-US" sz="4000" dirty="0" smtClean="0">
                <a:solidFill>
                  <a:schemeClr val="bg1"/>
                </a:solidFill>
                <a:latin typeface="+mn-lt"/>
              </a:rPr>
            </a:br>
            <a:r>
              <a:rPr lang="en-US" sz="4000" dirty="0" smtClean="0">
                <a:solidFill>
                  <a:schemeClr val="bg1"/>
                </a:solidFill>
                <a:latin typeface="+mn-lt"/>
              </a:rPr>
              <a:t/>
            </a:r>
            <a:br>
              <a:rPr lang="en-US" sz="4000" dirty="0" smtClean="0">
                <a:solidFill>
                  <a:schemeClr val="bg1"/>
                </a:solidFill>
                <a:latin typeface="+mn-lt"/>
              </a:rPr>
            </a:br>
            <a:r>
              <a:rPr lang="en-US" sz="4000" dirty="0" smtClean="0">
                <a:solidFill>
                  <a:schemeClr val="bg1"/>
                </a:solidFill>
                <a:latin typeface="+mn-lt"/>
              </a:rPr>
              <a:t/>
            </a:r>
            <a:br>
              <a:rPr lang="en-US" sz="4000" dirty="0" smtClean="0">
                <a:solidFill>
                  <a:schemeClr val="bg1"/>
                </a:solidFill>
                <a:latin typeface="+mn-lt"/>
              </a:rPr>
            </a:br>
            <a:r>
              <a:rPr lang="en-US" sz="2400" dirty="0" smtClean="0">
                <a:ln>
                  <a:solidFill>
                    <a:schemeClr val="accent4">
                      <a:lumMod val="75000"/>
                      <a:lumOff val="25000"/>
                    </a:schemeClr>
                  </a:solidFill>
                </a:ln>
                <a:solidFill>
                  <a:schemeClr val="bg1"/>
                </a:solidFill>
                <a:latin typeface="+mn-lt"/>
              </a:rPr>
              <a:t>Placemaking is a whole new way of </a:t>
            </a:r>
            <a:br>
              <a:rPr lang="en-US" sz="2400" dirty="0" smtClean="0">
                <a:ln>
                  <a:solidFill>
                    <a:schemeClr val="accent4">
                      <a:lumMod val="75000"/>
                      <a:lumOff val="25000"/>
                    </a:schemeClr>
                  </a:solidFill>
                </a:ln>
                <a:solidFill>
                  <a:schemeClr val="bg1"/>
                </a:solidFill>
                <a:latin typeface="+mn-lt"/>
              </a:rPr>
            </a:br>
            <a:r>
              <a:rPr lang="en-US" sz="2400" dirty="0" smtClean="0">
                <a:ln>
                  <a:solidFill>
                    <a:schemeClr val="accent4">
                      <a:lumMod val="75000"/>
                      <a:lumOff val="25000"/>
                    </a:schemeClr>
                  </a:solidFill>
                </a:ln>
                <a:solidFill>
                  <a:schemeClr val="bg1"/>
                </a:solidFill>
                <a:latin typeface="+mn-lt"/>
              </a:rPr>
              <a:t>thinking about fostering vital communities</a:t>
            </a:r>
            <a:endParaRPr lang="en-US" sz="24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762000"/>
            <a:ext cx="7772400" cy="4648200"/>
          </a:xfrm>
          <a:solidFill>
            <a:srgbClr val="C00000"/>
          </a:solidFill>
          <a:ln>
            <a:solidFill>
              <a:schemeClr val="tx1"/>
            </a:solidFill>
          </a:ln>
        </p:spPr>
        <p:txBody>
          <a:bodyPr/>
          <a:lstStyle/>
          <a:p>
            <a:pPr eaLnBrk="1" hangingPunct="1">
              <a:lnSpc>
                <a:spcPct val="150000"/>
              </a:lnSpc>
              <a:defRPr/>
            </a:pPr>
            <a:r>
              <a:rPr lang="en-US" sz="4400" dirty="0" smtClean="0">
                <a:solidFill>
                  <a:schemeClr val="bg1"/>
                </a:solidFill>
                <a:latin typeface="+mn-lt"/>
              </a:rPr>
              <a:t>Seven Benefits </a:t>
            </a:r>
            <a:br>
              <a:rPr lang="en-US" sz="4400" dirty="0" smtClean="0">
                <a:solidFill>
                  <a:schemeClr val="bg1"/>
                </a:solidFill>
                <a:latin typeface="+mn-lt"/>
              </a:rPr>
            </a:br>
            <a:r>
              <a:rPr lang="en-US" sz="4400" dirty="0" smtClean="0">
                <a:solidFill>
                  <a:schemeClr val="bg1"/>
                </a:solidFill>
                <a:latin typeface="+mn-lt"/>
              </a:rPr>
              <a:t>of </a:t>
            </a:r>
            <a:r>
              <a:rPr lang="en-US" sz="4400" dirty="0" err="1" smtClean="0">
                <a:solidFill>
                  <a:schemeClr val="bg1"/>
                </a:solidFill>
                <a:latin typeface="+mn-lt"/>
              </a:rPr>
              <a:t>Placemaking</a:t>
            </a:r>
            <a:r>
              <a:rPr lang="en-US" sz="4400" dirty="0" smtClean="0">
                <a:solidFill>
                  <a:schemeClr val="bg1"/>
                </a:solidFill>
                <a:effectLst>
                  <a:outerShdw blurRad="38100" dist="38100" dir="2700000" algn="tl">
                    <a:srgbClr val="000000">
                      <a:alpha val="43137"/>
                    </a:srgbClr>
                  </a:outerShdw>
                </a:effectLst>
                <a:latin typeface="+mn-lt"/>
              </a:rPr>
              <a:t/>
            </a:r>
            <a:br>
              <a:rPr lang="en-US" sz="4400" dirty="0" smtClean="0">
                <a:solidFill>
                  <a:schemeClr val="bg1"/>
                </a:solidFill>
                <a:effectLst>
                  <a:outerShdw blurRad="38100" dist="38100" dir="2700000" algn="tl">
                    <a:srgbClr val="000000">
                      <a:alpha val="43137"/>
                    </a:srgbClr>
                  </a:outerShdw>
                </a:effectLst>
                <a:latin typeface="+mn-lt"/>
              </a:rPr>
            </a:br>
            <a:endParaRPr lang="en-US" sz="7200" dirty="0">
              <a:solidFill>
                <a:schemeClr val="bg1"/>
              </a:solidFill>
              <a:effectLst>
                <a:outerShdw blurRad="38100" dist="38100" dir="2700000" algn="tl">
                  <a:srgbClr val="000000">
                    <a:alpha val="43137"/>
                  </a:srgbClr>
                </a:outerShdw>
              </a:effectLst>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143000"/>
            <a:ext cx="3200400" cy="3962400"/>
          </a:xfrm>
        </p:spPr>
        <p:txBody>
          <a:bodyPr/>
          <a:lstStyle/>
          <a:p>
            <a:pPr algn="ctr" eaLnBrk="1" hangingPunct="1">
              <a:defRPr/>
            </a:pPr>
            <a:r>
              <a:rPr lang="en-US" sz="4400" dirty="0" smtClean="0">
                <a:latin typeface="+mn-lt"/>
              </a:rPr>
              <a:t>#1  Support </a:t>
            </a:r>
            <a:br>
              <a:rPr lang="en-US" sz="4400" dirty="0" smtClean="0">
                <a:latin typeface="+mn-lt"/>
              </a:rPr>
            </a:br>
            <a:r>
              <a:rPr lang="en-US" sz="4400" dirty="0" smtClean="0">
                <a:latin typeface="+mn-lt"/>
              </a:rPr>
              <a:t>The Local Economy</a:t>
            </a:r>
            <a:endParaRPr lang="en-US" sz="4400" dirty="0">
              <a:latin typeface="+mn-lt"/>
            </a:endParaRPr>
          </a:p>
        </p:txBody>
      </p:sp>
      <p:pic>
        <p:nvPicPr>
          <p:cNvPr id="7171" name="Picture Placeholder 4" descr="COINS.JPG"/>
          <p:cNvPicPr>
            <a:picLocks noGrp="1" noChangeAspect="1"/>
          </p:cNvPicPr>
          <p:nvPr>
            <p:ph type="pic" idx="1"/>
          </p:nvPr>
        </p:nvPicPr>
        <p:blipFill>
          <a:blip r:embed="rId3">
            <a:extLst>
              <a:ext uri="{28A0092B-C50C-407E-A947-70E740481C1C}">
                <a14:useLocalDpi xmlns:a14="http://schemas.microsoft.com/office/drawing/2010/main" val="0"/>
              </a:ext>
            </a:extLst>
          </a:blip>
          <a:srcRect t="21812" b="21812"/>
          <a:stretch>
            <a:fillRect/>
          </a:stretch>
        </p:blipFill>
        <p:spPr>
          <a:xfrm>
            <a:off x="304800" y="603250"/>
            <a:ext cx="5257800" cy="51117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19600"/>
            <a:ext cx="7086600" cy="1404938"/>
          </a:xfrm>
        </p:spPr>
        <p:txBody>
          <a:bodyPr/>
          <a:lstStyle/>
          <a:p>
            <a:pPr algn="ctr" eaLnBrk="1" hangingPunct="1">
              <a:defRPr/>
            </a:pPr>
            <a:r>
              <a:rPr lang="en-US" sz="4400" dirty="0" smtClean="0">
                <a:solidFill>
                  <a:srgbClr val="C00000"/>
                </a:solidFill>
                <a:latin typeface="+mn-lt"/>
              </a:rPr>
              <a:t>#2  Attract New Business</a:t>
            </a:r>
            <a:endParaRPr lang="en-US" sz="4400" dirty="0">
              <a:solidFill>
                <a:srgbClr val="C00000"/>
              </a:solidFill>
              <a:latin typeface="+mn-lt"/>
            </a:endParaRPr>
          </a:p>
        </p:txBody>
      </p:sp>
      <p:pic>
        <p:nvPicPr>
          <p:cNvPr id="8195" name="Picture Placeholder 4" descr="ENTREPRENEUR.JPG"/>
          <p:cNvPicPr>
            <a:picLocks noGrp="1" noChangeAspect="1"/>
          </p:cNvPicPr>
          <p:nvPr>
            <p:ph type="pic" idx="1"/>
          </p:nvPr>
        </p:nvPicPr>
        <p:blipFill>
          <a:blip r:embed="rId3">
            <a:extLst>
              <a:ext uri="{28A0092B-C50C-407E-A947-70E740481C1C}">
                <a14:useLocalDpi xmlns:a14="http://schemas.microsoft.com/office/drawing/2010/main" val="0"/>
              </a:ext>
            </a:extLst>
          </a:blip>
          <a:srcRect t="23250" b="23250"/>
          <a:stretch>
            <a:fillRect/>
          </a:stretch>
        </p:blipFill>
        <p:spPr>
          <a:xfrm>
            <a:off x="1589088" y="609600"/>
            <a:ext cx="6030912" cy="4522788"/>
          </a:xfrm>
          <a:ln>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4343400"/>
            <a:ext cx="5791200" cy="1828800"/>
          </a:xfrm>
        </p:spPr>
        <p:txBody>
          <a:bodyPr/>
          <a:lstStyle/>
          <a:p>
            <a:pPr eaLnBrk="1" hangingPunct="1">
              <a:defRPr/>
            </a:pPr>
            <a:r>
              <a:rPr lang="en-US" sz="4400" dirty="0" smtClean="0">
                <a:latin typeface="+mn-lt"/>
              </a:rPr>
              <a:t># 3  Reduce Crime</a:t>
            </a:r>
            <a:r>
              <a:rPr lang="en-US" sz="4400" dirty="0" smtClean="0">
                <a:effectLst>
                  <a:outerShdw blurRad="38100" dist="38100" dir="2700000" algn="tl">
                    <a:srgbClr val="000000">
                      <a:alpha val="43137"/>
                    </a:srgbClr>
                  </a:outerShdw>
                </a:effectLst>
                <a:latin typeface="+mn-lt"/>
              </a:rPr>
              <a:t/>
            </a:r>
            <a:br>
              <a:rPr lang="en-US" sz="4400" dirty="0" smtClean="0">
                <a:effectLst>
                  <a:outerShdw blurRad="38100" dist="38100" dir="2700000" algn="tl">
                    <a:srgbClr val="000000">
                      <a:alpha val="43137"/>
                    </a:srgbClr>
                  </a:outerShdw>
                </a:effectLst>
                <a:latin typeface="+mn-lt"/>
              </a:rPr>
            </a:br>
            <a:endParaRPr lang="en-US" sz="4400" dirty="0">
              <a:effectLst>
                <a:outerShdw blurRad="38100" dist="38100" dir="2700000" algn="tl">
                  <a:srgbClr val="000000">
                    <a:alpha val="43137"/>
                  </a:srgbClr>
                </a:outerShdw>
              </a:effectLst>
              <a:latin typeface="+mn-lt"/>
            </a:endParaRPr>
          </a:p>
        </p:txBody>
      </p:sp>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a:xfrm>
            <a:off x="-15240" y="609600"/>
            <a:ext cx="5486400" cy="4114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905000"/>
            <a:ext cx="2971800" cy="3581400"/>
          </a:xfrm>
        </p:spPr>
        <p:txBody>
          <a:bodyPr/>
          <a:lstStyle/>
          <a:p>
            <a:pPr algn="ctr" eaLnBrk="1" hangingPunct="1">
              <a:defRPr/>
            </a:pPr>
            <a:r>
              <a:rPr lang="en-US" sz="4400" dirty="0" smtClean="0">
                <a:solidFill>
                  <a:srgbClr val="C00000"/>
                </a:solidFill>
                <a:latin typeface="+mn-lt"/>
              </a:rPr>
              <a:t>#4 Improve </a:t>
            </a:r>
            <a:br>
              <a:rPr lang="en-US" sz="4400" dirty="0" smtClean="0">
                <a:solidFill>
                  <a:srgbClr val="C00000"/>
                </a:solidFill>
                <a:latin typeface="+mn-lt"/>
              </a:rPr>
            </a:br>
            <a:r>
              <a:rPr lang="en-US" sz="4400" dirty="0" smtClean="0">
                <a:solidFill>
                  <a:srgbClr val="C00000"/>
                </a:solidFill>
                <a:latin typeface="+mn-lt"/>
              </a:rPr>
              <a:t>Public Health</a:t>
            </a:r>
            <a:endParaRPr lang="en-US" sz="4400" dirty="0">
              <a:solidFill>
                <a:srgbClr val="C00000"/>
              </a:solidFill>
              <a:latin typeface="+mn-lt"/>
            </a:endParaRPr>
          </a:p>
        </p:txBody>
      </p:sp>
      <p:pic>
        <p:nvPicPr>
          <p:cNvPr id="10243" name="Picture Placeholder 5" descr="biking.JPG"/>
          <p:cNvPicPr>
            <a:picLocks noGrp="1" noChangeAspect="1"/>
          </p:cNvPicPr>
          <p:nvPr>
            <p:ph type="pic" idx="1"/>
          </p:nvPr>
        </p:nvPicPr>
        <p:blipFill>
          <a:blip r:embed="rId3">
            <a:extLst>
              <a:ext uri="{28A0092B-C50C-407E-A947-70E740481C1C}">
                <a14:useLocalDpi xmlns:a14="http://schemas.microsoft.com/office/drawing/2010/main" val="0"/>
              </a:ext>
            </a:extLst>
          </a:blip>
          <a:srcRect l="6444" r="6444"/>
          <a:stretch>
            <a:fillRect/>
          </a:stretch>
        </p:blipFill>
        <p:spPr>
          <a:xfrm>
            <a:off x="381000" y="533400"/>
            <a:ext cx="5486400" cy="4114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8458200" cy="838200"/>
          </a:xfrm>
        </p:spPr>
        <p:txBody>
          <a:bodyPr/>
          <a:lstStyle/>
          <a:p>
            <a:pPr algn="ctr" eaLnBrk="1" hangingPunct="1">
              <a:defRPr/>
            </a:pPr>
            <a:r>
              <a:rPr lang="en-US" sz="4200" dirty="0" smtClean="0">
                <a:solidFill>
                  <a:srgbClr val="C00000"/>
                </a:solidFill>
                <a:latin typeface="+mn-lt"/>
              </a:rPr>
              <a:t>#5 Encourage Civic Engagement</a:t>
            </a:r>
            <a:endParaRPr lang="en-US" sz="4200" dirty="0">
              <a:solidFill>
                <a:srgbClr val="C00000"/>
              </a:solidFill>
              <a:latin typeface="+mn-lt"/>
            </a:endParaRPr>
          </a:p>
        </p:txBody>
      </p:sp>
      <p:pic>
        <p:nvPicPr>
          <p:cNvPr id="11267" name="Picture Placeholder 5" descr="family.JPG"/>
          <p:cNvPicPr>
            <a:picLocks noGrp="1" noChangeAspect="1"/>
          </p:cNvPicPr>
          <p:nvPr>
            <p:ph type="pic" idx="1"/>
          </p:nvPr>
        </p:nvPicPr>
        <p:blipFill>
          <a:blip r:embed="rId3">
            <a:extLst>
              <a:ext uri="{28A0092B-C50C-407E-A947-70E740481C1C}">
                <a14:useLocalDpi xmlns:a14="http://schemas.microsoft.com/office/drawing/2010/main" val="0"/>
              </a:ext>
            </a:extLst>
          </a:blip>
          <a:srcRect l="5556" r="5556"/>
          <a:stretch>
            <a:fillRect/>
          </a:stretch>
        </p:blipFill>
        <p:spPr>
          <a:xfrm>
            <a:off x="2133600" y="612775"/>
            <a:ext cx="4800600" cy="3600450"/>
          </a:xfrm>
          <a:ln>
            <a:solidFill>
              <a:schemeClr val="tx1"/>
            </a:solidFill>
          </a:ln>
        </p:spPr>
      </p:pic>
    </p:spTree>
  </p:cSld>
  <p:clrMapOvr>
    <a:masterClrMapping/>
  </p:clrMapOvr>
</p:sld>
</file>

<file path=ppt/theme/theme1.xml><?xml version="1.0" encoding="utf-8"?>
<a:theme xmlns:a="http://schemas.openxmlformats.org/drawingml/2006/main" name="CES Template">
  <a:themeElements>
    <a:clrScheme name="">
      <a:dk1>
        <a:srgbClr val="000000"/>
      </a:dk1>
      <a:lt1>
        <a:srgbClr val="FFFFFF"/>
      </a:lt1>
      <a:dk2>
        <a:srgbClr val="0000CC"/>
      </a:dk2>
      <a:lt2>
        <a:srgbClr val="5F5F5F"/>
      </a:lt2>
      <a:accent1>
        <a:srgbClr val="666699"/>
      </a:accent1>
      <a:accent2>
        <a:srgbClr val="CC0066"/>
      </a:accent2>
      <a:accent3>
        <a:srgbClr val="FFFFFF"/>
      </a:accent3>
      <a:accent4>
        <a:srgbClr val="000000"/>
      </a:accent4>
      <a:accent5>
        <a:srgbClr val="B8B8CA"/>
      </a:accent5>
      <a:accent6>
        <a:srgbClr val="B9005C"/>
      </a:accent6>
      <a:hlink>
        <a:srgbClr val="0000FF"/>
      </a:hlink>
      <a:folHlink>
        <a:srgbClr val="6666FF"/>
      </a:folHlink>
    </a:clrScheme>
    <a:fontScheme name="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ES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ES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ES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O:\Graphics\Greg\Extension Conference\templates\CES Template.pot</Template>
  <TotalTime>8175</TotalTime>
  <Words>1394</Words>
  <Application>Microsoft Office PowerPoint</Application>
  <PresentationFormat>On-screen Show (4:3)</PresentationFormat>
  <Paragraphs>106</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CES Template</vt:lpstr>
      <vt:lpstr>           The Art Of Placemaking In Community Development Part One: An Introduction  Produced for CultivateNC™ Jackie Miller NC State Cooperative Extension ANR/CRD </vt:lpstr>
      <vt:lpstr> “Placemaking is the process of creating squares, plazas, parks, streets and waterfronts that will enrich the quality of life in your community.” (Wikipedia)</vt:lpstr>
      <vt:lpstr>    Placemaking is a whole new way of  thinking about fostering vital communities</vt:lpstr>
      <vt:lpstr>Seven Benefits  of Placemaking </vt:lpstr>
      <vt:lpstr>#1  Support  The Local Economy</vt:lpstr>
      <vt:lpstr>#2  Attract New Business</vt:lpstr>
      <vt:lpstr># 3  Reduce Crime </vt:lpstr>
      <vt:lpstr>#4 Improve  Public Health</vt:lpstr>
      <vt:lpstr>#5 Encourage Civic Engagement</vt:lpstr>
      <vt:lpstr>#6  Encourage Youth Engagement</vt:lpstr>
      <vt:lpstr>#7  Improve the Environment</vt:lpstr>
      <vt:lpstr> Who is  responsible  for public spaces? </vt:lpstr>
      <vt:lpstr>It takes a  collaborative effort</vt:lpstr>
      <vt:lpstr> Vollis Simpson Whirligig Park</vt:lpstr>
      <vt:lpstr>  Why are some public spaces more successful? 4 Key Qualities</vt:lpstr>
      <vt:lpstr>The  place is accessible</vt:lpstr>
      <vt:lpstr> People are engaged in activities</vt:lpstr>
      <vt:lpstr>The space is comfortable</vt:lpstr>
      <vt:lpstr> It is a sociable place  where people meet</vt:lpstr>
      <vt:lpstr>Small changes can make a big difference</vt:lpstr>
      <vt:lpstr>Observe your public space </vt:lpstr>
      <vt:lpstr> </vt:lpstr>
      <vt:lpstr>PowerPoint Presentation</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cabartle</dc:creator>
  <cp:lastModifiedBy>Jacqueline Murphy Miller</cp:lastModifiedBy>
  <cp:revision>51</cp:revision>
  <cp:lastPrinted>1601-01-01T00:00:00Z</cp:lastPrinted>
  <dcterms:created xsi:type="dcterms:W3CDTF">2008-02-19T21:49:37Z</dcterms:created>
  <dcterms:modified xsi:type="dcterms:W3CDTF">2015-11-30T15:23:54Z</dcterms:modified>
</cp:coreProperties>
</file>