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30"/>
  </p:notesMasterIdLst>
  <p:sldIdLst>
    <p:sldId id="259" r:id="rId2"/>
    <p:sldId id="277" r:id="rId3"/>
    <p:sldId id="325" r:id="rId4"/>
    <p:sldId id="332" r:id="rId5"/>
    <p:sldId id="304" r:id="rId6"/>
    <p:sldId id="300" r:id="rId7"/>
    <p:sldId id="324" r:id="rId8"/>
    <p:sldId id="315" r:id="rId9"/>
    <p:sldId id="305" r:id="rId10"/>
    <p:sldId id="306" r:id="rId11"/>
    <p:sldId id="323" r:id="rId12"/>
    <p:sldId id="292" r:id="rId13"/>
    <p:sldId id="316" r:id="rId14"/>
    <p:sldId id="327" r:id="rId15"/>
    <p:sldId id="308" r:id="rId16"/>
    <p:sldId id="326" r:id="rId17"/>
    <p:sldId id="328" r:id="rId18"/>
    <p:sldId id="329" r:id="rId19"/>
    <p:sldId id="311" r:id="rId20"/>
    <p:sldId id="313" r:id="rId21"/>
    <p:sldId id="318" r:id="rId22"/>
    <p:sldId id="319" r:id="rId23"/>
    <p:sldId id="321" r:id="rId24"/>
    <p:sldId id="320" r:id="rId25"/>
    <p:sldId id="330" r:id="rId26"/>
    <p:sldId id="322" r:id="rId27"/>
    <p:sldId id="333" r:id="rId28"/>
    <p:sldId id="331"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58" autoAdjust="0"/>
    <p:restoredTop sz="91287" autoAdjust="0"/>
  </p:normalViewPr>
  <p:slideViewPr>
    <p:cSldViewPr>
      <p:cViewPr>
        <p:scale>
          <a:sx n="55" d="100"/>
          <a:sy n="55" d="100"/>
        </p:scale>
        <p:origin x="-80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CDAE6-C3E7-494A-95DA-D58BD91E5D71}"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EB1BD-9434-452D-B76A-1554A2B1B38A}" type="slidenum">
              <a:rPr lang="en-US" smtClean="0"/>
              <a:t>‹#›</a:t>
            </a:fld>
            <a:endParaRPr lang="en-US"/>
          </a:p>
        </p:txBody>
      </p:sp>
    </p:spTree>
    <p:extLst>
      <p:ext uri="{BB962C8B-B14F-4D97-AF65-F5344CB8AC3E}">
        <p14:creationId xmlns:p14="http://schemas.microsoft.com/office/powerpoint/2010/main" val="27715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Each </a:t>
            </a:r>
            <a:r>
              <a:rPr lang="en-US" b="1" baseline="0" dirty="0" smtClean="0"/>
              <a:t>participant should receive a copy of the </a:t>
            </a:r>
            <a:r>
              <a:rPr lang="en-US" b="1" i="1" baseline="0" dirty="0" smtClean="0"/>
              <a:t>Guide to Marketing Channel Selection</a:t>
            </a:r>
          </a:p>
          <a:p>
            <a:endParaRPr lang="en-US" dirty="0" smtClean="0"/>
          </a:p>
          <a:p>
            <a:r>
              <a:rPr lang="en-US" dirty="0" smtClean="0"/>
              <a:t>“This publication</a:t>
            </a:r>
            <a:r>
              <a:rPr lang="en-US" baseline="0" dirty="0" smtClean="0"/>
              <a:t> is an aid for new farmers and for those considering other marketing options.  The  presentation you are about to hear focuses on fresh produce but many of the principles will apply to other agricultural products such as flowers, dairy, meat and honey.</a:t>
            </a:r>
          </a:p>
          <a:p>
            <a:r>
              <a:rPr lang="en-US" dirty="0" smtClean="0"/>
              <a:t>		</a:t>
            </a:r>
          </a:p>
          <a:p>
            <a:r>
              <a:rPr lang="en-US" baseline="0" dirty="0" smtClean="0"/>
              <a:t>Link to publication: http://communitydevelopment.ces.ncsu.edu/?p=352922</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a:t>
            </a:fld>
            <a:endParaRPr lang="en-US"/>
          </a:p>
        </p:txBody>
      </p:sp>
    </p:spTree>
    <p:extLst>
      <p:ext uri="{BB962C8B-B14F-4D97-AF65-F5344CB8AC3E}">
        <p14:creationId xmlns:p14="http://schemas.microsoft.com/office/powerpoint/2010/main" val="161086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12</a:t>
            </a:fld>
            <a:endParaRPr lang="en-US"/>
          </a:p>
        </p:txBody>
      </p:sp>
    </p:spTree>
    <p:extLst>
      <p:ext uri="{BB962C8B-B14F-4D97-AF65-F5344CB8AC3E}">
        <p14:creationId xmlns:p14="http://schemas.microsoft.com/office/powerpoint/2010/main" val="157596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13</a:t>
            </a:fld>
            <a:endParaRPr lang="en-US"/>
          </a:p>
        </p:txBody>
      </p:sp>
    </p:spTree>
    <p:extLst>
      <p:ext uri="{BB962C8B-B14F-4D97-AF65-F5344CB8AC3E}">
        <p14:creationId xmlns:p14="http://schemas.microsoft.com/office/powerpoint/2010/main" val="253149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a:t>
            </a:r>
          </a:p>
          <a:p>
            <a:r>
              <a:rPr lang="en-US" b="1" dirty="0" smtClean="0"/>
              <a:t>Preparation:</a:t>
            </a:r>
            <a:r>
              <a:rPr lang="en-US" b="1" baseline="0" dirty="0" smtClean="0"/>
              <a:t> On small pieces of paper, write one of the following channel options.  Fold the papers and place them into a container (box, can, or hat).</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(Channel options: </a:t>
            </a:r>
            <a:r>
              <a:rPr lang="en-US" b="0" dirty="0" smtClean="0"/>
              <a:t>Grocery store and food retailers, restaurant, distributor,</a:t>
            </a:r>
            <a:r>
              <a:rPr lang="en-US" b="0" baseline="0" dirty="0" smtClean="0"/>
              <a:t> produce auctions, institutional and food service buyers, CSA, farmer’s market, road side stand, U-pick)</a:t>
            </a:r>
            <a:endParaRPr lang="en-US" b="0" dirty="0" smtClean="0"/>
          </a:p>
          <a:p>
            <a:endParaRPr lang="en-US" baseline="0" dirty="0" smtClean="0"/>
          </a:p>
          <a:p>
            <a:r>
              <a:rPr lang="en-US" baseline="0" dirty="0" smtClean="0"/>
              <a:t>Ask the participants to separate into 9 groups.  Give each group some flip chart paper and markers.  Ask a volunteer from each group to reach into the container and pick one slip of paper.  The group should work on the channel option listed on the paper, for example: farmer’s market would be one option.</a:t>
            </a:r>
          </a:p>
          <a:p>
            <a:endParaRPr lang="en-US" baseline="0" dirty="0" smtClean="0"/>
          </a:p>
          <a:p>
            <a:r>
              <a:rPr lang="en-US" baseline="0" dirty="0" smtClean="0"/>
              <a:t>Direct the groups to use the </a:t>
            </a:r>
            <a:r>
              <a:rPr lang="en-US" i="1" baseline="0" dirty="0" smtClean="0"/>
              <a:t>Guide to Marketing Channel Selection </a:t>
            </a:r>
            <a:r>
              <a:rPr lang="en-US" baseline="0" dirty="0" smtClean="0"/>
              <a:t>to gather information about the channel.  They will be looking for the Pro’s and Con’s, the costs associated with that channel and anything else a farmer would want to know.  Give them about 10-15 minutes.</a:t>
            </a:r>
          </a:p>
          <a:p>
            <a:r>
              <a:rPr lang="en-US" baseline="0" dirty="0" smtClean="0"/>
              <a:t>Then instruct the groups to draw cartoons or stick figure illustrations to show what they learned about the channel.  Give them another 10 minutes to complete the drawings.</a:t>
            </a:r>
          </a:p>
          <a:p>
            <a:r>
              <a:rPr lang="en-US" baseline="0" dirty="0" smtClean="0"/>
              <a:t>Ask the groups to choose a volunteer to report out and describe the drawings.</a:t>
            </a:r>
          </a:p>
          <a:p>
            <a:r>
              <a:rPr lang="en-US" baseline="0" dirty="0" smtClean="0"/>
              <a:t>As the participants to regroup into one large group and give their reports.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14</a:t>
            </a:fld>
            <a:endParaRPr lang="en-US"/>
          </a:p>
        </p:txBody>
      </p:sp>
    </p:spTree>
    <p:extLst>
      <p:ext uri="{BB962C8B-B14F-4D97-AF65-F5344CB8AC3E}">
        <p14:creationId xmlns:p14="http://schemas.microsoft.com/office/powerpoint/2010/main" val="216112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survey conducted with Central New York vegetable farmers</a:t>
            </a:r>
            <a:r>
              <a:rPr lang="en-US" baseline="0" dirty="0" smtClean="0"/>
              <a:t>, they</a:t>
            </a:r>
            <a:r>
              <a:rPr lang="en-US" dirty="0" smtClean="0"/>
              <a:t> were asked what they felt were the primary risks with associated each channel.  The responses were categorized into 6 basic challenges.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group if they have additional challenges to add?  There may be some challenges that are specific to your location or community?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http://files.campus.edublogs.org/blogs.cornell.edu/dist/0/2113/files/2012/04/Market-Channel-Assessment-132dr2l.pdf  (Page 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04EB1BD-9434-452D-B76A-1554A2B1B38A}" type="slidenum">
              <a:rPr lang="en-US" smtClean="0"/>
              <a:t>15</a:t>
            </a:fld>
            <a:endParaRPr lang="en-US"/>
          </a:p>
        </p:txBody>
      </p:sp>
    </p:spTree>
    <p:extLst>
      <p:ext uri="{BB962C8B-B14F-4D97-AF65-F5344CB8AC3E}">
        <p14:creationId xmlns:p14="http://schemas.microsoft.com/office/powerpoint/2010/main" val="41667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considering your channel preference each grower will want to consider the following variables.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16</a:t>
            </a:fld>
            <a:endParaRPr lang="en-US"/>
          </a:p>
        </p:txBody>
      </p:sp>
    </p:spTree>
    <p:extLst>
      <p:ext uri="{BB962C8B-B14F-4D97-AF65-F5344CB8AC3E}">
        <p14:creationId xmlns:p14="http://schemas.microsoft.com/office/powerpoint/2010/main" val="320407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Which of these variables makes more sense for your farm operation and your lifestyle preference?</a:t>
            </a:r>
          </a:p>
          <a:p>
            <a:endParaRPr lang="en-US" baseline="0" dirty="0" smtClean="0"/>
          </a:p>
          <a:p>
            <a:r>
              <a:rPr lang="en-US" baseline="0" dirty="0" smtClean="0"/>
              <a:t>Link: http://files.campus.edublogs.org/blogs.cornell.edu/dist/0/2113/files/2012/04/Market-Channel-Assessment-132dr2l.pdf   (Page 25)</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17</a:t>
            </a:fld>
            <a:endParaRPr lang="en-US"/>
          </a:p>
        </p:txBody>
      </p:sp>
    </p:spTree>
    <p:extLst>
      <p:ext uri="{BB962C8B-B14F-4D97-AF65-F5344CB8AC3E}">
        <p14:creationId xmlns:p14="http://schemas.microsoft.com/office/powerpoint/2010/main" val="203476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your main channel of sales is the farmer’s market you could </a:t>
            </a:r>
            <a:r>
              <a:rPr lang="en-US" baseline="0" dirty="0" smtClean="0"/>
              <a:t>develop a relationship with the local grocery store manager, so that it only takes a phone call to sell an unexpected harvest volume.</a:t>
            </a:r>
          </a:p>
          <a:p>
            <a:endParaRPr lang="en-US" baseline="0" dirty="0" smtClean="0"/>
          </a:p>
          <a:p>
            <a:r>
              <a:rPr lang="en-US" baseline="0" dirty="0" smtClean="0"/>
              <a:t>Ask the group to name other examples:</a:t>
            </a:r>
          </a:p>
          <a:p>
            <a:pPr marL="171450" indent="-171450">
              <a:buFont typeface="Arial" panose="020B0604020202020204" pitchFamily="34" charset="0"/>
              <a:buChar char="•"/>
            </a:pPr>
            <a:r>
              <a:rPr lang="en-US" baseline="0" dirty="0" smtClean="0"/>
              <a:t>Restaurants that are interested in working with local farms to grow specialty produce…such as mushrooms.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19</a:t>
            </a:fld>
            <a:endParaRPr lang="en-US"/>
          </a:p>
        </p:txBody>
      </p:sp>
    </p:spTree>
    <p:extLst>
      <p:ext uri="{BB962C8B-B14F-4D97-AF65-F5344CB8AC3E}">
        <p14:creationId xmlns:p14="http://schemas.microsoft.com/office/powerpoint/2010/main" val="222167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illustrates some strategies used by real farms. (Page 13)</a:t>
            </a:r>
          </a:p>
          <a:p>
            <a:r>
              <a:rPr lang="en-US" dirty="0" smtClean="0"/>
              <a:t>Ask for</a:t>
            </a:r>
            <a:r>
              <a:rPr lang="en-US" baseline="0" dirty="0" smtClean="0"/>
              <a:t> a volunteer to explain the chart.</a:t>
            </a:r>
          </a:p>
          <a:p>
            <a:endParaRPr lang="en-US" baseline="0" dirty="0" smtClean="0"/>
          </a:p>
          <a:p>
            <a:r>
              <a:rPr lang="en-US" i="1" baseline="0" dirty="0" smtClean="0"/>
              <a:t>Each farm has a steady marketing channel with a relatively consistent demand.  Once that channel has been satisfied the farm’s other channels can be supplied with additional harvest.</a:t>
            </a:r>
          </a:p>
          <a:p>
            <a:endParaRPr lang="en-US" i="1" baseline="0" dirty="0" smtClean="0"/>
          </a:p>
          <a:p>
            <a:r>
              <a:rPr lang="en-US" i="1" dirty="0" smtClean="0"/>
              <a:t>http://files.campus.edublogs.org/blogs.cornell.edu/dist/0/2113/files/2012/04/Market-Channel-Assessment-132dr2l.pdf  (page 13)</a:t>
            </a:r>
            <a:endParaRPr lang="en-US" i="1" dirty="0"/>
          </a:p>
        </p:txBody>
      </p:sp>
      <p:sp>
        <p:nvSpPr>
          <p:cNvPr id="4" name="Slide Number Placeholder 3"/>
          <p:cNvSpPr>
            <a:spLocks noGrp="1"/>
          </p:cNvSpPr>
          <p:nvPr>
            <p:ph type="sldNum" sz="quarter" idx="10"/>
          </p:nvPr>
        </p:nvSpPr>
        <p:spPr/>
        <p:txBody>
          <a:bodyPr/>
          <a:lstStyle/>
          <a:p>
            <a:fld id="{004EB1BD-9434-452D-B76A-1554A2B1B38A}" type="slidenum">
              <a:rPr lang="en-US" smtClean="0"/>
              <a:t>20</a:t>
            </a:fld>
            <a:endParaRPr lang="en-US"/>
          </a:p>
        </p:txBody>
      </p:sp>
    </p:spTree>
    <p:extLst>
      <p:ext uri="{BB962C8B-B14F-4D97-AF65-F5344CB8AC3E}">
        <p14:creationId xmlns:p14="http://schemas.microsoft.com/office/powerpoint/2010/main" val="1545236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select the marketing channels that best suit your farm and your personal </a:t>
            </a:r>
          </a:p>
          <a:p>
            <a:r>
              <a:rPr lang="en-US" dirty="0" smtClean="0"/>
              <a:t>preferences take some time to</a:t>
            </a:r>
            <a:r>
              <a:rPr lang="en-US" baseline="0" dirty="0" smtClean="0"/>
              <a:t> research</a:t>
            </a:r>
            <a:r>
              <a:rPr lang="en-US" dirty="0" smtClean="0"/>
              <a:t>. Consider which channels are practical in your area, </a:t>
            </a:r>
          </a:p>
          <a:p>
            <a:r>
              <a:rPr lang="en-US" dirty="0" smtClean="0"/>
              <a:t>say within a 10-20 mile radius of your farm’s location. For example, if the farm is in a very </a:t>
            </a:r>
          </a:p>
          <a:p>
            <a:r>
              <a:rPr lang="en-US" dirty="0" smtClean="0"/>
              <a:t>rural location, a u-pick operation may not</a:t>
            </a:r>
            <a:r>
              <a:rPr lang="en-US" baseline="0" dirty="0" smtClean="0"/>
              <a:t> draw a large enough crowd </a:t>
            </a:r>
            <a:r>
              <a:rPr lang="en-US" dirty="0" smtClean="0"/>
              <a:t>. </a:t>
            </a:r>
          </a:p>
          <a:p>
            <a:endParaRPr lang="en-US" dirty="0" smtClean="0"/>
          </a:p>
          <a:p>
            <a:r>
              <a:rPr lang="en-US" dirty="0" smtClean="0"/>
              <a:t>Once you identify some marketing channels that interest you, visit other farms or </a:t>
            </a:r>
          </a:p>
          <a:p>
            <a:r>
              <a:rPr lang="en-US" dirty="0" smtClean="0"/>
              <a:t>marketplaces of that type. How are their prices? How many customers are there and what is </a:t>
            </a:r>
          </a:p>
          <a:p>
            <a:r>
              <a:rPr lang="en-US" dirty="0" smtClean="0"/>
              <a:t>the volume of produce being sold? What overhead costs and amount of labor are necessary for </a:t>
            </a:r>
          </a:p>
          <a:p>
            <a:r>
              <a:rPr lang="en-US" dirty="0" smtClean="0"/>
              <a:t>those farms to sell there? When you visit, take notes and try to rank each marketing channel for </a:t>
            </a:r>
          </a:p>
          <a:p>
            <a:r>
              <a:rPr lang="en-US" dirty="0" smtClean="0"/>
              <a:t>your perceptions of how well they fit your goals in terms of: risk, lifestyle preferences, volume </a:t>
            </a:r>
          </a:p>
          <a:p>
            <a:r>
              <a:rPr lang="en-US" dirty="0" smtClean="0"/>
              <a:t>sold, prices and profit, labor required, and associated costs. </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21</a:t>
            </a:fld>
            <a:endParaRPr lang="en-US"/>
          </a:p>
        </p:txBody>
      </p:sp>
    </p:spTree>
    <p:extLst>
      <p:ext uri="{BB962C8B-B14F-4D97-AF65-F5344CB8AC3E}">
        <p14:creationId xmlns:p14="http://schemas.microsoft.com/office/powerpoint/2010/main" val="189709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Collaborative marketing is a realistic solution for small to mid-size farms that are seeking access to larger markets, but do not have the volume to serve such accounts. </a:t>
            </a:r>
          </a:p>
          <a:p>
            <a:endParaRPr lang="en-US" sz="1200" b="0" i="0" u="none" strike="noStrike" kern="1200" baseline="0" dirty="0" smtClean="0">
              <a:solidFill>
                <a:schemeClr val="tx1"/>
              </a:solidFill>
              <a:latin typeface="+mn-lt"/>
              <a:ea typeface="+mn-ea"/>
              <a:cs typeface="+mn-cs"/>
            </a:endParaRPr>
          </a:p>
          <a:p>
            <a:r>
              <a:rPr lang="en-US" dirty="0" smtClean="0"/>
              <a:t>Excerpted from Collaborative</a:t>
            </a:r>
            <a:r>
              <a:rPr lang="en-US" baseline="0" dirty="0" smtClean="0"/>
              <a:t> Marketing for Small Farms, Cornell University </a:t>
            </a:r>
            <a:r>
              <a:rPr lang="en-US" dirty="0" smtClean="0"/>
              <a:t>: http://communitydevelopment.ces.ncsu.edu/?p=352935</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22</a:t>
            </a:fld>
            <a:endParaRPr lang="en-US"/>
          </a:p>
        </p:txBody>
      </p:sp>
    </p:spTree>
    <p:extLst>
      <p:ext uri="{BB962C8B-B14F-4D97-AF65-F5344CB8AC3E}">
        <p14:creationId xmlns:p14="http://schemas.microsoft.com/office/powerpoint/2010/main" val="423815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Restaurants </a:t>
            </a:r>
            <a:r>
              <a:rPr lang="en-US" dirty="0" smtClean="0"/>
              <a:t>are</a:t>
            </a:r>
            <a:r>
              <a:rPr lang="en-US" baseline="0" dirty="0" smtClean="0"/>
              <a:t> a unique category.  In many circumstance the restaurant pays a higher price for fresh, specialty products.  The price is often close to Direct marketing sales.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a:t>
            </a:fld>
            <a:endParaRPr lang="en-US"/>
          </a:p>
        </p:txBody>
      </p:sp>
    </p:spTree>
    <p:extLst>
      <p:ext uri="{BB962C8B-B14F-4D97-AF65-F5344CB8AC3E}">
        <p14:creationId xmlns:p14="http://schemas.microsoft.com/office/powerpoint/2010/main" val="1004875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choosing to market jointly with other farms, you will adjust your planting intentions, harvesting and storage techniques, crop schedule, certifications, buyer relationships and many other farm office decisions.</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It is not a decision to be taken lightly.  In fact, establishing some type of business collaboration may be one of the more complicated decisions you will make for your farm.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http://www.ces.ncsu.edu/?p=352935 (page 1)</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23</a:t>
            </a:fld>
            <a:endParaRPr lang="en-US"/>
          </a:p>
        </p:txBody>
      </p:sp>
    </p:spTree>
    <p:extLst>
      <p:ext uri="{BB962C8B-B14F-4D97-AF65-F5344CB8AC3E}">
        <p14:creationId xmlns:p14="http://schemas.microsoft.com/office/powerpoint/2010/main" val="182194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24</a:t>
            </a:fld>
            <a:endParaRPr lang="en-US"/>
          </a:p>
        </p:txBody>
      </p:sp>
    </p:spTree>
    <p:extLst>
      <p:ext uri="{BB962C8B-B14F-4D97-AF65-F5344CB8AC3E}">
        <p14:creationId xmlns:p14="http://schemas.microsoft.com/office/powerpoint/2010/main" val="74197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Aggregation,</a:t>
            </a:r>
            <a:r>
              <a:rPr lang="en-US" baseline="0" dirty="0" smtClean="0"/>
              <a:t> distribution and marketing represent good opportunities for local business development and employment.</a:t>
            </a:r>
          </a:p>
          <a:p>
            <a:endParaRPr lang="en-US" baseline="0" dirty="0" smtClean="0"/>
          </a:p>
          <a:p>
            <a:r>
              <a:rPr lang="en-US" baseline="0" dirty="0" smtClean="0"/>
              <a:t>USDA Regional Food Hub and Resource Guide: http://www.ams.usda.gov/AMSv1.0/getfile?dDocName=STELPRDC5097957</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25</a:t>
            </a:fld>
            <a:endParaRPr lang="en-US"/>
          </a:p>
        </p:txBody>
      </p:sp>
    </p:spTree>
    <p:extLst>
      <p:ext uri="{BB962C8B-B14F-4D97-AF65-F5344CB8AC3E}">
        <p14:creationId xmlns:p14="http://schemas.microsoft.com/office/powerpoint/2010/main" val="22452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Each of these options represent different legal agreements.  It</a:t>
            </a:r>
            <a:r>
              <a:rPr lang="en-US" baseline="0" dirty="0" smtClean="0"/>
              <a:t> would take another class to get more specific and that is not our intention today. I just wanted you to let you know there is another option that enables small and mid-sized farms to compete in a larger marketplace.  Your Extension agent can provide more information if you are interested in learning more about collaborative marketing.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26</a:t>
            </a:fld>
            <a:endParaRPr lang="en-US"/>
          </a:p>
        </p:txBody>
      </p:sp>
    </p:spTree>
    <p:extLst>
      <p:ext uri="{BB962C8B-B14F-4D97-AF65-F5344CB8AC3E}">
        <p14:creationId xmlns:p14="http://schemas.microsoft.com/office/powerpoint/2010/main" val="44764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are challenged to balance the lean and the plenty when selling through different channels. As one farmer described, the constant challenge is finding an outlet for the varying and sometimes unexpected harvest volumes, “Even if a whole field ripens at once, I am not going to pick it unless it is sold.” While that may mean letting a crop spoil in the field, spoilage is less expensive than paying people to harvest produce that may not sell.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Excerpt from the Guide to Marketing publication: http://files.campus.edublogs.org/blogs.cornell.edu/dist/0/2113/files/2012/04/Market-Channel-Assessment-132dr2l.pdf   </a:t>
            </a:r>
            <a:r>
              <a:rPr lang="en-US" baseline="0" dirty="0" smtClean="0"/>
              <a:t> (</a:t>
            </a:r>
            <a:r>
              <a:rPr lang="en-US" dirty="0" smtClean="0"/>
              <a:t>Page 7)</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a:t>
            </a:fld>
            <a:endParaRPr lang="en-US"/>
          </a:p>
        </p:txBody>
      </p:sp>
    </p:spTree>
    <p:extLst>
      <p:ext uri="{BB962C8B-B14F-4D97-AF65-F5344CB8AC3E}">
        <p14:creationId xmlns:p14="http://schemas.microsoft.com/office/powerpoint/2010/main" val="309755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Wholesale</a:t>
            </a:r>
            <a:r>
              <a:rPr lang="en-US" baseline="0" dirty="0" smtClean="0"/>
              <a:t> buyers are under pressure to provide a high quality product on schedule.</a:t>
            </a:r>
            <a:endParaRPr lang="en-US"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5</a:t>
            </a:fld>
            <a:endParaRPr lang="en-US"/>
          </a:p>
        </p:txBody>
      </p:sp>
    </p:spTree>
    <p:extLst>
      <p:ext uri="{BB962C8B-B14F-4D97-AF65-F5344CB8AC3E}">
        <p14:creationId xmlns:p14="http://schemas.microsoft.com/office/powerpoint/2010/main" val="293210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6</a:t>
            </a:fld>
            <a:endParaRPr lang="en-US"/>
          </a:p>
        </p:txBody>
      </p:sp>
    </p:spTree>
    <p:extLst>
      <p:ext uri="{BB962C8B-B14F-4D97-AF65-F5344CB8AC3E}">
        <p14:creationId xmlns:p14="http://schemas.microsoft.com/office/powerpoint/2010/main" val="404159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8</a:t>
            </a:fld>
            <a:endParaRPr lang="en-US"/>
          </a:p>
        </p:txBody>
      </p:sp>
    </p:spTree>
    <p:extLst>
      <p:ext uri="{BB962C8B-B14F-4D97-AF65-F5344CB8AC3E}">
        <p14:creationId xmlns:p14="http://schemas.microsoft.com/office/powerpoint/2010/main" val="166939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Wholesale distributors and grocery store managers will want to know</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9</a:t>
            </a:fld>
            <a:endParaRPr lang="en-US"/>
          </a:p>
        </p:txBody>
      </p:sp>
    </p:spTree>
    <p:extLst>
      <p:ext uri="{BB962C8B-B14F-4D97-AF65-F5344CB8AC3E}">
        <p14:creationId xmlns:p14="http://schemas.microsoft.com/office/powerpoint/2010/main" val="162943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10</a:t>
            </a:fld>
            <a:endParaRPr lang="en-US"/>
          </a:p>
        </p:txBody>
      </p:sp>
    </p:spTree>
    <p:extLst>
      <p:ext uri="{BB962C8B-B14F-4D97-AF65-F5344CB8AC3E}">
        <p14:creationId xmlns:p14="http://schemas.microsoft.com/office/powerpoint/2010/main" val="276859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EB1BD-9434-452D-B76A-1554A2B1B38A}" type="slidenum">
              <a:rPr lang="en-US" smtClean="0"/>
              <a:t>11</a:t>
            </a:fld>
            <a:endParaRPr lang="en-US"/>
          </a:p>
        </p:txBody>
      </p:sp>
    </p:spTree>
    <p:extLst>
      <p:ext uri="{BB962C8B-B14F-4D97-AF65-F5344CB8AC3E}">
        <p14:creationId xmlns:p14="http://schemas.microsoft.com/office/powerpoint/2010/main" val="147742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10600" cy="4953000"/>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7034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914400"/>
          </a:xfrm>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600200"/>
            <a:ext cx="8610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0"/>
            <a:ext cx="7162800" cy="9144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idx="1"/>
          </p:nvPr>
        </p:nvSpPr>
        <p:spPr>
          <a:xfrm>
            <a:off x="1524000" y="2667001"/>
            <a:ext cx="7162800" cy="2667000"/>
          </a:xfrm>
          <a:prstGeom prst="rect">
            <a:avLst/>
          </a:prstGeom>
        </p:spPr>
        <p:txBody>
          <a:bodyPr vert="horz" lIns="91440" tIns="45720" rIns="91440" bIns="45720" rtlCol="0">
            <a:normAutofit/>
          </a:bodyPr>
          <a:lstStyle/>
          <a:p>
            <a:pPr lvl="0"/>
            <a:r>
              <a:rPr lang="en-US" smtClean="0"/>
              <a:t>Click to edit Master text styles</a:t>
            </a:r>
          </a:p>
        </p:txBody>
      </p:sp>
    </p:spTree>
    <p:extLst>
      <p:ext uri="{BB962C8B-B14F-4D97-AF65-F5344CB8AC3E}">
        <p14:creationId xmlns:p14="http://schemas.microsoft.com/office/powerpoint/2010/main" val="272369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10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34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105401"/>
          </a:xfrm>
        </p:spPr>
        <p:txBody>
          <a:bodyPr anchor="t"/>
          <a:lstStyle>
            <a:lvl1pPr algn="ctr">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8609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1"/>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1"/>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228600" y="381000"/>
            <a:ext cx="8610600" cy="1066800"/>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7809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6858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42672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209800"/>
            <a:ext cx="4268788"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599"/>
            <a:ext cx="41910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194175"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5095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477962"/>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8186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338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236913" cy="977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201"/>
            <a:ext cx="52641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00200"/>
            <a:ext cx="32369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76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106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 y="612775"/>
            <a:ext cx="8534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8600" y="5367338"/>
            <a:ext cx="86106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58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24000" y="1447800"/>
            <a:ext cx="7162800" cy="1477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2971800"/>
            <a:ext cx="7162800" cy="3154363"/>
          </a:xfrm>
          <a:prstGeom prst="rect">
            <a:avLst/>
          </a:prstGeom>
        </p:spPr>
        <p:txBody>
          <a:bodyPr vert="horz" lIns="91440" tIns="45720" rIns="91440" bIns="45720" rtlCol="0">
            <a:normAutofit/>
          </a:bodyPr>
          <a:lstStyle/>
          <a:p>
            <a:pPr lvl="0"/>
            <a:r>
              <a:rPr lang="en-US" dirty="0" smtClean="0"/>
              <a:t>Click to edit Master title style</a:t>
            </a:r>
          </a:p>
        </p:txBody>
      </p:sp>
    </p:spTree>
    <p:extLst>
      <p:ext uri="{BB962C8B-B14F-4D97-AF65-F5344CB8AC3E}">
        <p14:creationId xmlns:p14="http://schemas.microsoft.com/office/powerpoint/2010/main" val="6289113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55" r:id="rId11"/>
  </p:sldLayoutIdLst>
  <p:timing>
    <p:tnLst>
      <p:par>
        <p:cTn id="1" dur="indefinite" restart="never" nodeType="tmRoot"/>
      </p:par>
    </p:tnLst>
  </p:timing>
  <p:hf hd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b="0" kern="1200" baseline="0">
          <a:solidFill>
            <a:schemeClr val="tx1"/>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communitydevelopment.ces.ncsu.edu/?p=352935" TargetMode="External"/><Relationship Id="rId2" Type="http://schemas.openxmlformats.org/officeDocument/2006/relationships/hyperlink" Target="http://files.campus.edublogs.org/blogs.cornell.edu/dist/0/2113/files/2012/04/Market-Channel-Assessment-132dr2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6645" y="4114800"/>
            <a:ext cx="5617885" cy="1569660"/>
          </a:xfrm>
          <a:prstGeom prst="rect">
            <a:avLst/>
          </a:prstGeom>
          <a:noFill/>
        </p:spPr>
        <p:txBody>
          <a:bodyPr wrap="none" rtlCol="0">
            <a:spAutoFit/>
          </a:bodyPr>
          <a:lstStyle/>
          <a:p>
            <a:r>
              <a:rPr lang="en-US" dirty="0"/>
              <a:t>Produced for CultivateNC™</a:t>
            </a:r>
            <a:br>
              <a:rPr lang="en-US" dirty="0"/>
            </a:br>
            <a:r>
              <a:rPr lang="en-US" dirty="0"/>
              <a:t>Jackie Miller</a:t>
            </a:r>
            <a:br>
              <a:rPr lang="en-US" dirty="0"/>
            </a:br>
            <a:r>
              <a:rPr lang="en-US" dirty="0"/>
              <a:t>NC State Cooperative Extension ANR/CRD</a:t>
            </a:r>
          </a:p>
          <a:p>
            <a:endParaRPr lang="en-US" dirty="0"/>
          </a:p>
        </p:txBody>
      </p:sp>
      <p:sp>
        <p:nvSpPr>
          <p:cNvPr id="2" name="TextBox 1"/>
          <p:cNvSpPr txBox="1"/>
          <p:nvPr/>
        </p:nvSpPr>
        <p:spPr>
          <a:xfrm>
            <a:off x="1295400" y="914400"/>
            <a:ext cx="7653056" cy="2217082"/>
          </a:xfrm>
          <a:prstGeom prst="rect">
            <a:avLst/>
          </a:prstGeom>
          <a:solidFill>
            <a:srgbClr val="C00000"/>
          </a:solidFill>
          <a:ln>
            <a:solidFill>
              <a:srgbClr val="C00000"/>
            </a:solidFill>
          </a:ln>
        </p:spPr>
        <p:txBody>
          <a:bodyPr wrap="none" rtlCol="0">
            <a:spAutoFit/>
          </a:bodyPr>
          <a:lstStyle/>
          <a:p>
            <a:pPr algn="ctr">
              <a:lnSpc>
                <a:spcPct val="150000"/>
              </a:lnSpc>
            </a:pPr>
            <a:r>
              <a:rPr lang="en-US" sz="3200" b="1" dirty="0" smtClean="0">
                <a:solidFill>
                  <a:schemeClr val="bg1"/>
                </a:solidFill>
                <a:latin typeface="+mj-lt"/>
              </a:rPr>
              <a:t>Introduction to</a:t>
            </a:r>
          </a:p>
          <a:p>
            <a:pPr algn="ctr">
              <a:lnSpc>
                <a:spcPct val="150000"/>
              </a:lnSpc>
            </a:pPr>
            <a:r>
              <a:rPr lang="en-US" sz="3200" b="1" dirty="0" smtClean="0">
                <a:solidFill>
                  <a:schemeClr val="bg1"/>
                </a:solidFill>
                <a:latin typeface="+mj-lt"/>
              </a:rPr>
              <a:t>Wholesale and Direct Marketing</a:t>
            </a:r>
          </a:p>
          <a:p>
            <a:pPr algn="ctr">
              <a:lnSpc>
                <a:spcPct val="150000"/>
              </a:lnSpc>
            </a:pPr>
            <a:r>
              <a:rPr lang="en-US" sz="3200" b="1" dirty="0" smtClean="0">
                <a:solidFill>
                  <a:schemeClr val="bg1"/>
                </a:solidFill>
                <a:latin typeface="+mj-lt"/>
              </a:rPr>
              <a:t>Channel Options for Produce Growers</a:t>
            </a:r>
            <a:endParaRPr lang="en-US" sz="3200" b="1" dirty="0">
              <a:solidFill>
                <a:schemeClr val="bg1"/>
              </a:solidFill>
              <a:latin typeface="+mj-lt"/>
            </a:endParaRPr>
          </a:p>
        </p:txBody>
      </p:sp>
    </p:spTree>
    <p:extLst>
      <p:ext uri="{BB962C8B-B14F-4D97-AF65-F5344CB8AC3E}">
        <p14:creationId xmlns:p14="http://schemas.microsoft.com/office/powerpoint/2010/main" val="345319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20805"/>
            <a:ext cx="7531571" cy="5041795"/>
          </a:xfrm>
          <a:prstGeom prst="rect">
            <a:avLst/>
          </a:prstGeom>
        </p:spPr>
      </p:pic>
      <p:sp>
        <p:nvSpPr>
          <p:cNvPr id="2" name="Title 1"/>
          <p:cNvSpPr>
            <a:spLocks noGrp="1"/>
          </p:cNvSpPr>
          <p:nvPr>
            <p:ph type="title"/>
          </p:nvPr>
        </p:nvSpPr>
        <p:spPr>
          <a:xfrm>
            <a:off x="4508029" y="0"/>
            <a:ext cx="4026371" cy="6032395"/>
          </a:xfrm>
        </p:spPr>
        <p:txBody>
          <a:bodyPr>
            <a:normAutofit/>
          </a:bodyPr>
          <a:lstStyle/>
          <a:p>
            <a:pPr algn="l"/>
            <a:r>
              <a:rPr lang="en-US" sz="4000" dirty="0" smtClean="0"/>
              <a:t>Do you have enough labor to harvest, wash, grade, pack and deliver on schedule?</a:t>
            </a:r>
            <a:endParaRPr lang="en-US" sz="4000" dirty="0"/>
          </a:p>
        </p:txBody>
      </p:sp>
    </p:spTree>
    <p:extLst>
      <p:ext uri="{BB962C8B-B14F-4D97-AF65-F5344CB8AC3E}">
        <p14:creationId xmlns:p14="http://schemas.microsoft.com/office/powerpoint/2010/main" val="18534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82267"/>
            <a:ext cx="4267201" cy="4904133"/>
          </a:xfrm>
        </p:spPr>
        <p:txBody>
          <a:bodyPr>
            <a:normAutofit/>
          </a:bodyPr>
          <a:lstStyle/>
          <a:p>
            <a:pPr algn="l"/>
            <a:r>
              <a:rPr lang="en-US" sz="3400" dirty="0"/>
              <a:t>If you do not meet your commitment, the buyer </a:t>
            </a:r>
            <a:r>
              <a:rPr lang="en-US" sz="3400" dirty="0" smtClean="0"/>
              <a:t>may </a:t>
            </a:r>
            <a:r>
              <a:rPr lang="en-US" sz="3400" dirty="0"/>
              <a:t>be hesitant to </a:t>
            </a:r>
            <a:r>
              <a:rPr lang="en-US" sz="3400" dirty="0" smtClean="0"/>
              <a:t>make</a:t>
            </a:r>
            <a:br>
              <a:rPr lang="en-US" sz="3400" dirty="0" smtClean="0"/>
            </a:br>
            <a:r>
              <a:rPr lang="en-US" sz="3400" dirty="0" smtClean="0"/>
              <a:t>another purchasing                      agreement</a:t>
            </a:r>
            <a:r>
              <a:rPr lang="en-US" sz="3400" dirty="0"/>
              <a:t> </a:t>
            </a:r>
            <a:r>
              <a:rPr lang="en-US" sz="3400" dirty="0" smtClean="0"/>
              <a:t>with you.</a:t>
            </a:r>
            <a:endParaRPr lang="en-US" sz="3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114" y="1219200"/>
            <a:ext cx="3871343" cy="4069721"/>
          </a:xfrm>
          <a:prstGeom prst="rect">
            <a:avLst/>
          </a:prstGeom>
          <a:ln>
            <a:solidFill>
              <a:schemeClr val="tx1"/>
            </a:solidFill>
          </a:ln>
        </p:spPr>
      </p:pic>
    </p:spTree>
    <p:extLst>
      <p:ext uri="{BB962C8B-B14F-4D97-AF65-F5344CB8AC3E}">
        <p14:creationId xmlns:p14="http://schemas.microsoft.com/office/powerpoint/2010/main" val="87176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1143000"/>
          </a:xfrm>
        </p:spPr>
        <p:txBody>
          <a:bodyPr>
            <a:normAutofit fontScale="90000"/>
          </a:bodyPr>
          <a:lstStyle/>
          <a:p>
            <a:pPr algn="l"/>
            <a:r>
              <a:rPr lang="en-US" sz="3600" dirty="0" smtClean="0"/>
              <a:t>Direct </a:t>
            </a:r>
            <a:r>
              <a:rPr lang="en-US" sz="3600" dirty="0"/>
              <a:t>M</a:t>
            </a:r>
            <a:r>
              <a:rPr lang="en-US" sz="3600" dirty="0" smtClean="0"/>
              <a:t>arketing offers more flexibility but depends on an ample number of customers.</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580" y="1752600"/>
            <a:ext cx="5412180" cy="3759200"/>
          </a:xfrm>
          <a:prstGeom prst="rect">
            <a:avLst/>
          </a:prstGeom>
          <a:ln>
            <a:solidFill>
              <a:schemeClr val="tx1"/>
            </a:solidFill>
          </a:ln>
        </p:spPr>
      </p:pic>
    </p:spTree>
    <p:extLst>
      <p:ext uri="{BB962C8B-B14F-4D97-AF65-F5344CB8AC3E}">
        <p14:creationId xmlns:p14="http://schemas.microsoft.com/office/powerpoint/2010/main" val="424327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7200"/>
            <a:ext cx="7620000" cy="5080000"/>
          </a:xfrm>
          <a:prstGeom prst="rect">
            <a:avLst/>
          </a:prstGeom>
          <a:ln>
            <a:solidFill>
              <a:schemeClr val="tx1"/>
            </a:solidFill>
          </a:ln>
        </p:spPr>
      </p:pic>
      <p:sp>
        <p:nvSpPr>
          <p:cNvPr id="2" name="Title 1"/>
          <p:cNvSpPr>
            <a:spLocks noGrp="1"/>
          </p:cNvSpPr>
          <p:nvPr>
            <p:ph type="title"/>
          </p:nvPr>
        </p:nvSpPr>
        <p:spPr/>
        <p:txBody>
          <a:bodyPr>
            <a:normAutofit/>
          </a:bodyPr>
          <a:lstStyle/>
          <a:p>
            <a:r>
              <a:rPr lang="en-US" sz="3800" dirty="0" smtClean="0">
                <a:solidFill>
                  <a:schemeClr val="bg1"/>
                </a:solidFill>
              </a:rPr>
              <a:t>Customer turnout is affected by</a:t>
            </a:r>
            <a:endParaRPr lang="en-US" sz="3800" dirty="0">
              <a:solidFill>
                <a:schemeClr val="bg1"/>
              </a:solidFill>
            </a:endParaRPr>
          </a:p>
        </p:txBody>
      </p:sp>
      <p:sp>
        <p:nvSpPr>
          <p:cNvPr id="3" name="Content Placeholder 2"/>
          <p:cNvSpPr>
            <a:spLocks noGrp="1"/>
          </p:cNvSpPr>
          <p:nvPr>
            <p:ph idx="1"/>
          </p:nvPr>
        </p:nvSpPr>
        <p:spPr>
          <a:xfrm>
            <a:off x="762000" y="1371601"/>
            <a:ext cx="7620000" cy="2209800"/>
          </a:xfrm>
        </p:spPr>
        <p:txBody>
          <a:bodyPr>
            <a:normAutofit fontScale="92500" lnSpcReduction="10000"/>
          </a:bodyPr>
          <a:lstStyle/>
          <a:p>
            <a:r>
              <a:rPr lang="en-US" dirty="0"/>
              <a:t>W</a:t>
            </a:r>
            <a:r>
              <a:rPr lang="en-US" dirty="0" smtClean="0"/>
              <a:t>eather</a:t>
            </a:r>
            <a:endParaRPr lang="en-US" dirty="0"/>
          </a:p>
          <a:p>
            <a:r>
              <a:rPr lang="en-US" dirty="0"/>
              <a:t>L</a:t>
            </a:r>
            <a:r>
              <a:rPr lang="en-US" dirty="0" smtClean="0"/>
              <a:t>ocation </a:t>
            </a:r>
            <a:endParaRPr lang="en-US" dirty="0"/>
          </a:p>
          <a:p>
            <a:r>
              <a:rPr lang="en-US" dirty="0"/>
              <a:t>A</a:t>
            </a:r>
            <a:r>
              <a:rPr lang="en-US" dirty="0" smtClean="0"/>
              <a:t>dvertising </a:t>
            </a:r>
          </a:p>
          <a:p>
            <a:r>
              <a:rPr lang="en-US" dirty="0" smtClean="0"/>
              <a:t>Population</a:t>
            </a:r>
            <a:endParaRPr lang="en-US" dirty="0"/>
          </a:p>
          <a:p>
            <a:endParaRPr lang="en-US" dirty="0"/>
          </a:p>
        </p:txBody>
      </p:sp>
    </p:spTree>
    <p:extLst>
      <p:ext uri="{BB962C8B-B14F-4D97-AF65-F5344CB8AC3E}">
        <p14:creationId xmlns:p14="http://schemas.microsoft.com/office/powerpoint/2010/main" val="248497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505129"/>
          </a:xfrm>
        </p:spPr>
        <p:txBody>
          <a:bodyPr>
            <a:normAutofit/>
          </a:bodyPr>
          <a:lstStyle/>
          <a:p>
            <a:r>
              <a:rPr lang="en-US" dirty="0"/>
              <a:t/>
            </a:r>
            <a:br>
              <a:rPr lang="en-US" dirty="0"/>
            </a:br>
            <a:endParaRPr lang="en-US" dirty="0"/>
          </a:p>
        </p:txBody>
      </p:sp>
      <p:sp>
        <p:nvSpPr>
          <p:cNvPr id="3" name="Rectangle 2"/>
          <p:cNvSpPr/>
          <p:nvPr/>
        </p:nvSpPr>
        <p:spPr>
          <a:xfrm>
            <a:off x="304800" y="457200"/>
            <a:ext cx="8534400" cy="2862322"/>
          </a:xfrm>
          <a:prstGeom prst="rect">
            <a:avLst/>
          </a:prstGeom>
        </p:spPr>
        <p:txBody>
          <a:bodyPr wrap="square">
            <a:spAutoFit/>
          </a:bodyPr>
          <a:lstStyle/>
          <a:p>
            <a:r>
              <a:rPr lang="en-US" sz="3600" b="1" dirty="0" smtClean="0">
                <a:solidFill>
                  <a:schemeClr val="tx2"/>
                </a:solidFill>
                <a:latin typeface="+mj-lt"/>
              </a:rPr>
              <a:t>Activity:  </a:t>
            </a:r>
          </a:p>
          <a:p>
            <a:r>
              <a:rPr lang="en-US" sz="3600" b="1" dirty="0" smtClean="0">
                <a:solidFill>
                  <a:schemeClr val="tx2"/>
                </a:solidFill>
                <a:latin typeface="+mj-lt"/>
              </a:rPr>
              <a:t>Use the </a:t>
            </a:r>
            <a:r>
              <a:rPr lang="en-US" sz="3600" b="1" i="1" dirty="0">
                <a:solidFill>
                  <a:schemeClr val="tx2"/>
                </a:solidFill>
                <a:latin typeface="+mj-lt"/>
              </a:rPr>
              <a:t>Guide to Marketing Channel </a:t>
            </a:r>
            <a:r>
              <a:rPr lang="en-US" sz="3600" b="1" i="1" dirty="0" smtClean="0">
                <a:solidFill>
                  <a:schemeClr val="tx2"/>
                </a:solidFill>
                <a:latin typeface="+mj-lt"/>
              </a:rPr>
              <a:t>Selection </a:t>
            </a:r>
            <a:r>
              <a:rPr lang="en-US" sz="3600" b="1" dirty="0" smtClean="0">
                <a:solidFill>
                  <a:schemeClr val="tx2"/>
                </a:solidFill>
                <a:latin typeface="+mj-lt"/>
              </a:rPr>
              <a:t>to determine the Pros and Cons for each type of Marketing Channel</a:t>
            </a:r>
            <a:endParaRPr lang="en-US" sz="3600" b="1" dirty="0">
              <a:solidFill>
                <a:schemeClr val="tx2"/>
              </a:solidFill>
              <a:latin typeface="+mj-lt"/>
            </a:endParaRPr>
          </a:p>
        </p:txBody>
      </p:sp>
      <p:sp>
        <p:nvSpPr>
          <p:cNvPr id="4" name="TextBox 3"/>
          <p:cNvSpPr txBox="1"/>
          <p:nvPr/>
        </p:nvSpPr>
        <p:spPr>
          <a:xfrm>
            <a:off x="304800" y="3319522"/>
            <a:ext cx="8382000" cy="2308324"/>
          </a:xfrm>
          <a:prstGeom prst="rect">
            <a:avLst/>
          </a:prstGeom>
          <a:noFill/>
        </p:spPr>
        <p:txBody>
          <a:bodyPr wrap="square" rtlCol="0">
            <a:spAutoFit/>
          </a:bodyPr>
          <a:lstStyle/>
          <a:p>
            <a:pPr marL="1485900" lvl="2" indent="-571500">
              <a:buFont typeface="Arial" panose="020B0604020202020204" pitchFamily="34" charset="0"/>
              <a:buChar char="•"/>
            </a:pPr>
            <a:r>
              <a:rPr lang="en-US" sz="3600" dirty="0" smtClean="0">
                <a:latin typeface="+mn-lt"/>
              </a:rPr>
              <a:t>Advantages</a:t>
            </a:r>
          </a:p>
          <a:p>
            <a:pPr marL="1485900" lvl="2" indent="-571500">
              <a:buFont typeface="Arial" panose="020B0604020202020204" pitchFamily="34" charset="0"/>
              <a:buChar char="•"/>
            </a:pPr>
            <a:r>
              <a:rPr lang="en-US" sz="3600" dirty="0" smtClean="0">
                <a:latin typeface="+mn-lt"/>
              </a:rPr>
              <a:t>Disadvantages</a:t>
            </a:r>
          </a:p>
          <a:p>
            <a:pPr marL="1485900" lvl="2" indent="-571500">
              <a:buFont typeface="Arial" panose="020B0604020202020204" pitchFamily="34" charset="0"/>
              <a:buChar char="•"/>
            </a:pPr>
            <a:r>
              <a:rPr lang="en-US" sz="3600" dirty="0" smtClean="0">
                <a:latin typeface="+mn-lt"/>
              </a:rPr>
              <a:t>Costs</a:t>
            </a:r>
          </a:p>
          <a:p>
            <a:pPr marL="1485900" lvl="2" indent="-571500">
              <a:buFont typeface="Arial" panose="020B0604020202020204" pitchFamily="34" charset="0"/>
              <a:buChar char="•"/>
            </a:pPr>
            <a:r>
              <a:rPr lang="en-US" sz="3600" dirty="0" smtClean="0">
                <a:latin typeface="+mn-lt"/>
              </a:rPr>
              <a:t>Risks</a:t>
            </a:r>
            <a:endParaRPr lang="en-US" sz="3600" dirty="0">
              <a:latin typeface="+mn-lt"/>
            </a:endParaRPr>
          </a:p>
        </p:txBody>
      </p:sp>
    </p:spTree>
    <p:extLst>
      <p:ext uri="{BB962C8B-B14F-4D97-AF65-F5344CB8AC3E}">
        <p14:creationId xmlns:p14="http://schemas.microsoft.com/office/powerpoint/2010/main" val="113023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market channels </a:t>
            </a:r>
            <a:br>
              <a:rPr lang="en-US" dirty="0" smtClean="0"/>
            </a:br>
            <a:r>
              <a:rPr lang="en-US" smtClean="0"/>
              <a:t>have six </a:t>
            </a:r>
            <a:r>
              <a:rPr lang="en-US" dirty="0" smtClean="0"/>
              <a:t>basic challenges</a:t>
            </a:r>
            <a:endParaRPr lang="en-US" dirty="0"/>
          </a:p>
        </p:txBody>
      </p:sp>
      <p:sp>
        <p:nvSpPr>
          <p:cNvPr id="3" name="Content Placeholder 2"/>
          <p:cNvSpPr>
            <a:spLocks noGrp="1"/>
          </p:cNvSpPr>
          <p:nvPr>
            <p:ph idx="1"/>
          </p:nvPr>
        </p:nvSpPr>
        <p:spPr>
          <a:xfrm>
            <a:off x="609600" y="1600200"/>
            <a:ext cx="8305800" cy="4267200"/>
          </a:xfrm>
        </p:spPr>
        <p:txBody>
          <a:bodyPr>
            <a:normAutofit/>
          </a:bodyPr>
          <a:lstStyle/>
          <a:p>
            <a:pPr marL="514350" indent="-514350" algn="l">
              <a:lnSpc>
                <a:spcPct val="110000"/>
              </a:lnSpc>
              <a:buFont typeface="+mj-lt"/>
              <a:buAutoNum type="arabicPeriod"/>
            </a:pPr>
            <a:r>
              <a:rPr lang="en-US" sz="3000" dirty="0" smtClean="0"/>
              <a:t>High labor and marketing costs</a:t>
            </a:r>
          </a:p>
          <a:p>
            <a:pPr marL="514350" indent="-514350" algn="l">
              <a:lnSpc>
                <a:spcPct val="110000"/>
              </a:lnSpc>
              <a:buFont typeface="+mj-lt"/>
              <a:buAutoNum type="arabicPeriod"/>
            </a:pPr>
            <a:r>
              <a:rPr lang="en-US" sz="3000" dirty="0" smtClean="0"/>
              <a:t>Inability to provide a product of consistent quantity and quality </a:t>
            </a:r>
          </a:p>
          <a:p>
            <a:pPr marL="514350" indent="-514350" algn="l">
              <a:lnSpc>
                <a:spcPct val="110000"/>
              </a:lnSpc>
              <a:buFont typeface="+mj-lt"/>
              <a:buAutoNum type="arabicPeriod"/>
            </a:pPr>
            <a:r>
              <a:rPr lang="en-US" sz="3000" dirty="0"/>
              <a:t>B</a:t>
            </a:r>
            <a:r>
              <a:rPr lang="en-US" sz="3000" dirty="0" smtClean="0"/>
              <a:t>uyer failure to fulfill commitment</a:t>
            </a:r>
          </a:p>
          <a:p>
            <a:pPr marL="514350" indent="-514350" algn="l">
              <a:lnSpc>
                <a:spcPct val="110000"/>
              </a:lnSpc>
              <a:buFont typeface="+mj-lt"/>
              <a:buAutoNum type="arabicPeriod"/>
            </a:pPr>
            <a:r>
              <a:rPr lang="en-US" sz="3000" dirty="0" smtClean="0"/>
              <a:t>Unpredictable customer turnout</a:t>
            </a:r>
          </a:p>
          <a:p>
            <a:pPr marL="514350" indent="-514350" algn="l">
              <a:lnSpc>
                <a:spcPct val="110000"/>
              </a:lnSpc>
              <a:buFont typeface="+mj-lt"/>
              <a:buAutoNum type="arabicPeriod"/>
            </a:pPr>
            <a:r>
              <a:rPr lang="en-US" sz="3000" dirty="0" smtClean="0"/>
              <a:t>Competition</a:t>
            </a:r>
          </a:p>
          <a:p>
            <a:pPr marL="514350" indent="-514350" algn="l">
              <a:lnSpc>
                <a:spcPct val="110000"/>
              </a:lnSpc>
              <a:buFont typeface="+mj-lt"/>
              <a:buAutoNum type="arabicPeriod"/>
            </a:pPr>
            <a:r>
              <a:rPr lang="en-US" sz="3000" dirty="0" smtClean="0"/>
              <a:t>Low price risk</a:t>
            </a:r>
          </a:p>
          <a:p>
            <a:pPr marL="742950" indent="-742950">
              <a:buFont typeface="+mj-lt"/>
              <a:buAutoNum type="arabicPeriod"/>
            </a:pPr>
            <a:endParaRPr lang="en-US" dirty="0"/>
          </a:p>
        </p:txBody>
      </p:sp>
    </p:spTree>
    <p:extLst>
      <p:ext uri="{BB962C8B-B14F-4D97-AF65-F5344CB8AC3E}">
        <p14:creationId xmlns:p14="http://schemas.microsoft.com/office/powerpoint/2010/main" val="24864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Things to think about</a:t>
            </a:r>
            <a:endParaRPr lang="en-US" dirty="0">
              <a:solidFill>
                <a:srgbClr val="C00000"/>
              </a:solidFill>
            </a:endParaRPr>
          </a:p>
        </p:txBody>
      </p:sp>
      <p:sp>
        <p:nvSpPr>
          <p:cNvPr id="3" name="Content Placeholder 2"/>
          <p:cNvSpPr>
            <a:spLocks noGrp="1"/>
          </p:cNvSpPr>
          <p:nvPr>
            <p:ph idx="1"/>
          </p:nvPr>
        </p:nvSpPr>
        <p:spPr>
          <a:xfrm>
            <a:off x="228600" y="1447800"/>
            <a:ext cx="8915400" cy="4114800"/>
          </a:xfrm>
        </p:spPr>
        <p:txBody>
          <a:bodyPr>
            <a:normAutofit fontScale="55000" lnSpcReduction="20000"/>
          </a:bodyPr>
          <a:lstStyle/>
          <a:p>
            <a:pPr marL="571500" indent="-571500" algn="l">
              <a:lnSpc>
                <a:spcPct val="120000"/>
              </a:lnSpc>
              <a:buFont typeface="Arial" panose="020B0604020202020204" pitchFamily="34" charset="0"/>
              <a:buChar char="•"/>
            </a:pPr>
            <a:r>
              <a:rPr lang="en-US" sz="5100" dirty="0"/>
              <a:t>How much sales volume do you need?</a:t>
            </a:r>
          </a:p>
          <a:p>
            <a:pPr marL="571500" indent="-571500" algn="l">
              <a:lnSpc>
                <a:spcPct val="120000"/>
              </a:lnSpc>
              <a:buFont typeface="Arial" panose="020B0604020202020204" pitchFamily="34" charset="0"/>
              <a:buChar char="•"/>
            </a:pPr>
            <a:r>
              <a:rPr lang="en-US" sz="5100" dirty="0"/>
              <a:t>How much risk would you be comfortable with?</a:t>
            </a:r>
          </a:p>
          <a:p>
            <a:pPr marL="571500" indent="-571500" algn="l">
              <a:lnSpc>
                <a:spcPct val="120000"/>
              </a:lnSpc>
              <a:buFont typeface="Arial" panose="020B0604020202020204" pitchFamily="34" charset="0"/>
              <a:buChar char="•"/>
            </a:pPr>
            <a:r>
              <a:rPr lang="en-US" sz="5100" dirty="0"/>
              <a:t>What is your lifestyle preference?</a:t>
            </a:r>
          </a:p>
          <a:p>
            <a:pPr marL="571500" indent="-571500" algn="l">
              <a:lnSpc>
                <a:spcPct val="120000"/>
              </a:lnSpc>
              <a:buFont typeface="Arial" panose="020B0604020202020204" pitchFamily="34" charset="0"/>
              <a:buChar char="•"/>
            </a:pPr>
            <a:r>
              <a:rPr lang="en-US" sz="5100" dirty="0"/>
              <a:t>Can you meet the labor requirements?</a:t>
            </a:r>
          </a:p>
          <a:p>
            <a:pPr marL="571500" indent="-571500" algn="l">
              <a:lnSpc>
                <a:spcPct val="120000"/>
              </a:lnSpc>
              <a:buFont typeface="Arial" panose="020B0604020202020204" pitchFamily="34" charset="0"/>
              <a:buChar char="•"/>
            </a:pPr>
            <a:r>
              <a:rPr lang="en-US" sz="5100" dirty="0"/>
              <a:t>Have you evaluated channel costs?</a:t>
            </a:r>
          </a:p>
          <a:p>
            <a:pPr marL="571500" indent="-571500" algn="l">
              <a:lnSpc>
                <a:spcPct val="120000"/>
              </a:lnSpc>
              <a:buFont typeface="Arial" panose="020B0604020202020204" pitchFamily="34" charset="0"/>
              <a:buChar char="•"/>
            </a:pPr>
            <a:r>
              <a:rPr lang="en-US" sz="5100" dirty="0"/>
              <a:t>Crop storage life?</a:t>
            </a:r>
          </a:p>
          <a:p>
            <a:pPr marL="571500" indent="-571500" algn="l">
              <a:lnSpc>
                <a:spcPct val="120000"/>
              </a:lnSpc>
              <a:buFont typeface="Arial" panose="020B0604020202020204" pitchFamily="34" charset="0"/>
              <a:buChar char="•"/>
            </a:pPr>
            <a:r>
              <a:rPr lang="en-US" sz="5100" dirty="0"/>
              <a:t>Local opportunities for wholesale or direct sales?</a:t>
            </a:r>
          </a:p>
          <a:p>
            <a:endParaRPr lang="en-US" dirty="0"/>
          </a:p>
        </p:txBody>
      </p:sp>
    </p:spTree>
    <p:extLst>
      <p:ext uri="{BB962C8B-B14F-4D97-AF65-F5344CB8AC3E}">
        <p14:creationId xmlns:p14="http://schemas.microsoft.com/office/powerpoint/2010/main" val="84840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3429000"/>
            <a:ext cx="8610600" cy="1752601"/>
          </a:xfrm>
          <a:ln>
            <a:noFill/>
          </a:ln>
        </p:spPr>
        <p:txBody>
          <a:bodyPr>
            <a:normAutofit/>
          </a:bodyPr>
          <a:lstStyle/>
          <a:p>
            <a:pPr algn="l"/>
            <a:r>
              <a:rPr lang="en-US" sz="3200" dirty="0"/>
              <a:t>Direct marketing </a:t>
            </a:r>
            <a:r>
              <a:rPr lang="en-US" sz="3200" dirty="0" smtClean="0"/>
              <a:t>requires </a:t>
            </a:r>
            <a:r>
              <a:rPr lang="en-US" sz="3200" dirty="0"/>
              <a:t>more labor for </a:t>
            </a:r>
            <a:r>
              <a:rPr lang="en-US" sz="3200" dirty="0" smtClean="0"/>
              <a:t>sales time and customer </a:t>
            </a:r>
            <a:r>
              <a:rPr lang="en-US" sz="3200" dirty="0"/>
              <a:t>interaction</a:t>
            </a:r>
          </a:p>
        </p:txBody>
      </p:sp>
      <p:sp>
        <p:nvSpPr>
          <p:cNvPr id="2" name="Title 1"/>
          <p:cNvSpPr>
            <a:spLocks noGrp="1"/>
          </p:cNvSpPr>
          <p:nvPr>
            <p:ph type="title"/>
          </p:nvPr>
        </p:nvSpPr>
        <p:spPr>
          <a:xfrm>
            <a:off x="228600" y="457200"/>
            <a:ext cx="8610600" cy="1066800"/>
          </a:xfrm>
        </p:spPr>
        <p:txBody>
          <a:bodyPr>
            <a:normAutofit fontScale="90000"/>
          </a:bodyPr>
          <a:lstStyle/>
          <a:p>
            <a:r>
              <a:rPr lang="en-US" dirty="0" smtClean="0"/>
              <a:t/>
            </a:r>
            <a:br>
              <a:rPr lang="en-US" dirty="0" smtClean="0"/>
            </a:br>
            <a:r>
              <a:rPr lang="en-US" dirty="0" smtClean="0"/>
              <a:t>Example:</a:t>
            </a:r>
            <a:br>
              <a:rPr lang="en-US" dirty="0" smtClean="0"/>
            </a:br>
            <a:r>
              <a:rPr lang="en-US" dirty="0" smtClean="0"/>
              <a:t> </a:t>
            </a:r>
            <a:endParaRPr lang="en-US" dirty="0"/>
          </a:p>
        </p:txBody>
      </p:sp>
      <p:sp>
        <p:nvSpPr>
          <p:cNvPr id="5" name="Content Placeholder 4"/>
          <p:cNvSpPr>
            <a:spLocks noGrp="1"/>
          </p:cNvSpPr>
          <p:nvPr>
            <p:ph sz="half" idx="1"/>
          </p:nvPr>
        </p:nvSpPr>
        <p:spPr>
          <a:xfrm>
            <a:off x="228600" y="1752601"/>
            <a:ext cx="8534400" cy="1752599"/>
          </a:xfrm>
          <a:ln>
            <a:noFill/>
          </a:ln>
        </p:spPr>
        <p:txBody>
          <a:bodyPr>
            <a:normAutofit/>
          </a:bodyPr>
          <a:lstStyle/>
          <a:p>
            <a:pPr algn="l"/>
            <a:r>
              <a:rPr lang="en-US" sz="3200" dirty="0"/>
              <a:t>Wholesale marketing requires more labor to </a:t>
            </a:r>
            <a:r>
              <a:rPr lang="en-US" sz="3200" dirty="0" smtClean="0"/>
              <a:t>harvest, wash, sort, and pack </a:t>
            </a:r>
            <a:r>
              <a:rPr lang="en-US" sz="3200" dirty="0"/>
              <a:t>the produce for </a:t>
            </a:r>
            <a:r>
              <a:rPr lang="en-US" sz="3200" dirty="0" smtClean="0"/>
              <a:t>delivery</a:t>
            </a:r>
            <a:endParaRPr lang="en-US" sz="3200" dirty="0"/>
          </a:p>
        </p:txBody>
      </p:sp>
    </p:spTree>
    <p:extLst>
      <p:ext uri="{BB962C8B-B14F-4D97-AF65-F5344CB8AC3E}">
        <p14:creationId xmlns:p14="http://schemas.microsoft.com/office/powerpoint/2010/main" val="84606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not do both!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054" y="1676400"/>
            <a:ext cx="3883691" cy="3763963"/>
          </a:xfrm>
          <a:ln>
            <a:solidFill>
              <a:schemeClr val="tx1"/>
            </a:solidFill>
          </a:ln>
        </p:spPr>
      </p:pic>
    </p:spTree>
    <p:extLst>
      <p:ext uri="{BB962C8B-B14F-4D97-AF65-F5344CB8AC3E}">
        <p14:creationId xmlns:p14="http://schemas.microsoft.com/office/powerpoint/2010/main" val="274802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dirty="0" smtClean="0"/>
              <a:t>Example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1524000"/>
            <a:ext cx="4064000" cy="3048000"/>
          </a:xfrm>
          <a:prstGeom prst="rect">
            <a:avLst/>
          </a:prstGeom>
          <a:ln>
            <a:solidFill>
              <a:schemeClr val="tx1"/>
            </a:solidFill>
          </a:ln>
        </p:spPr>
      </p:pic>
      <p:sp>
        <p:nvSpPr>
          <p:cNvPr id="3" name="Content Placeholder 2"/>
          <p:cNvSpPr>
            <a:spLocks noGrp="1"/>
          </p:cNvSpPr>
          <p:nvPr>
            <p:ph idx="1"/>
          </p:nvPr>
        </p:nvSpPr>
        <p:spPr>
          <a:xfrm>
            <a:off x="457200" y="1219200"/>
            <a:ext cx="3886200" cy="4495800"/>
          </a:xfrm>
        </p:spPr>
        <p:txBody>
          <a:bodyPr>
            <a:normAutofit fontScale="85000" lnSpcReduction="10000"/>
          </a:bodyPr>
          <a:lstStyle/>
          <a:p>
            <a:pPr algn="l">
              <a:lnSpc>
                <a:spcPct val="110000"/>
              </a:lnSpc>
            </a:pPr>
            <a:r>
              <a:rPr lang="en-US" b="1" dirty="0" smtClean="0"/>
              <a:t>A local grocery store manager might be interested in knowing when you have a larger harvest volume and can offer the grocer a good deal!</a:t>
            </a:r>
            <a:endParaRPr lang="en-US" b="1" dirty="0"/>
          </a:p>
        </p:txBody>
      </p:sp>
    </p:spTree>
    <p:extLst>
      <p:ext uri="{BB962C8B-B14F-4D97-AF65-F5344CB8AC3E}">
        <p14:creationId xmlns:p14="http://schemas.microsoft.com/office/powerpoint/2010/main" val="371507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524001"/>
            <a:ext cx="3657600" cy="4114800"/>
          </a:xfrm>
          <a:ln w="12700">
            <a:solidFill>
              <a:schemeClr val="tx1"/>
            </a:solidFill>
          </a:ln>
        </p:spPr>
        <p:txBody>
          <a:bodyPr/>
          <a:lstStyle/>
          <a:p>
            <a:r>
              <a:rPr lang="en-US" sz="3200" b="1" dirty="0" smtClean="0"/>
              <a:t>Wholesale marketing</a:t>
            </a:r>
          </a:p>
          <a:p>
            <a:pPr algn="l"/>
            <a:r>
              <a:rPr lang="en-US" i="1" dirty="0"/>
              <a:t>Selling to a buyer that                                      is not the consumer. </a:t>
            </a:r>
            <a:endParaRPr lang="en-US" i="1" dirty="0" smtClean="0"/>
          </a:p>
          <a:p>
            <a:pPr marL="457200" indent="-457200" algn="l">
              <a:buFont typeface="Arial" panose="020B0604020202020204" pitchFamily="34" charset="0"/>
              <a:buChar char="•"/>
            </a:pPr>
            <a:r>
              <a:rPr lang="en-US" sz="2200" i="1" dirty="0" smtClean="0">
                <a:solidFill>
                  <a:srgbClr val="C00000"/>
                </a:solidFill>
              </a:rPr>
              <a:t>Grocery stores</a:t>
            </a:r>
          </a:p>
          <a:p>
            <a:pPr marL="457200" indent="-457200" algn="l">
              <a:buFont typeface="Arial" panose="020B0604020202020204" pitchFamily="34" charset="0"/>
              <a:buChar char="•"/>
            </a:pPr>
            <a:r>
              <a:rPr lang="en-US" sz="2200" i="1" dirty="0" smtClean="0">
                <a:solidFill>
                  <a:srgbClr val="C00000"/>
                </a:solidFill>
              </a:rPr>
              <a:t>Distributors </a:t>
            </a:r>
            <a:endParaRPr lang="en-US" sz="2200" i="1" dirty="0" smtClean="0">
              <a:solidFill>
                <a:srgbClr val="C00000"/>
              </a:solidFill>
            </a:endParaRPr>
          </a:p>
          <a:p>
            <a:pPr marL="457200" indent="-457200" algn="l">
              <a:buFont typeface="Arial" panose="020B0604020202020204" pitchFamily="34" charset="0"/>
              <a:buChar char="•"/>
            </a:pPr>
            <a:r>
              <a:rPr lang="en-US" sz="2200" i="1" dirty="0" smtClean="0">
                <a:solidFill>
                  <a:srgbClr val="C00000"/>
                </a:solidFill>
              </a:rPr>
              <a:t>Produce </a:t>
            </a:r>
            <a:r>
              <a:rPr lang="en-US" sz="2200" i="1" dirty="0" smtClean="0">
                <a:solidFill>
                  <a:srgbClr val="C00000"/>
                </a:solidFill>
              </a:rPr>
              <a:t>auctions</a:t>
            </a:r>
          </a:p>
          <a:p>
            <a:pPr marL="457200" indent="-457200" algn="l">
              <a:buFont typeface="Arial" panose="020B0604020202020204" pitchFamily="34" charset="0"/>
              <a:buChar char="•"/>
            </a:pPr>
            <a:r>
              <a:rPr lang="en-US" sz="2200" i="1" dirty="0">
                <a:solidFill>
                  <a:srgbClr val="C00000"/>
                </a:solidFill>
              </a:rPr>
              <a:t>*Restaurants*</a:t>
            </a:r>
          </a:p>
          <a:p>
            <a:pPr algn="l"/>
            <a:endParaRPr lang="en-US" sz="2200" dirty="0">
              <a:solidFill>
                <a:srgbClr val="C00000"/>
              </a:solidFill>
            </a:endParaRPr>
          </a:p>
          <a:p>
            <a:endParaRPr lang="en-US" dirty="0"/>
          </a:p>
        </p:txBody>
      </p:sp>
      <p:sp>
        <p:nvSpPr>
          <p:cNvPr id="3" name="Content Placeholder 2"/>
          <p:cNvSpPr>
            <a:spLocks noGrp="1"/>
          </p:cNvSpPr>
          <p:nvPr>
            <p:ph sz="half" idx="2"/>
          </p:nvPr>
        </p:nvSpPr>
        <p:spPr>
          <a:xfrm>
            <a:off x="4876800" y="1524001"/>
            <a:ext cx="3657600" cy="4114800"/>
          </a:xfrm>
          <a:ln w="12700">
            <a:solidFill>
              <a:schemeClr val="tx1"/>
            </a:solidFill>
          </a:ln>
        </p:spPr>
        <p:txBody>
          <a:bodyPr>
            <a:normAutofit fontScale="92500"/>
          </a:bodyPr>
          <a:lstStyle/>
          <a:p>
            <a:r>
              <a:rPr lang="en-US" sz="3500" b="1" dirty="0" smtClean="0"/>
              <a:t>Direct marketing</a:t>
            </a:r>
          </a:p>
          <a:p>
            <a:pPr algn="l"/>
            <a:r>
              <a:rPr lang="en-US" sz="3000" i="1" dirty="0"/>
              <a:t>Selling directly to the </a:t>
            </a:r>
            <a:r>
              <a:rPr lang="en-US" sz="3000" i="1" dirty="0" smtClean="0"/>
              <a:t>consumer</a:t>
            </a:r>
            <a:endParaRPr lang="en-US" dirty="0"/>
          </a:p>
          <a:p>
            <a:pPr marL="571500" lvl="1" indent="-571500">
              <a:buFont typeface="Arial" panose="020B0604020202020204" pitchFamily="34" charset="0"/>
              <a:buChar char="•"/>
            </a:pPr>
            <a:r>
              <a:rPr lang="en-US" dirty="0">
                <a:solidFill>
                  <a:srgbClr val="C00000"/>
                </a:solidFill>
              </a:rPr>
              <a:t>Farmers Markets</a:t>
            </a:r>
          </a:p>
          <a:p>
            <a:pPr marL="571500" lvl="1" indent="-571500">
              <a:buFont typeface="Arial" panose="020B0604020202020204" pitchFamily="34" charset="0"/>
              <a:buChar char="•"/>
            </a:pPr>
            <a:r>
              <a:rPr lang="en-US" dirty="0">
                <a:solidFill>
                  <a:srgbClr val="C00000"/>
                </a:solidFill>
              </a:rPr>
              <a:t>Farm stores</a:t>
            </a:r>
          </a:p>
          <a:p>
            <a:pPr marL="571500" lvl="1" indent="-571500">
              <a:buFont typeface="Arial" panose="020B0604020202020204" pitchFamily="34" charset="0"/>
              <a:buChar char="•"/>
            </a:pPr>
            <a:r>
              <a:rPr lang="en-US" dirty="0">
                <a:solidFill>
                  <a:srgbClr val="C00000"/>
                </a:solidFill>
              </a:rPr>
              <a:t>Farms stands</a:t>
            </a:r>
          </a:p>
          <a:p>
            <a:pPr marL="571500" lvl="1" indent="-571500">
              <a:buFont typeface="Arial" panose="020B0604020202020204" pitchFamily="34" charset="0"/>
              <a:buChar char="•"/>
            </a:pPr>
            <a:r>
              <a:rPr lang="en-US" dirty="0">
                <a:solidFill>
                  <a:srgbClr val="C00000"/>
                </a:solidFill>
              </a:rPr>
              <a:t>CSA’s </a:t>
            </a:r>
          </a:p>
          <a:p>
            <a:pPr marL="571500" lvl="1" indent="-571500">
              <a:buFont typeface="Arial" panose="020B0604020202020204" pitchFamily="34" charset="0"/>
              <a:buChar char="•"/>
            </a:pPr>
            <a:r>
              <a:rPr lang="en-US" dirty="0">
                <a:solidFill>
                  <a:srgbClr val="C00000"/>
                </a:solidFill>
              </a:rPr>
              <a:t>U-pick operations</a:t>
            </a:r>
          </a:p>
          <a:p>
            <a:pPr marL="571500" lvl="1" indent="-571500">
              <a:buFont typeface="Arial" panose="020B0604020202020204" pitchFamily="34" charset="0"/>
              <a:buChar char="•"/>
            </a:pPr>
            <a:r>
              <a:rPr lang="en-US" dirty="0" smtClean="0">
                <a:solidFill>
                  <a:srgbClr val="C00000"/>
                </a:solidFill>
              </a:rPr>
              <a:t>Internet sales</a:t>
            </a:r>
            <a:endParaRPr lang="en-US" dirty="0">
              <a:solidFill>
                <a:srgbClr val="C00000"/>
              </a:solidFill>
            </a:endParaRPr>
          </a:p>
          <a:p>
            <a:endParaRPr lang="en-US" sz="3200" b="1" dirty="0"/>
          </a:p>
        </p:txBody>
      </p:sp>
      <p:sp>
        <p:nvSpPr>
          <p:cNvPr id="4" name="Title 3"/>
          <p:cNvSpPr>
            <a:spLocks noGrp="1"/>
          </p:cNvSpPr>
          <p:nvPr>
            <p:ph type="title"/>
          </p:nvPr>
        </p:nvSpPr>
        <p:spPr/>
        <p:txBody>
          <a:bodyPr/>
          <a:lstStyle/>
          <a:p>
            <a:r>
              <a:rPr lang="en-US" dirty="0" smtClean="0">
                <a:solidFill>
                  <a:srgbClr val="C00000"/>
                </a:solidFill>
              </a:rPr>
              <a:t>Two marketing options</a:t>
            </a:r>
            <a:endParaRPr lang="en-US" dirty="0">
              <a:solidFill>
                <a:srgbClr val="C00000"/>
              </a:solidFill>
            </a:endParaRPr>
          </a:p>
        </p:txBody>
      </p:sp>
    </p:spTree>
    <p:extLst>
      <p:ext uri="{BB962C8B-B14F-4D97-AF65-F5344CB8AC3E}">
        <p14:creationId xmlns:p14="http://schemas.microsoft.com/office/powerpoint/2010/main" val="344134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7" y="447675"/>
            <a:ext cx="8037871"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20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82" y="503411"/>
            <a:ext cx="7160318" cy="5059189"/>
          </a:xfrm>
          <a:prstGeom prst="rect">
            <a:avLst/>
          </a:prstGeom>
          <a:ln>
            <a:solidFill>
              <a:schemeClr val="tx1"/>
            </a:solidFill>
          </a:ln>
        </p:spPr>
      </p:pic>
      <p:sp>
        <p:nvSpPr>
          <p:cNvPr id="2" name="Title 1"/>
          <p:cNvSpPr>
            <a:spLocks noGrp="1"/>
          </p:cNvSpPr>
          <p:nvPr>
            <p:ph type="title"/>
          </p:nvPr>
        </p:nvSpPr>
        <p:spPr>
          <a:xfrm>
            <a:off x="993082" y="381000"/>
            <a:ext cx="3580159" cy="3429000"/>
          </a:xfrm>
        </p:spPr>
        <p:txBody>
          <a:bodyPr>
            <a:normAutofit/>
          </a:bodyPr>
          <a:lstStyle/>
          <a:p>
            <a:r>
              <a:rPr lang="en-US" dirty="0" smtClean="0"/>
              <a:t>Check it out!</a:t>
            </a:r>
            <a:r>
              <a:rPr lang="en-US" sz="4000" dirty="0" smtClean="0"/>
              <a:t/>
            </a:r>
            <a:br>
              <a:rPr lang="en-US" sz="4000" dirty="0" smtClean="0"/>
            </a:br>
            <a:endParaRPr lang="en-US" sz="4000" dirty="0"/>
          </a:p>
        </p:txBody>
      </p:sp>
    </p:spTree>
    <p:extLst>
      <p:ext uri="{BB962C8B-B14F-4D97-AF65-F5344CB8AC3E}">
        <p14:creationId xmlns:p14="http://schemas.microsoft.com/office/powerpoint/2010/main" val="606767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990600"/>
          </a:xfrm>
        </p:spPr>
        <p:txBody>
          <a:bodyPr>
            <a:normAutofit fontScale="90000"/>
          </a:bodyPr>
          <a:lstStyle/>
          <a:p>
            <a:r>
              <a:rPr lang="en-US" dirty="0" smtClean="0"/>
              <a:t>Collaborative </a:t>
            </a:r>
            <a:r>
              <a:rPr lang="en-US" dirty="0"/>
              <a:t>m</a:t>
            </a:r>
            <a:r>
              <a:rPr lang="en-US" dirty="0" smtClean="0"/>
              <a:t>arketing options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23371" y="1676400"/>
            <a:ext cx="5221058" cy="3763963"/>
          </a:xfrm>
        </p:spPr>
      </p:pic>
    </p:spTree>
    <p:extLst>
      <p:ext uri="{BB962C8B-B14F-4D97-AF65-F5344CB8AC3E}">
        <p14:creationId xmlns:p14="http://schemas.microsoft.com/office/powerpoint/2010/main" val="1747499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001000" cy="4648200"/>
          </a:xfrm>
        </p:spPr>
        <p:txBody>
          <a:bodyPr>
            <a:normAutofit/>
          </a:bodyPr>
          <a:lstStyle/>
          <a:p>
            <a:pPr algn="l"/>
            <a:r>
              <a:rPr lang="en-US" sz="4900" b="0" dirty="0" smtClean="0">
                <a:solidFill>
                  <a:schemeClr val="tx1"/>
                </a:solidFill>
              </a:rPr>
              <a:t>“In </a:t>
            </a:r>
            <a:r>
              <a:rPr lang="en-US" sz="4900" b="0" dirty="0">
                <a:solidFill>
                  <a:schemeClr val="tx1"/>
                </a:solidFill>
              </a:rPr>
              <a:t>collaborative marketing, several </a:t>
            </a:r>
            <a:r>
              <a:rPr lang="en-US" sz="4900" b="0" dirty="0" smtClean="0">
                <a:solidFill>
                  <a:schemeClr val="tx1"/>
                </a:solidFill>
              </a:rPr>
              <a:t>like-minded producers </a:t>
            </a:r>
            <a:r>
              <a:rPr lang="en-US" sz="4900" b="0" dirty="0">
                <a:solidFill>
                  <a:schemeClr val="tx1"/>
                </a:solidFill>
              </a:rPr>
              <a:t>join together formally to market and distribute farm products</a:t>
            </a:r>
            <a:r>
              <a:rPr lang="en-US" sz="4900" b="0" dirty="0" smtClean="0">
                <a:solidFill>
                  <a:schemeClr val="tx1"/>
                </a:solidFill>
              </a:rPr>
              <a:t>.”</a:t>
            </a:r>
            <a:r>
              <a:rPr lang="en-US" b="0" dirty="0">
                <a:solidFill>
                  <a:schemeClr val="tx1"/>
                </a:solidFill>
              </a:rPr>
              <a:t/>
            </a:r>
            <a:br>
              <a:rPr lang="en-US" b="0" dirty="0">
                <a:solidFill>
                  <a:schemeClr val="tx1"/>
                </a:solidFill>
              </a:rPr>
            </a:br>
            <a:endParaRPr lang="en-US" dirty="0"/>
          </a:p>
        </p:txBody>
      </p:sp>
    </p:spTree>
    <p:extLst>
      <p:ext uri="{BB962C8B-B14F-4D97-AF65-F5344CB8AC3E}">
        <p14:creationId xmlns:p14="http://schemas.microsoft.com/office/powerpoint/2010/main" val="224512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collaborate</a:t>
            </a:r>
            <a:endParaRPr lang="en-US" dirty="0"/>
          </a:p>
        </p:txBody>
      </p:sp>
      <p:sp>
        <p:nvSpPr>
          <p:cNvPr id="3" name="Content Placeholder 2"/>
          <p:cNvSpPr>
            <a:spLocks noGrp="1"/>
          </p:cNvSpPr>
          <p:nvPr>
            <p:ph idx="1"/>
          </p:nvPr>
        </p:nvSpPr>
        <p:spPr>
          <a:xfrm>
            <a:off x="228600" y="1371600"/>
            <a:ext cx="8610600" cy="4343400"/>
          </a:xfrm>
        </p:spPr>
        <p:txBody>
          <a:bodyPr>
            <a:normAutofit/>
          </a:bodyPr>
          <a:lstStyle/>
          <a:p>
            <a:pPr marL="571500" indent="-571500" algn="l">
              <a:buFont typeface="Arial" panose="020B0604020202020204" pitchFamily="34" charset="0"/>
              <a:buChar char="•"/>
            </a:pPr>
            <a:r>
              <a:rPr lang="en-US" dirty="0" smtClean="0"/>
              <a:t>Reduce </a:t>
            </a:r>
            <a:r>
              <a:rPr lang="en-US" dirty="0"/>
              <a:t>individual farm </a:t>
            </a:r>
            <a:r>
              <a:rPr lang="en-US" dirty="0" smtClean="0"/>
              <a:t>marketing expenses </a:t>
            </a:r>
            <a:r>
              <a:rPr lang="en-US" dirty="0"/>
              <a:t>by dividing a single </a:t>
            </a:r>
            <a:r>
              <a:rPr lang="en-US" dirty="0" smtClean="0"/>
              <a:t>larger-scale marketing </a:t>
            </a:r>
            <a:r>
              <a:rPr lang="en-US" dirty="0"/>
              <a:t>opportunity across </a:t>
            </a:r>
            <a:r>
              <a:rPr lang="en-US" dirty="0" smtClean="0"/>
              <a:t>multiple farms</a:t>
            </a:r>
          </a:p>
          <a:p>
            <a:pPr marL="571500" indent="-571500" algn="l">
              <a:buFont typeface="Arial" panose="020B0604020202020204" pitchFamily="34" charset="0"/>
              <a:buChar char="•"/>
            </a:pPr>
            <a:r>
              <a:rPr lang="en-US" dirty="0" smtClean="0"/>
              <a:t>Meet </a:t>
            </a:r>
            <a:r>
              <a:rPr lang="en-US" dirty="0"/>
              <a:t>expectations of a </a:t>
            </a:r>
            <a:r>
              <a:rPr lang="en-US" dirty="0" smtClean="0"/>
              <a:t>wholesale buyer to reduce </a:t>
            </a:r>
            <a:r>
              <a:rPr lang="en-US" dirty="0"/>
              <a:t>their risk, while reducing risk to </a:t>
            </a:r>
            <a:r>
              <a:rPr lang="en-US" dirty="0" smtClean="0"/>
              <a:t>participating farms</a:t>
            </a:r>
            <a:endParaRPr lang="en-US" dirty="0"/>
          </a:p>
        </p:txBody>
      </p:sp>
    </p:spTree>
    <p:extLst>
      <p:ext uri="{BB962C8B-B14F-4D97-AF65-F5344CB8AC3E}">
        <p14:creationId xmlns:p14="http://schemas.microsoft.com/office/powerpoint/2010/main" val="276129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71600"/>
          </a:xfrm>
        </p:spPr>
        <p:txBody>
          <a:bodyPr>
            <a:normAutofit fontScale="90000"/>
          </a:bodyPr>
          <a:lstStyle/>
          <a:p>
            <a:r>
              <a:rPr lang="en-US" dirty="0" smtClean="0"/>
              <a:t>Collaborative </a:t>
            </a:r>
            <a:r>
              <a:rPr lang="en-US" dirty="0"/>
              <a:t>marketing can increase local job opportunities </a:t>
            </a:r>
          </a:p>
        </p:txBody>
      </p:sp>
      <p:sp>
        <p:nvSpPr>
          <p:cNvPr id="3" name="Content Placeholder 2"/>
          <p:cNvSpPr>
            <a:spLocks noGrp="1"/>
          </p:cNvSpPr>
          <p:nvPr>
            <p:ph idx="1"/>
          </p:nvPr>
        </p:nvSpPr>
        <p:spPr>
          <a:xfrm>
            <a:off x="228600" y="1798637"/>
            <a:ext cx="8610600" cy="3763963"/>
          </a:xfrm>
        </p:spPr>
        <p:txBody>
          <a:bodyPr>
            <a:normAutofit lnSpcReduction="10000"/>
          </a:bodyPr>
          <a:lstStyle/>
          <a:p>
            <a:pPr algn="l"/>
            <a:r>
              <a:rPr lang="en-US" dirty="0" smtClean="0"/>
              <a:t>Example:</a:t>
            </a:r>
          </a:p>
          <a:p>
            <a:pPr algn="l"/>
            <a:r>
              <a:rPr lang="en-US" dirty="0"/>
              <a:t>A regional food hub is </a:t>
            </a:r>
            <a:r>
              <a:rPr lang="en-US" dirty="0" smtClean="0"/>
              <a:t>a business </a:t>
            </a:r>
            <a:r>
              <a:rPr lang="en-US" dirty="0"/>
              <a:t>or </a:t>
            </a:r>
            <a:r>
              <a:rPr lang="en-US" dirty="0" smtClean="0"/>
              <a:t>organization that </a:t>
            </a:r>
            <a:r>
              <a:rPr lang="en-US" dirty="0"/>
              <a:t>actively </a:t>
            </a:r>
            <a:r>
              <a:rPr lang="en-US" dirty="0" smtClean="0"/>
              <a:t>manages: </a:t>
            </a:r>
          </a:p>
          <a:p>
            <a:pPr marL="571500" indent="-571500" algn="l">
              <a:buFont typeface="Wingdings" panose="05000000000000000000" pitchFamily="2" charset="2"/>
              <a:buChar char="ü"/>
            </a:pPr>
            <a:r>
              <a:rPr lang="en-US" dirty="0"/>
              <a:t>A</a:t>
            </a:r>
            <a:r>
              <a:rPr lang="en-US" dirty="0" smtClean="0"/>
              <a:t>ggregation</a:t>
            </a:r>
          </a:p>
          <a:p>
            <a:pPr marL="571500" indent="-571500" algn="l">
              <a:buFont typeface="Wingdings" panose="05000000000000000000" pitchFamily="2" charset="2"/>
              <a:buChar char="ü"/>
            </a:pPr>
            <a:r>
              <a:rPr lang="en-US" dirty="0" smtClean="0"/>
              <a:t>Distribution</a:t>
            </a:r>
          </a:p>
          <a:p>
            <a:pPr marL="571500" indent="-571500" algn="l">
              <a:buFont typeface="Wingdings" panose="05000000000000000000" pitchFamily="2" charset="2"/>
              <a:buChar char="ü"/>
            </a:pPr>
            <a:r>
              <a:rPr lang="en-US" dirty="0"/>
              <a:t>M</a:t>
            </a:r>
            <a:r>
              <a:rPr lang="en-US" dirty="0" smtClean="0"/>
              <a:t>arketing</a:t>
            </a:r>
            <a:endParaRPr lang="en-US" dirty="0"/>
          </a:p>
        </p:txBody>
      </p:sp>
    </p:spTree>
    <p:extLst>
      <p:ext uri="{BB962C8B-B14F-4D97-AF65-F5344CB8AC3E}">
        <p14:creationId xmlns:p14="http://schemas.microsoft.com/office/powerpoint/2010/main" val="413079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1295400"/>
          </a:xfrm>
        </p:spPr>
        <p:txBody>
          <a:bodyPr>
            <a:normAutofit fontScale="90000"/>
          </a:bodyPr>
          <a:lstStyle/>
          <a:p>
            <a:pPr algn="l"/>
            <a:r>
              <a:rPr lang="en-US" dirty="0"/>
              <a:t>Collaborative marketing options can be simple or </a:t>
            </a:r>
            <a:r>
              <a:rPr lang="en-US" dirty="0" smtClean="0"/>
              <a:t>complex:</a:t>
            </a:r>
            <a:r>
              <a:rPr lang="en-US" dirty="0"/>
              <a:t/>
            </a:r>
            <a:br>
              <a:rPr lang="en-US" dirty="0"/>
            </a:br>
            <a:endParaRPr lang="en-US" dirty="0"/>
          </a:p>
        </p:txBody>
      </p:sp>
      <p:sp>
        <p:nvSpPr>
          <p:cNvPr id="4" name="Content Placeholder 2"/>
          <p:cNvSpPr>
            <a:spLocks noGrp="1"/>
          </p:cNvSpPr>
          <p:nvPr>
            <p:ph idx="1"/>
          </p:nvPr>
        </p:nvSpPr>
        <p:spPr>
          <a:xfrm>
            <a:off x="381000" y="1951037"/>
            <a:ext cx="8458200" cy="3763963"/>
          </a:xfrm>
        </p:spPr>
        <p:txBody>
          <a:bodyPr>
            <a:normAutofit lnSpcReduction="10000"/>
          </a:bodyPr>
          <a:lstStyle/>
          <a:p>
            <a:pPr marL="571500" indent="-571500" algn="l">
              <a:buFont typeface="Arial" panose="020B0604020202020204" pitchFamily="34" charset="0"/>
              <a:buChar char="•"/>
            </a:pPr>
            <a:r>
              <a:rPr lang="en-US" dirty="0" smtClean="0"/>
              <a:t>Food hub</a:t>
            </a:r>
          </a:p>
          <a:p>
            <a:pPr marL="571500" indent="-571500" algn="l">
              <a:buFont typeface="Arial" panose="020B0604020202020204" pitchFamily="34" charset="0"/>
              <a:buChar char="•"/>
            </a:pPr>
            <a:r>
              <a:rPr lang="en-US" dirty="0" smtClean="0"/>
              <a:t>Farm cooperative</a:t>
            </a:r>
          </a:p>
          <a:p>
            <a:pPr marL="571500" indent="-571500" algn="l">
              <a:buFont typeface="Arial" panose="020B0604020202020204" pitchFamily="34" charset="0"/>
              <a:buChar char="•"/>
            </a:pPr>
            <a:r>
              <a:rPr lang="en-US" dirty="0" smtClean="0"/>
              <a:t>Joint venture agreement</a:t>
            </a:r>
          </a:p>
          <a:p>
            <a:pPr marL="571500" indent="-571500" algn="l">
              <a:buFont typeface="Arial" panose="020B0604020202020204" pitchFamily="34" charset="0"/>
              <a:buChar char="•"/>
            </a:pPr>
            <a:r>
              <a:rPr lang="en-US" dirty="0" smtClean="0"/>
              <a:t>Consignment sales</a:t>
            </a:r>
          </a:p>
          <a:p>
            <a:pPr marL="571500" indent="-571500" algn="l">
              <a:buFont typeface="Arial" panose="020B0604020202020204" pitchFamily="34" charset="0"/>
              <a:buChar char="•"/>
            </a:pPr>
            <a:r>
              <a:rPr lang="en-US" dirty="0" smtClean="0"/>
              <a:t>LLC</a:t>
            </a:r>
          </a:p>
          <a:p>
            <a:pPr marL="571500" indent="-571500" algn="l">
              <a:buFont typeface="Arial" panose="020B0604020202020204" pitchFamily="34" charset="0"/>
              <a:buChar char="•"/>
            </a:pPr>
            <a:r>
              <a:rPr lang="en-US" dirty="0" smtClean="0"/>
              <a:t>Not for profit corporation</a:t>
            </a:r>
            <a:endParaRPr lang="en-US" dirty="0"/>
          </a:p>
        </p:txBody>
      </p:sp>
    </p:spTree>
    <p:extLst>
      <p:ext uri="{BB962C8B-B14F-4D97-AF65-F5344CB8AC3E}">
        <p14:creationId xmlns:p14="http://schemas.microsoft.com/office/powerpoint/2010/main" val="267900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dirty="0" smtClean="0"/>
              <a:t>North Carolina Examples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11" y="4151191"/>
            <a:ext cx="1414889" cy="14500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01107"/>
            <a:ext cx="18383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51190"/>
            <a:ext cx="1744467" cy="145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1143000"/>
            <a:ext cx="8534400" cy="3416320"/>
          </a:xfrm>
          <a:prstGeom prst="rect">
            <a:avLst/>
          </a:prstGeom>
          <a:noFill/>
        </p:spPr>
        <p:txBody>
          <a:bodyPr wrap="square" rtlCol="0">
            <a:spAutoFit/>
          </a:bodyPr>
          <a:lstStyle/>
          <a:p>
            <a:pPr marL="171450" indent="-171450">
              <a:buFont typeface="Arial" panose="020B0604020202020204" pitchFamily="34" charset="0"/>
              <a:buChar char="•"/>
            </a:pPr>
            <a:r>
              <a:rPr lang="en-US" dirty="0" smtClean="0"/>
              <a:t>Sandhills </a:t>
            </a:r>
            <a:r>
              <a:rPr lang="en-US" dirty="0"/>
              <a:t>Farm to Table (Moore and neighboring counties</a:t>
            </a:r>
            <a:r>
              <a:rPr lang="en-US" dirty="0" smtClean="0"/>
              <a:t>) </a:t>
            </a:r>
          </a:p>
          <a:p>
            <a:pPr marL="171450" indent="-171450">
              <a:buFont typeface="Arial" panose="020B0604020202020204" pitchFamily="34" charset="0"/>
              <a:buChar char="•"/>
            </a:pPr>
            <a:r>
              <a:rPr lang="en-US" dirty="0" smtClean="0"/>
              <a:t>Triad </a:t>
            </a:r>
            <a:r>
              <a:rPr lang="en-US" dirty="0"/>
              <a:t>Farm to Table (Stokes, Surry, Davidson, Yadkin, Davie, Rockingham, Guilford and Forsyth), both of which are cooperative forms of CSA</a:t>
            </a:r>
          </a:p>
          <a:p>
            <a:pPr marL="171450" indent="-171450">
              <a:buFont typeface="Arial" panose="020B0604020202020204" pitchFamily="34" charset="0"/>
              <a:buChar char="•"/>
            </a:pPr>
            <a:r>
              <a:rPr lang="en-US" dirty="0"/>
              <a:t>TRACTOR ( non-profit food hub)</a:t>
            </a:r>
          </a:p>
          <a:p>
            <a:pPr marL="171450" indent="-171450">
              <a:buFont typeface="Arial" panose="020B0604020202020204" pitchFamily="34" charset="0"/>
              <a:buChar char="•"/>
            </a:pPr>
            <a:r>
              <a:rPr lang="en-US" dirty="0"/>
              <a:t>Farm Fresh Ventures (producer cooperative serving Anson, Montgomery, Richmond, Stanly and Union Counties in NC and Chesterfield County in SC)</a:t>
            </a:r>
          </a:p>
          <a:p>
            <a:endParaRPr lang="en-US" dirty="0"/>
          </a:p>
        </p:txBody>
      </p:sp>
    </p:spTree>
    <p:extLst>
      <p:ext uri="{BB962C8B-B14F-4D97-AF65-F5344CB8AC3E}">
        <p14:creationId xmlns:p14="http://schemas.microsoft.com/office/powerpoint/2010/main" val="17187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28600" y="1447800"/>
            <a:ext cx="8763000" cy="4419600"/>
          </a:xfrm>
        </p:spPr>
        <p:txBody>
          <a:bodyPr>
            <a:normAutofit fontScale="92500"/>
          </a:bodyPr>
          <a:lstStyle/>
          <a:p>
            <a:pPr algn="l"/>
            <a:r>
              <a:rPr lang="en-US" sz="2800" b="1" i="1" dirty="0" smtClean="0"/>
              <a:t>Guide to Marketing Channel Selection: </a:t>
            </a:r>
            <a:r>
              <a:rPr lang="en-US" sz="2800" i="1" dirty="0" smtClean="0"/>
              <a:t>How to sell through Wholesale and Direct Marketing Channels</a:t>
            </a:r>
          </a:p>
          <a:p>
            <a:pPr algn="l"/>
            <a:r>
              <a:rPr lang="en-US" sz="2800" dirty="0" smtClean="0">
                <a:hlinkClick r:id="rId2"/>
              </a:rPr>
              <a:t>http://files.campus.edublogs.org/blogs.cornell.edu/dist/0/2113/files/2012/04/Market-Channel-Assessment-132dr2l.pdf</a:t>
            </a:r>
            <a:endParaRPr lang="en-US" sz="2800" dirty="0" smtClean="0"/>
          </a:p>
          <a:p>
            <a:pPr algn="l"/>
            <a:r>
              <a:rPr lang="en-US" sz="2800" b="1" dirty="0" smtClean="0"/>
              <a:t>Collaborative Marketing for Small Farms, Cornell University : </a:t>
            </a:r>
            <a:r>
              <a:rPr lang="en-US" sz="2800" dirty="0" smtClean="0">
                <a:hlinkClick r:id="rId3"/>
              </a:rPr>
              <a:t>http://communitydevelopment.ces.ncsu.edu/?p=352935</a:t>
            </a:r>
            <a:endParaRPr lang="en-US" sz="2800" dirty="0" smtClean="0"/>
          </a:p>
          <a:p>
            <a:pPr algn="l"/>
            <a:r>
              <a:rPr lang="en-US" sz="2800" b="1" i="1" dirty="0" smtClean="0"/>
              <a:t>USDA Regional Food Hub and Resource </a:t>
            </a:r>
            <a:r>
              <a:rPr lang="en-US" sz="2700" dirty="0" smtClean="0"/>
              <a:t>http://communitydevelopment.ces.ncsu.edu/?p=352925</a:t>
            </a:r>
            <a:endParaRPr lang="en-US" sz="2700" dirty="0"/>
          </a:p>
        </p:txBody>
      </p:sp>
    </p:spTree>
    <p:extLst>
      <p:ext uri="{BB962C8B-B14F-4D97-AF65-F5344CB8AC3E}">
        <p14:creationId xmlns:p14="http://schemas.microsoft.com/office/powerpoint/2010/main" val="327874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3276600" cy="2928966"/>
          </a:xfrm>
        </p:spPr>
        <p:txBody>
          <a:bodyPr>
            <a:normAutofit fontScale="90000"/>
          </a:bodyPr>
          <a:lstStyle/>
          <a:p>
            <a:pPr algn="l"/>
            <a:r>
              <a:rPr lang="en-US" sz="4000" dirty="0" smtClean="0"/>
              <a:t>Comparison  of wholesale and direct marketing sales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5183132"/>
              </p:ext>
            </p:extLst>
          </p:nvPr>
        </p:nvGraphicFramePr>
        <p:xfrm>
          <a:off x="228600" y="3698240"/>
          <a:ext cx="8610600" cy="1483360"/>
        </p:xfrm>
        <a:graphic>
          <a:graphicData uri="http://schemas.openxmlformats.org/drawingml/2006/table">
            <a:tbl>
              <a:tblPr firstRow="1" bandRow="1">
                <a:tableStyleId>{72833802-FEF1-4C79-8D5D-14CF1EAF98D9}</a:tableStyleId>
              </a:tblPr>
              <a:tblGrid>
                <a:gridCol w="2152650"/>
                <a:gridCol w="2152650"/>
                <a:gridCol w="2152650"/>
                <a:gridCol w="2152650"/>
              </a:tblGrid>
              <a:tr h="370840">
                <a:tc>
                  <a:txBody>
                    <a:bodyPr/>
                    <a:lstStyle/>
                    <a:p>
                      <a:r>
                        <a:rPr lang="en-US" dirty="0" smtClean="0"/>
                        <a:t>Strawberries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Sale Price/Pint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Pints Sold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Total</a:t>
                      </a:r>
                      <a:r>
                        <a:rPr lang="en-US" baseline="0" dirty="0" smtClean="0"/>
                        <a:t> Gross Sales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Direct</a:t>
                      </a:r>
                      <a:r>
                        <a:rPr lang="en-US" baseline="0" dirty="0" smtClean="0"/>
                        <a:t> </a:t>
                      </a:r>
                      <a:r>
                        <a:rPr lang="en-US" dirty="0" smtClean="0"/>
                        <a:t>Market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$144.00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Wholesale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$450.00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942" y="660151"/>
            <a:ext cx="3888858" cy="2582899"/>
          </a:xfrm>
          <a:prstGeom prst="rect">
            <a:avLst/>
          </a:prstGeom>
          <a:ln>
            <a:solidFill>
              <a:schemeClr val="tx1"/>
            </a:solidFill>
          </a:ln>
        </p:spPr>
      </p:pic>
    </p:spTree>
    <p:extLst>
      <p:ext uri="{BB962C8B-B14F-4D97-AF65-F5344CB8AC3E}">
        <p14:creationId xmlns:p14="http://schemas.microsoft.com/office/powerpoint/2010/main" val="319968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33400"/>
            <a:ext cx="7543800" cy="5029200"/>
          </a:xfrm>
          <a:prstGeom prst="rect">
            <a:avLst/>
          </a:prstGeom>
          <a:ln>
            <a:solidFill>
              <a:schemeClr val="tx1"/>
            </a:solidFill>
          </a:ln>
        </p:spPr>
      </p:pic>
      <p:sp>
        <p:nvSpPr>
          <p:cNvPr id="2" name="Title 1"/>
          <p:cNvSpPr>
            <a:spLocks noGrp="1"/>
          </p:cNvSpPr>
          <p:nvPr>
            <p:ph type="title"/>
          </p:nvPr>
        </p:nvSpPr>
        <p:spPr>
          <a:xfrm>
            <a:off x="838200" y="457200"/>
            <a:ext cx="7543800" cy="4800600"/>
          </a:xfrm>
        </p:spPr>
        <p:txBody>
          <a:bodyPr>
            <a:normAutofit/>
          </a:bodyPr>
          <a:lstStyle/>
          <a:p>
            <a:pPr algn="r"/>
            <a:r>
              <a:rPr lang="en-US" dirty="0" smtClean="0">
                <a:solidFill>
                  <a:schemeClr val="tx1"/>
                </a:solidFill>
              </a:rPr>
              <a:t>Which marketing plan makes the most sense for your lifestyle and farm operation?</a:t>
            </a:r>
            <a:r>
              <a:rPr lang="en-US" dirty="0" smtClean="0">
                <a:solidFill>
                  <a:schemeClr val="bg1"/>
                </a:solidFill>
              </a:rPr>
              <a:t/>
            </a:r>
            <a:br>
              <a:rPr lang="en-US" dirty="0" smtClean="0">
                <a:solidFill>
                  <a:schemeClr val="bg1"/>
                </a:solidFill>
              </a:rPr>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68924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mmill15\AppData\Local\Microsoft\Windows\Temporary Internet Files\Content.IE5\WVBJ5LRD\MP9004487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9054"/>
            <a:ext cx="8001000" cy="49699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197" y="681335"/>
            <a:ext cx="7905203" cy="1754326"/>
          </a:xfrm>
          <a:prstGeom prst="rect">
            <a:avLst/>
          </a:prstGeom>
          <a:noFill/>
        </p:spPr>
        <p:txBody>
          <a:bodyPr wrap="square" rtlCol="0">
            <a:spAutoFit/>
          </a:bodyPr>
          <a:lstStyle/>
          <a:p>
            <a:pPr algn="ctr"/>
            <a:r>
              <a:rPr lang="en-US" sz="3600" b="1" dirty="0" smtClean="0">
                <a:solidFill>
                  <a:schemeClr val="tx2"/>
                </a:solidFill>
                <a:latin typeface="+mj-lt"/>
              </a:rPr>
              <a:t>Wholesale buyers expect a high quality product on schedule</a:t>
            </a:r>
          </a:p>
          <a:p>
            <a:pPr algn="ctr"/>
            <a:endParaRPr lang="en-US" sz="3600" b="1" dirty="0">
              <a:solidFill>
                <a:schemeClr val="tx2"/>
              </a:solidFill>
              <a:latin typeface="+mj-lt"/>
            </a:endParaRPr>
          </a:p>
        </p:txBody>
      </p:sp>
    </p:spTree>
    <p:extLst>
      <p:ext uri="{BB962C8B-B14F-4D97-AF65-F5344CB8AC3E}">
        <p14:creationId xmlns:p14="http://schemas.microsoft.com/office/powerpoint/2010/main" val="151925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3124200"/>
          </a:xfrm>
        </p:spPr>
        <p:txBody>
          <a:bodyPr>
            <a:normAutofit fontScale="90000"/>
          </a:bodyPr>
          <a:lstStyle/>
          <a:p>
            <a:pPr algn="l"/>
            <a:r>
              <a:rPr lang="en-US" dirty="0"/>
              <a:t>Grocery store shoppers expect to find a good </a:t>
            </a:r>
            <a:r>
              <a:rPr lang="en-US" dirty="0" smtClean="0"/>
              <a:t>selection and variety </a:t>
            </a:r>
            <a:r>
              <a:rPr lang="en-US" dirty="0"/>
              <a:t>of high quality produce, dairy and </a:t>
            </a:r>
            <a:r>
              <a:rPr lang="en-US" dirty="0" smtClean="0"/>
              <a:t>meat everyday of the week.     </a:t>
            </a:r>
            <a:r>
              <a:rPr lang="en-US" dirty="0"/>
              <a:t/>
            </a:r>
            <a:br>
              <a:rPr lang="en-US" dirty="0"/>
            </a:br>
            <a:endParaRPr lang="en-US" dirty="0"/>
          </a:p>
        </p:txBody>
      </p:sp>
      <p:pic>
        <p:nvPicPr>
          <p:cNvPr id="3"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96686" y="3048000"/>
            <a:ext cx="3544606" cy="2362200"/>
          </a:xfrm>
        </p:spPr>
      </p:pic>
    </p:spTree>
    <p:extLst>
      <p:ext uri="{BB962C8B-B14F-4D97-AF65-F5344CB8AC3E}">
        <p14:creationId xmlns:p14="http://schemas.microsoft.com/office/powerpoint/2010/main" val="63339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jmmill15\AppData\Local\Microsoft\Windows\Temporary Internet Files\Content.IE5\3H5WBT0J\MP9004487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6705600" cy="502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1981200"/>
            <a:ext cx="3733800" cy="3352800"/>
          </a:xfrm>
        </p:spPr>
        <p:txBody>
          <a:bodyPr>
            <a:noAutofit/>
          </a:bodyPr>
          <a:lstStyle/>
          <a:p>
            <a:pPr algn="l"/>
            <a:r>
              <a:rPr lang="en-US" sz="3000" dirty="0" smtClean="0">
                <a:solidFill>
                  <a:schemeClr val="tx1"/>
                </a:solidFill>
              </a:rPr>
              <a:t>Restaurant chefs do not have time to run to the                     grocery if their shipment of lettuce                     arrives late or is of poor quality.</a:t>
            </a:r>
            <a:endParaRPr lang="en-US" sz="3000" dirty="0">
              <a:solidFill>
                <a:schemeClr val="tx1"/>
              </a:solidFill>
            </a:endParaRPr>
          </a:p>
        </p:txBody>
      </p:sp>
    </p:spTree>
    <p:extLst>
      <p:ext uri="{BB962C8B-B14F-4D97-AF65-F5344CB8AC3E}">
        <p14:creationId xmlns:p14="http://schemas.microsoft.com/office/powerpoint/2010/main" val="185450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4267200" cy="4343400"/>
          </a:xfrm>
        </p:spPr>
        <p:txBody>
          <a:bodyPr>
            <a:noAutofit/>
          </a:bodyPr>
          <a:lstStyle/>
          <a:p>
            <a:pPr algn="l"/>
            <a:r>
              <a:rPr lang="en-US" sz="3600" dirty="0" smtClean="0">
                <a:solidFill>
                  <a:schemeClr val="tx1"/>
                </a:solidFill>
              </a:rPr>
              <a:t>Keeping the consumers happy falls on the shoulders of the grower!</a:t>
            </a:r>
            <a:endParaRPr lang="en-US" sz="36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412" y="1219200"/>
            <a:ext cx="2992806" cy="3886200"/>
          </a:xfrm>
          <a:prstGeom prst="rect">
            <a:avLst/>
          </a:prstGeom>
        </p:spPr>
      </p:pic>
    </p:spTree>
    <p:extLst>
      <p:ext uri="{BB962C8B-B14F-4D97-AF65-F5344CB8AC3E}">
        <p14:creationId xmlns:p14="http://schemas.microsoft.com/office/powerpoint/2010/main" val="384400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762000"/>
            <a:ext cx="5562600" cy="5006812"/>
          </a:xfrm>
        </p:spPr>
      </p:pic>
      <p:sp>
        <p:nvSpPr>
          <p:cNvPr id="2" name="Title 1"/>
          <p:cNvSpPr>
            <a:spLocks noGrp="1"/>
          </p:cNvSpPr>
          <p:nvPr>
            <p:ph type="title"/>
          </p:nvPr>
        </p:nvSpPr>
        <p:spPr>
          <a:xfrm>
            <a:off x="228600" y="457200"/>
            <a:ext cx="8610600" cy="1752600"/>
          </a:xfrm>
        </p:spPr>
        <p:txBody>
          <a:bodyPr>
            <a:normAutofit fontScale="90000"/>
          </a:bodyPr>
          <a:lstStyle/>
          <a:p>
            <a:pPr algn="l"/>
            <a:r>
              <a:rPr lang="en-US" dirty="0" smtClean="0"/>
              <a:t>Will your crop ripen on schedule?  Will your harvest fulfill your commitments?</a:t>
            </a:r>
            <a:endParaRPr lang="en-US" dirty="0"/>
          </a:p>
        </p:txBody>
      </p:sp>
    </p:spTree>
    <p:extLst>
      <p:ext uri="{BB962C8B-B14F-4D97-AF65-F5344CB8AC3E}">
        <p14:creationId xmlns:p14="http://schemas.microsoft.com/office/powerpoint/2010/main" val="2828033159"/>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 to Marketing Channel Selection</Template>
  <TotalTime>676</TotalTime>
  <Words>1731</Words>
  <Application>Microsoft Office PowerPoint</Application>
  <PresentationFormat>On-screen Show (4:3)</PresentationFormat>
  <Paragraphs>191</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title slide</vt:lpstr>
      <vt:lpstr>PowerPoint Presentation</vt:lpstr>
      <vt:lpstr>Two marketing options</vt:lpstr>
      <vt:lpstr>Comparison  of wholesale and direct marketing sales </vt:lpstr>
      <vt:lpstr>Which marketing plan makes the most sense for your lifestyle and farm operation?   </vt:lpstr>
      <vt:lpstr>PowerPoint Presentation</vt:lpstr>
      <vt:lpstr>Grocery store shoppers expect to find a good selection and variety of high quality produce, dairy and meat everyday of the week.      </vt:lpstr>
      <vt:lpstr>Restaurant chefs do not have time to run to the                     grocery if their shipment of lettuce                     arrives late or is of poor quality.</vt:lpstr>
      <vt:lpstr>Keeping the consumers happy falls on the shoulders of the grower!</vt:lpstr>
      <vt:lpstr>Will your crop ripen on schedule?  Will your harvest fulfill your commitments?</vt:lpstr>
      <vt:lpstr>Do you have enough labor to harvest, wash, grade, pack and deliver on schedule?</vt:lpstr>
      <vt:lpstr>If you do not meet your commitment, the buyer may be hesitant to make another purchasing                      agreement with you.</vt:lpstr>
      <vt:lpstr>Direct Marketing offers more flexibility but depends on an ample number of customers.</vt:lpstr>
      <vt:lpstr>Customer turnout is affected by</vt:lpstr>
      <vt:lpstr> </vt:lpstr>
      <vt:lpstr>All market channels  have six basic challenges</vt:lpstr>
      <vt:lpstr>Things to think about</vt:lpstr>
      <vt:lpstr> Example:  </vt:lpstr>
      <vt:lpstr>Why not do both!</vt:lpstr>
      <vt:lpstr>Example</vt:lpstr>
      <vt:lpstr>PowerPoint Presentation</vt:lpstr>
      <vt:lpstr>Check it out! </vt:lpstr>
      <vt:lpstr>Collaborative marketing options</vt:lpstr>
      <vt:lpstr>“In collaborative marketing, several like-minded producers join together formally to market and distribute farm products.” </vt:lpstr>
      <vt:lpstr>Reasons to collaborate</vt:lpstr>
      <vt:lpstr>Collaborative marketing can increase local job opportunities </vt:lpstr>
      <vt:lpstr>Collaborative marketing options can be simple or complex: </vt:lpstr>
      <vt:lpstr>North Carolina Examples </vt:lpstr>
      <vt:lpstr>References</vt:lpstr>
    </vt:vector>
  </TitlesOfParts>
  <Company>CALS CAAT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bowen</dc:creator>
  <cp:lastModifiedBy>Jacqueline Murphy Miller</cp:lastModifiedBy>
  <cp:revision>31</cp:revision>
  <cp:lastPrinted>1601-01-01T00:00:00Z</cp:lastPrinted>
  <dcterms:created xsi:type="dcterms:W3CDTF">2014-08-26T12:49:57Z</dcterms:created>
  <dcterms:modified xsi:type="dcterms:W3CDTF">2015-11-30T17:38:23Z</dcterms:modified>
</cp:coreProperties>
</file>