
<file path=[Content_Types].xml><?xml version="1.0" encoding="utf-8"?>
<Types xmlns="http://schemas.openxmlformats.org/package/2006/content-types">
  <Default Extension="png" ContentType="image/png"/>
  <Default Extension="Log" ContentType="image/jpe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43"/>
  </p:notesMasterIdLst>
  <p:sldIdLst>
    <p:sldId id="319" r:id="rId2"/>
    <p:sldId id="367" r:id="rId3"/>
    <p:sldId id="378" r:id="rId4"/>
    <p:sldId id="380" r:id="rId5"/>
    <p:sldId id="400" r:id="rId6"/>
    <p:sldId id="379" r:id="rId7"/>
    <p:sldId id="374" r:id="rId8"/>
    <p:sldId id="382" r:id="rId9"/>
    <p:sldId id="381" r:id="rId10"/>
    <p:sldId id="403" r:id="rId11"/>
    <p:sldId id="383" r:id="rId12"/>
    <p:sldId id="357" r:id="rId13"/>
    <p:sldId id="354" r:id="rId14"/>
    <p:sldId id="358" r:id="rId15"/>
    <p:sldId id="359" r:id="rId16"/>
    <p:sldId id="397" r:id="rId17"/>
    <p:sldId id="387" r:id="rId18"/>
    <p:sldId id="396" r:id="rId19"/>
    <p:sldId id="338" r:id="rId20"/>
    <p:sldId id="339" r:id="rId21"/>
    <p:sldId id="340" r:id="rId22"/>
    <p:sldId id="311" r:id="rId23"/>
    <p:sldId id="268" r:id="rId24"/>
    <p:sldId id="276" r:id="rId25"/>
    <p:sldId id="277" r:id="rId26"/>
    <p:sldId id="356" r:id="rId27"/>
    <p:sldId id="312" r:id="rId28"/>
    <p:sldId id="402" r:id="rId29"/>
    <p:sldId id="401" r:id="rId30"/>
    <p:sldId id="405" r:id="rId31"/>
    <p:sldId id="404" r:id="rId32"/>
    <p:sldId id="363" r:id="rId33"/>
    <p:sldId id="399" r:id="rId34"/>
    <p:sldId id="393" r:id="rId35"/>
    <p:sldId id="348" r:id="rId36"/>
    <p:sldId id="332" r:id="rId37"/>
    <p:sldId id="313" r:id="rId38"/>
    <p:sldId id="314" r:id="rId39"/>
    <p:sldId id="315" r:id="rId40"/>
    <p:sldId id="365" r:id="rId41"/>
    <p:sldId id="364"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660033"/>
    <a:srgbClr val="003300"/>
    <a:srgbClr val="FF9900"/>
    <a:srgbClr val="00CC00"/>
    <a:srgbClr val="009900"/>
    <a:srgbClr val="996600"/>
    <a:srgbClr val="663300"/>
    <a:srgbClr val="89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2" autoAdjust="0"/>
    <p:restoredTop sz="66294" autoAdjust="0"/>
  </p:normalViewPr>
  <p:slideViewPr>
    <p:cSldViewPr>
      <p:cViewPr>
        <p:scale>
          <a:sx n="48" d="100"/>
          <a:sy n="48" d="100"/>
        </p:scale>
        <p:origin x="-10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6D62C-5E70-4D81-9944-8FEA026150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96B66EA-A1D5-45C9-AEFB-CE0DD5732E82}">
      <dgm:prSet phldrT="[Text]" custT="1"/>
      <dgm:spPr/>
      <dgm:t>
        <a:bodyPr/>
        <a:lstStyle/>
        <a:p>
          <a:r>
            <a:rPr lang="en-US" sz="1400" b="1" dirty="0">
              <a:solidFill>
                <a:srgbClr val="C00000"/>
              </a:solidFill>
            </a:rPr>
            <a:t>STRAWBERRIES</a:t>
          </a:r>
        </a:p>
      </dgm:t>
    </dgm:pt>
    <dgm:pt modelId="{4D2EE52C-23C2-443F-A9DD-AE0A35B70C0B}" type="parTrans" cxnId="{83DC5344-29FB-48D7-8815-D2BF970D012C}">
      <dgm:prSet/>
      <dgm:spPr/>
      <dgm:t>
        <a:bodyPr/>
        <a:lstStyle/>
        <a:p>
          <a:endParaRPr lang="en-US"/>
        </a:p>
      </dgm:t>
    </dgm:pt>
    <dgm:pt modelId="{179F7BCE-D0ED-466A-B244-F4CDFA7C860C}" type="sibTrans" cxnId="{83DC5344-29FB-48D7-8815-D2BF970D012C}">
      <dgm:prSet/>
      <dgm:spPr/>
      <dgm:t>
        <a:bodyPr/>
        <a:lstStyle/>
        <a:p>
          <a:endParaRPr lang="en-US"/>
        </a:p>
      </dgm:t>
    </dgm:pt>
    <dgm:pt modelId="{EBCFD843-79B2-43EC-92B6-8C09FEC290CE}">
      <dgm:prSet phldrT="[Text]" custT="1"/>
      <dgm:spPr/>
      <dgm:t>
        <a:bodyPr/>
        <a:lstStyle/>
        <a:p>
          <a:r>
            <a:rPr lang="en-US" sz="1400" b="1" dirty="0" smtClean="0">
              <a:solidFill>
                <a:srgbClr val="008000"/>
              </a:solidFill>
            </a:rPr>
            <a:t>U-PICK MARKET</a:t>
          </a:r>
          <a:endParaRPr lang="en-US" sz="1400" b="1" dirty="0">
            <a:solidFill>
              <a:srgbClr val="008000"/>
            </a:solidFill>
          </a:endParaRPr>
        </a:p>
      </dgm:t>
    </dgm:pt>
    <dgm:pt modelId="{6D20853C-0EC3-4E46-A322-26DCE87A4451}" type="parTrans" cxnId="{E4FEA305-CC67-4F42-B2D4-4FD76FE4AC1E}">
      <dgm:prSet/>
      <dgm:spPr/>
      <dgm:t>
        <a:bodyPr/>
        <a:lstStyle/>
        <a:p>
          <a:endParaRPr lang="en-US"/>
        </a:p>
      </dgm:t>
    </dgm:pt>
    <dgm:pt modelId="{CBBF01C3-F080-4689-A71D-028C48459E77}" type="sibTrans" cxnId="{E4FEA305-CC67-4F42-B2D4-4FD76FE4AC1E}">
      <dgm:prSet/>
      <dgm:spPr/>
      <dgm:t>
        <a:bodyPr/>
        <a:lstStyle/>
        <a:p>
          <a:endParaRPr lang="en-US"/>
        </a:p>
      </dgm:t>
    </dgm:pt>
    <dgm:pt modelId="{2CB3EEC2-F2AB-4353-A84F-61C6DB18B62C}">
      <dgm:prSet phldrT="[Text]" custT="1"/>
      <dgm:spPr/>
      <dgm:t>
        <a:bodyPr/>
        <a:lstStyle/>
        <a:p>
          <a:r>
            <a:rPr lang="en-US" sz="1200" dirty="0"/>
            <a:t>GENERAL LIABILITY</a:t>
          </a:r>
        </a:p>
      </dgm:t>
    </dgm:pt>
    <dgm:pt modelId="{616DB048-D841-4C0E-8CBB-6B2550F7AB43}" type="parTrans" cxnId="{8E9B599B-B943-48D4-8BC0-2805012C242B}">
      <dgm:prSet/>
      <dgm:spPr/>
      <dgm:t>
        <a:bodyPr/>
        <a:lstStyle/>
        <a:p>
          <a:endParaRPr lang="en-US"/>
        </a:p>
      </dgm:t>
    </dgm:pt>
    <dgm:pt modelId="{310EE020-CB2D-45F5-86C0-2AFCC371D9D4}" type="sibTrans" cxnId="{8E9B599B-B943-48D4-8BC0-2805012C242B}">
      <dgm:prSet/>
      <dgm:spPr/>
      <dgm:t>
        <a:bodyPr/>
        <a:lstStyle/>
        <a:p>
          <a:endParaRPr lang="en-US"/>
        </a:p>
      </dgm:t>
    </dgm:pt>
    <dgm:pt modelId="{42B10B45-086D-4902-8D38-6A121AD839C5}">
      <dgm:prSet phldrT="[Text]" custT="1"/>
      <dgm:spPr/>
      <dgm:t>
        <a:bodyPr/>
        <a:lstStyle/>
        <a:p>
          <a:r>
            <a:rPr lang="en-US" sz="1400" b="1" dirty="0">
              <a:solidFill>
                <a:srgbClr val="008000"/>
              </a:solidFill>
            </a:rPr>
            <a:t>RETAIL GROCERY</a:t>
          </a:r>
        </a:p>
      </dgm:t>
    </dgm:pt>
    <dgm:pt modelId="{B236916F-C741-48DF-9A55-174FB8E899E4}" type="parTrans" cxnId="{9D8E0B1C-4BC0-4BB3-A453-463B4F7BBFA6}">
      <dgm:prSet/>
      <dgm:spPr/>
      <dgm:t>
        <a:bodyPr/>
        <a:lstStyle/>
        <a:p>
          <a:endParaRPr lang="en-US"/>
        </a:p>
      </dgm:t>
    </dgm:pt>
    <dgm:pt modelId="{5501B621-9FEC-46D4-BE5A-76EBD9F8482E}" type="sibTrans" cxnId="{9D8E0B1C-4BC0-4BB3-A453-463B4F7BBFA6}">
      <dgm:prSet/>
      <dgm:spPr/>
      <dgm:t>
        <a:bodyPr/>
        <a:lstStyle/>
        <a:p>
          <a:endParaRPr lang="en-US"/>
        </a:p>
      </dgm:t>
    </dgm:pt>
    <dgm:pt modelId="{ED4E95C8-5D60-4A52-ADAB-D2D8F9074013}">
      <dgm:prSet phldrT="[Text]" custT="1"/>
      <dgm:spPr/>
      <dgm:t>
        <a:bodyPr/>
        <a:lstStyle/>
        <a:p>
          <a:r>
            <a:rPr lang="en-US" sz="1200"/>
            <a:t>PRODUCT LIABILITY</a:t>
          </a:r>
        </a:p>
      </dgm:t>
    </dgm:pt>
    <dgm:pt modelId="{4F7A8603-933A-4CC3-BEB7-CD2CB952352B}" type="parTrans" cxnId="{1DC8D73E-924E-4D01-8A4E-8AD8C3E11388}">
      <dgm:prSet/>
      <dgm:spPr/>
      <dgm:t>
        <a:bodyPr/>
        <a:lstStyle/>
        <a:p>
          <a:endParaRPr lang="en-US"/>
        </a:p>
      </dgm:t>
    </dgm:pt>
    <dgm:pt modelId="{4C15FC0B-45EC-49DD-BA70-0E2F98A0C850}" type="sibTrans" cxnId="{1DC8D73E-924E-4D01-8A4E-8AD8C3E11388}">
      <dgm:prSet/>
      <dgm:spPr/>
      <dgm:t>
        <a:bodyPr/>
        <a:lstStyle/>
        <a:p>
          <a:endParaRPr lang="en-US"/>
        </a:p>
      </dgm:t>
    </dgm:pt>
    <dgm:pt modelId="{6D011164-73FF-4F03-9383-F8A1FCC43647}">
      <dgm:prSet custT="1"/>
      <dgm:spPr/>
      <dgm:t>
        <a:bodyPr/>
        <a:lstStyle/>
        <a:p>
          <a:r>
            <a:rPr lang="en-US" sz="1200"/>
            <a:t>GENERAL LIABILITY</a:t>
          </a:r>
        </a:p>
      </dgm:t>
    </dgm:pt>
    <dgm:pt modelId="{179A2778-2E6D-4609-BC52-B329768F929D}" type="parTrans" cxnId="{1FE1947B-EB9B-4D06-98C8-EE0B7CF8DF64}">
      <dgm:prSet/>
      <dgm:spPr/>
      <dgm:t>
        <a:bodyPr/>
        <a:lstStyle/>
        <a:p>
          <a:endParaRPr lang="en-US"/>
        </a:p>
      </dgm:t>
    </dgm:pt>
    <dgm:pt modelId="{840C6BCF-C745-493F-B013-C93AC646484D}" type="sibTrans" cxnId="{1FE1947B-EB9B-4D06-98C8-EE0B7CF8DF64}">
      <dgm:prSet/>
      <dgm:spPr/>
      <dgm:t>
        <a:bodyPr/>
        <a:lstStyle/>
        <a:p>
          <a:endParaRPr lang="en-US"/>
        </a:p>
      </dgm:t>
    </dgm:pt>
    <dgm:pt modelId="{327E1AAC-61AF-4F6D-8059-91BDF6FF8F25}">
      <dgm:prSet custT="1"/>
      <dgm:spPr/>
      <dgm:t>
        <a:bodyPr/>
        <a:lstStyle/>
        <a:p>
          <a:r>
            <a:rPr lang="en-US" sz="1200"/>
            <a:t>WFRP</a:t>
          </a:r>
        </a:p>
      </dgm:t>
    </dgm:pt>
    <dgm:pt modelId="{CCF4B37A-D90B-4313-B7B3-FE1B79A75DA2}" type="parTrans" cxnId="{DE97CEC7-6506-48C0-928B-85CDE4686ACC}">
      <dgm:prSet/>
      <dgm:spPr/>
      <dgm:t>
        <a:bodyPr/>
        <a:lstStyle/>
        <a:p>
          <a:endParaRPr lang="en-US"/>
        </a:p>
      </dgm:t>
    </dgm:pt>
    <dgm:pt modelId="{A694E05B-D5D2-400C-A87A-8AD3075CEFBC}" type="sibTrans" cxnId="{DE97CEC7-6506-48C0-928B-85CDE4686ACC}">
      <dgm:prSet/>
      <dgm:spPr/>
      <dgm:t>
        <a:bodyPr/>
        <a:lstStyle/>
        <a:p>
          <a:endParaRPr lang="en-US"/>
        </a:p>
      </dgm:t>
    </dgm:pt>
    <dgm:pt modelId="{7D055F65-7D28-47CD-9248-B4809B7D56F7}">
      <dgm:prSet custT="1"/>
      <dgm:spPr/>
      <dgm:t>
        <a:bodyPr/>
        <a:lstStyle/>
        <a:p>
          <a:r>
            <a:rPr lang="en-US" sz="1200"/>
            <a:t>WFRP</a:t>
          </a:r>
        </a:p>
      </dgm:t>
    </dgm:pt>
    <dgm:pt modelId="{5A9F75A0-3AA1-475B-B0BE-446D6F019CCA}" type="parTrans" cxnId="{F6FB4C97-E677-4805-A6C9-F6FEE79AC379}">
      <dgm:prSet/>
      <dgm:spPr/>
      <dgm:t>
        <a:bodyPr/>
        <a:lstStyle/>
        <a:p>
          <a:endParaRPr lang="en-US"/>
        </a:p>
      </dgm:t>
    </dgm:pt>
    <dgm:pt modelId="{4F4B5E98-9A1B-4D7A-B5FB-55704402D386}" type="sibTrans" cxnId="{F6FB4C97-E677-4805-A6C9-F6FEE79AC379}">
      <dgm:prSet/>
      <dgm:spPr/>
      <dgm:t>
        <a:bodyPr/>
        <a:lstStyle/>
        <a:p>
          <a:endParaRPr lang="en-US"/>
        </a:p>
      </dgm:t>
    </dgm:pt>
    <dgm:pt modelId="{66CFDA4D-108E-4D11-AAF5-C7063873A2FE}">
      <dgm:prSet custT="1"/>
      <dgm:spPr/>
      <dgm:t>
        <a:bodyPr/>
        <a:lstStyle/>
        <a:p>
          <a:r>
            <a:rPr lang="en-US" sz="1400" b="1" dirty="0">
              <a:solidFill>
                <a:srgbClr val="008000"/>
              </a:solidFill>
            </a:rPr>
            <a:t>FARMERS MARKET</a:t>
          </a:r>
        </a:p>
      </dgm:t>
    </dgm:pt>
    <dgm:pt modelId="{DC677741-1BB9-4BE5-ACAE-27DEB11F957C}" type="parTrans" cxnId="{4629629E-44F4-42D9-91E3-46BA419A39B8}">
      <dgm:prSet/>
      <dgm:spPr/>
      <dgm:t>
        <a:bodyPr/>
        <a:lstStyle/>
        <a:p>
          <a:endParaRPr lang="en-US"/>
        </a:p>
      </dgm:t>
    </dgm:pt>
    <dgm:pt modelId="{FF51265B-75E3-4DD4-A72C-D435D6E0617E}" type="sibTrans" cxnId="{4629629E-44F4-42D9-91E3-46BA419A39B8}">
      <dgm:prSet/>
      <dgm:spPr/>
      <dgm:t>
        <a:bodyPr/>
        <a:lstStyle/>
        <a:p>
          <a:endParaRPr lang="en-US"/>
        </a:p>
      </dgm:t>
    </dgm:pt>
    <dgm:pt modelId="{194A0229-80CB-4670-96A5-75A865D91ECA}">
      <dgm:prSet custT="1"/>
      <dgm:spPr/>
      <dgm:t>
        <a:bodyPr/>
        <a:lstStyle/>
        <a:p>
          <a:r>
            <a:rPr lang="en-US" sz="1200" dirty="0" smtClean="0"/>
            <a:t>BUSINESSLIABILITY</a:t>
          </a:r>
          <a:endParaRPr lang="en-US" sz="1200" dirty="0"/>
        </a:p>
      </dgm:t>
    </dgm:pt>
    <dgm:pt modelId="{83A4A36A-89FD-43A6-9372-1D9D8595393B}" type="parTrans" cxnId="{3C4182E1-D83C-457E-AA9D-771A3B94DD2F}">
      <dgm:prSet/>
      <dgm:spPr/>
      <dgm:t>
        <a:bodyPr/>
        <a:lstStyle/>
        <a:p>
          <a:endParaRPr lang="en-US"/>
        </a:p>
      </dgm:t>
    </dgm:pt>
    <dgm:pt modelId="{8DF71395-C1D7-470A-BC98-AF72930294A2}" type="sibTrans" cxnId="{3C4182E1-D83C-457E-AA9D-771A3B94DD2F}">
      <dgm:prSet/>
      <dgm:spPr/>
      <dgm:t>
        <a:bodyPr/>
        <a:lstStyle/>
        <a:p>
          <a:endParaRPr lang="en-US"/>
        </a:p>
      </dgm:t>
    </dgm:pt>
    <dgm:pt modelId="{C6565D31-1F48-4692-AF53-A20007FD9820}">
      <dgm:prSet custT="1"/>
      <dgm:spPr/>
      <dgm:t>
        <a:bodyPr/>
        <a:lstStyle/>
        <a:p>
          <a:r>
            <a:rPr lang="en-US" sz="1200"/>
            <a:t>WFRP</a:t>
          </a:r>
        </a:p>
      </dgm:t>
    </dgm:pt>
    <dgm:pt modelId="{F581F068-CE2E-4F00-A456-362DECF579A2}" type="parTrans" cxnId="{528FD67C-EE57-43B0-BD24-B178E8BBF0B6}">
      <dgm:prSet/>
      <dgm:spPr/>
      <dgm:t>
        <a:bodyPr/>
        <a:lstStyle/>
        <a:p>
          <a:endParaRPr lang="en-US"/>
        </a:p>
      </dgm:t>
    </dgm:pt>
    <dgm:pt modelId="{E6DFEED5-83CF-4DA0-AC31-B85ED32D69FC}" type="sibTrans" cxnId="{528FD67C-EE57-43B0-BD24-B178E8BBF0B6}">
      <dgm:prSet/>
      <dgm:spPr/>
      <dgm:t>
        <a:bodyPr/>
        <a:lstStyle/>
        <a:p>
          <a:endParaRPr lang="en-US"/>
        </a:p>
      </dgm:t>
    </dgm:pt>
    <dgm:pt modelId="{2F841A32-A03E-431D-AEA5-A48955E2BB8E}" type="pres">
      <dgm:prSet presAssocID="{62D6D62C-5E70-4D81-9944-8FEA02615038}" presName="hierChild1" presStyleCnt="0">
        <dgm:presLayoutVars>
          <dgm:chPref val="1"/>
          <dgm:dir/>
          <dgm:animOne val="branch"/>
          <dgm:animLvl val="lvl"/>
          <dgm:resizeHandles/>
        </dgm:presLayoutVars>
      </dgm:prSet>
      <dgm:spPr/>
      <dgm:t>
        <a:bodyPr/>
        <a:lstStyle/>
        <a:p>
          <a:endParaRPr lang="en-US"/>
        </a:p>
      </dgm:t>
    </dgm:pt>
    <dgm:pt modelId="{57977808-9BBB-4059-92F5-AB8EC8FC6E62}" type="pres">
      <dgm:prSet presAssocID="{A96B66EA-A1D5-45C9-AEFB-CE0DD5732E82}" presName="hierRoot1" presStyleCnt="0"/>
      <dgm:spPr/>
    </dgm:pt>
    <dgm:pt modelId="{A7281190-6F0F-4889-AC9D-CCB1FDC40EC3}" type="pres">
      <dgm:prSet presAssocID="{A96B66EA-A1D5-45C9-AEFB-CE0DD5732E82}" presName="composite" presStyleCnt="0"/>
      <dgm:spPr/>
    </dgm:pt>
    <dgm:pt modelId="{3D2EBD17-7F8A-4FAA-AECF-5176171F475F}" type="pres">
      <dgm:prSet presAssocID="{A96B66EA-A1D5-45C9-AEFB-CE0DD5732E82}" presName="background" presStyleLbl="node0" presStyleIdx="0" presStyleCnt="1"/>
      <dgm:spPr/>
    </dgm:pt>
    <dgm:pt modelId="{14250CFC-8A3D-4A91-B9CA-795785BC1EB1}" type="pres">
      <dgm:prSet presAssocID="{A96B66EA-A1D5-45C9-AEFB-CE0DD5732E82}" presName="text" presStyleLbl="fgAcc0" presStyleIdx="0" presStyleCnt="1" custScaleX="193649" custScaleY="164891">
        <dgm:presLayoutVars>
          <dgm:chPref val="3"/>
        </dgm:presLayoutVars>
      </dgm:prSet>
      <dgm:spPr/>
      <dgm:t>
        <a:bodyPr/>
        <a:lstStyle/>
        <a:p>
          <a:endParaRPr lang="en-US"/>
        </a:p>
      </dgm:t>
    </dgm:pt>
    <dgm:pt modelId="{01EFA430-F575-46A3-B7DC-C19F69417A43}" type="pres">
      <dgm:prSet presAssocID="{A96B66EA-A1D5-45C9-AEFB-CE0DD5732E82}" presName="hierChild2" presStyleCnt="0"/>
      <dgm:spPr/>
    </dgm:pt>
    <dgm:pt modelId="{93E7E0BC-73DC-4A27-B1E6-C04D80540E98}" type="pres">
      <dgm:prSet presAssocID="{6D20853C-0EC3-4E46-A322-26DCE87A4451}" presName="Name10" presStyleLbl="parChTrans1D2" presStyleIdx="0" presStyleCnt="3"/>
      <dgm:spPr/>
      <dgm:t>
        <a:bodyPr/>
        <a:lstStyle/>
        <a:p>
          <a:endParaRPr lang="en-US"/>
        </a:p>
      </dgm:t>
    </dgm:pt>
    <dgm:pt modelId="{1888B5CB-B703-42AF-9B71-F99BECB866B7}" type="pres">
      <dgm:prSet presAssocID="{EBCFD843-79B2-43EC-92B6-8C09FEC290CE}" presName="hierRoot2" presStyleCnt="0"/>
      <dgm:spPr/>
    </dgm:pt>
    <dgm:pt modelId="{E7131939-1205-45B8-9E4A-7555E0FE8BAC}" type="pres">
      <dgm:prSet presAssocID="{EBCFD843-79B2-43EC-92B6-8C09FEC290CE}" presName="composite2" presStyleCnt="0"/>
      <dgm:spPr/>
    </dgm:pt>
    <dgm:pt modelId="{753E89B1-6BF3-40C6-9327-F9FF11BDE9F5}" type="pres">
      <dgm:prSet presAssocID="{EBCFD843-79B2-43EC-92B6-8C09FEC290CE}" presName="background2" presStyleLbl="node2" presStyleIdx="0" presStyleCnt="3"/>
      <dgm:spPr/>
    </dgm:pt>
    <dgm:pt modelId="{9603D9C4-9A92-416E-910A-B3D175DBC7F7}" type="pres">
      <dgm:prSet presAssocID="{EBCFD843-79B2-43EC-92B6-8C09FEC290CE}" presName="text2" presStyleLbl="fgAcc2" presStyleIdx="0" presStyleCnt="3" custScaleX="185015">
        <dgm:presLayoutVars>
          <dgm:chPref val="3"/>
        </dgm:presLayoutVars>
      </dgm:prSet>
      <dgm:spPr/>
      <dgm:t>
        <a:bodyPr/>
        <a:lstStyle/>
        <a:p>
          <a:endParaRPr lang="en-US"/>
        </a:p>
      </dgm:t>
    </dgm:pt>
    <dgm:pt modelId="{3AA17C4D-82AE-4A16-BAE9-0E0038ED6A5E}" type="pres">
      <dgm:prSet presAssocID="{EBCFD843-79B2-43EC-92B6-8C09FEC290CE}" presName="hierChild3" presStyleCnt="0"/>
      <dgm:spPr/>
    </dgm:pt>
    <dgm:pt modelId="{A49BD3B0-63F6-4A20-B547-E6821F2AC201}" type="pres">
      <dgm:prSet presAssocID="{616DB048-D841-4C0E-8CBB-6B2550F7AB43}" presName="Name17" presStyleLbl="parChTrans1D3" presStyleIdx="0" presStyleCnt="7"/>
      <dgm:spPr/>
      <dgm:t>
        <a:bodyPr/>
        <a:lstStyle/>
        <a:p>
          <a:endParaRPr lang="en-US"/>
        </a:p>
      </dgm:t>
    </dgm:pt>
    <dgm:pt modelId="{C1887CE3-9CFA-4277-8EC0-5D123391122E}" type="pres">
      <dgm:prSet presAssocID="{2CB3EEC2-F2AB-4353-A84F-61C6DB18B62C}" presName="hierRoot3" presStyleCnt="0"/>
      <dgm:spPr/>
    </dgm:pt>
    <dgm:pt modelId="{44DA9022-CF8B-4762-A240-CAEF1F1FDBF9}" type="pres">
      <dgm:prSet presAssocID="{2CB3EEC2-F2AB-4353-A84F-61C6DB18B62C}" presName="composite3" presStyleCnt="0"/>
      <dgm:spPr/>
    </dgm:pt>
    <dgm:pt modelId="{402272EE-ACBF-41A5-9D19-9D6EFE9CF597}" type="pres">
      <dgm:prSet presAssocID="{2CB3EEC2-F2AB-4353-A84F-61C6DB18B62C}" presName="background3" presStyleLbl="node3" presStyleIdx="0" presStyleCnt="7"/>
      <dgm:spPr/>
    </dgm:pt>
    <dgm:pt modelId="{A5610F3D-A858-40D7-9C04-6D11533D3E2B}" type="pres">
      <dgm:prSet presAssocID="{2CB3EEC2-F2AB-4353-A84F-61C6DB18B62C}" presName="text3" presStyleLbl="fgAcc3" presStyleIdx="0" presStyleCnt="7" custScaleY="267838">
        <dgm:presLayoutVars>
          <dgm:chPref val="3"/>
        </dgm:presLayoutVars>
      </dgm:prSet>
      <dgm:spPr/>
      <dgm:t>
        <a:bodyPr/>
        <a:lstStyle/>
        <a:p>
          <a:endParaRPr lang="en-US"/>
        </a:p>
      </dgm:t>
    </dgm:pt>
    <dgm:pt modelId="{15936900-57F0-43EE-941B-1CE1880E8A56}" type="pres">
      <dgm:prSet presAssocID="{2CB3EEC2-F2AB-4353-A84F-61C6DB18B62C}" presName="hierChild4" presStyleCnt="0"/>
      <dgm:spPr/>
    </dgm:pt>
    <dgm:pt modelId="{1E81F83C-C5F3-4860-BC36-3EB905DC8481}" type="pres">
      <dgm:prSet presAssocID="{5A9F75A0-3AA1-475B-B0BE-446D6F019CCA}" presName="Name17" presStyleLbl="parChTrans1D3" presStyleIdx="1" presStyleCnt="7"/>
      <dgm:spPr/>
      <dgm:t>
        <a:bodyPr/>
        <a:lstStyle/>
        <a:p>
          <a:endParaRPr lang="en-US"/>
        </a:p>
      </dgm:t>
    </dgm:pt>
    <dgm:pt modelId="{2284CD27-CE85-4EB1-B62A-F52C84180922}" type="pres">
      <dgm:prSet presAssocID="{7D055F65-7D28-47CD-9248-B4809B7D56F7}" presName="hierRoot3" presStyleCnt="0"/>
      <dgm:spPr/>
    </dgm:pt>
    <dgm:pt modelId="{E317F877-B827-4841-BA74-E644937A8AB6}" type="pres">
      <dgm:prSet presAssocID="{7D055F65-7D28-47CD-9248-B4809B7D56F7}" presName="composite3" presStyleCnt="0"/>
      <dgm:spPr/>
    </dgm:pt>
    <dgm:pt modelId="{AC26730D-CFA9-4F6E-9D6A-2A0E0A87716E}" type="pres">
      <dgm:prSet presAssocID="{7D055F65-7D28-47CD-9248-B4809B7D56F7}" presName="background3" presStyleLbl="node3" presStyleIdx="1" presStyleCnt="7"/>
      <dgm:spPr/>
    </dgm:pt>
    <dgm:pt modelId="{BC137AEB-C763-4B73-9C6C-6E867CEFD0AF}" type="pres">
      <dgm:prSet presAssocID="{7D055F65-7D28-47CD-9248-B4809B7D56F7}" presName="text3" presStyleLbl="fgAcc3" presStyleIdx="1" presStyleCnt="7" custScaleY="267838">
        <dgm:presLayoutVars>
          <dgm:chPref val="3"/>
        </dgm:presLayoutVars>
      </dgm:prSet>
      <dgm:spPr/>
      <dgm:t>
        <a:bodyPr/>
        <a:lstStyle/>
        <a:p>
          <a:endParaRPr lang="en-US"/>
        </a:p>
      </dgm:t>
    </dgm:pt>
    <dgm:pt modelId="{EE280F56-7531-4041-B8DB-5BDD547E3554}" type="pres">
      <dgm:prSet presAssocID="{7D055F65-7D28-47CD-9248-B4809B7D56F7}" presName="hierChild4" presStyleCnt="0"/>
      <dgm:spPr/>
    </dgm:pt>
    <dgm:pt modelId="{721D4A4F-0835-43BF-BAD7-66F414D598FB}" type="pres">
      <dgm:prSet presAssocID="{DC677741-1BB9-4BE5-ACAE-27DEB11F957C}" presName="Name10" presStyleLbl="parChTrans1D2" presStyleIdx="1" presStyleCnt="3"/>
      <dgm:spPr/>
      <dgm:t>
        <a:bodyPr/>
        <a:lstStyle/>
        <a:p>
          <a:endParaRPr lang="en-US"/>
        </a:p>
      </dgm:t>
    </dgm:pt>
    <dgm:pt modelId="{025F2F45-F84C-434A-8270-60F8E3789E07}" type="pres">
      <dgm:prSet presAssocID="{66CFDA4D-108E-4D11-AAF5-C7063873A2FE}" presName="hierRoot2" presStyleCnt="0"/>
      <dgm:spPr/>
    </dgm:pt>
    <dgm:pt modelId="{32E50311-A870-477D-A7BF-1C155CFCD4E7}" type="pres">
      <dgm:prSet presAssocID="{66CFDA4D-108E-4D11-AAF5-C7063873A2FE}" presName="composite2" presStyleCnt="0"/>
      <dgm:spPr/>
    </dgm:pt>
    <dgm:pt modelId="{6D82986E-038D-445D-9F94-1C2B8EED79CB}" type="pres">
      <dgm:prSet presAssocID="{66CFDA4D-108E-4D11-AAF5-C7063873A2FE}" presName="background2" presStyleLbl="node2" presStyleIdx="1" presStyleCnt="3"/>
      <dgm:spPr/>
    </dgm:pt>
    <dgm:pt modelId="{51F55569-184F-45C6-A4E8-E2982FF4FFD3}" type="pres">
      <dgm:prSet presAssocID="{66CFDA4D-108E-4D11-AAF5-C7063873A2FE}" presName="text2" presStyleLbl="fgAcc2" presStyleIdx="1" presStyleCnt="3" custScaleX="185015">
        <dgm:presLayoutVars>
          <dgm:chPref val="3"/>
        </dgm:presLayoutVars>
      </dgm:prSet>
      <dgm:spPr/>
      <dgm:t>
        <a:bodyPr/>
        <a:lstStyle/>
        <a:p>
          <a:endParaRPr lang="en-US"/>
        </a:p>
      </dgm:t>
    </dgm:pt>
    <dgm:pt modelId="{5564C020-617A-4A08-BDF7-1A4DD3A63564}" type="pres">
      <dgm:prSet presAssocID="{66CFDA4D-108E-4D11-AAF5-C7063873A2FE}" presName="hierChild3" presStyleCnt="0"/>
      <dgm:spPr/>
    </dgm:pt>
    <dgm:pt modelId="{12A4442F-2701-40BF-B6F7-4BCA480352E9}" type="pres">
      <dgm:prSet presAssocID="{83A4A36A-89FD-43A6-9372-1D9D8595393B}" presName="Name17" presStyleLbl="parChTrans1D3" presStyleIdx="2" presStyleCnt="7"/>
      <dgm:spPr/>
      <dgm:t>
        <a:bodyPr/>
        <a:lstStyle/>
        <a:p>
          <a:endParaRPr lang="en-US"/>
        </a:p>
      </dgm:t>
    </dgm:pt>
    <dgm:pt modelId="{681A62EC-114C-4806-A61F-5CFA41540C6D}" type="pres">
      <dgm:prSet presAssocID="{194A0229-80CB-4670-96A5-75A865D91ECA}" presName="hierRoot3" presStyleCnt="0"/>
      <dgm:spPr/>
    </dgm:pt>
    <dgm:pt modelId="{B3DB7187-6F43-4197-9DC2-611E28CDD0CA}" type="pres">
      <dgm:prSet presAssocID="{194A0229-80CB-4670-96A5-75A865D91ECA}" presName="composite3" presStyleCnt="0"/>
      <dgm:spPr/>
    </dgm:pt>
    <dgm:pt modelId="{1A1A8333-7A5E-43AB-B28A-01DFC557E9A3}" type="pres">
      <dgm:prSet presAssocID="{194A0229-80CB-4670-96A5-75A865D91ECA}" presName="background3" presStyleLbl="node3" presStyleIdx="2" presStyleCnt="7"/>
      <dgm:spPr/>
    </dgm:pt>
    <dgm:pt modelId="{30B3D890-4495-4852-82DA-D088B15D63B2}" type="pres">
      <dgm:prSet presAssocID="{194A0229-80CB-4670-96A5-75A865D91ECA}" presName="text3" presStyleLbl="fgAcc3" presStyleIdx="2" presStyleCnt="7" custScaleY="267838">
        <dgm:presLayoutVars>
          <dgm:chPref val="3"/>
        </dgm:presLayoutVars>
      </dgm:prSet>
      <dgm:spPr/>
      <dgm:t>
        <a:bodyPr/>
        <a:lstStyle/>
        <a:p>
          <a:endParaRPr lang="en-US"/>
        </a:p>
      </dgm:t>
    </dgm:pt>
    <dgm:pt modelId="{CA8C1E0C-885A-4004-B53F-A189CEE171B5}" type="pres">
      <dgm:prSet presAssocID="{194A0229-80CB-4670-96A5-75A865D91ECA}" presName="hierChild4" presStyleCnt="0"/>
      <dgm:spPr/>
    </dgm:pt>
    <dgm:pt modelId="{EE2BC49F-9FF7-46F4-91D1-CE93D3982E04}" type="pres">
      <dgm:prSet presAssocID="{F581F068-CE2E-4F00-A456-362DECF579A2}" presName="Name17" presStyleLbl="parChTrans1D3" presStyleIdx="3" presStyleCnt="7"/>
      <dgm:spPr/>
      <dgm:t>
        <a:bodyPr/>
        <a:lstStyle/>
        <a:p>
          <a:endParaRPr lang="en-US"/>
        </a:p>
      </dgm:t>
    </dgm:pt>
    <dgm:pt modelId="{012485EE-D9E7-4161-B23A-B4AA4C33DDCE}" type="pres">
      <dgm:prSet presAssocID="{C6565D31-1F48-4692-AF53-A20007FD9820}" presName="hierRoot3" presStyleCnt="0"/>
      <dgm:spPr/>
    </dgm:pt>
    <dgm:pt modelId="{1B0AEDF3-476B-4FBD-8819-70328230CB8A}" type="pres">
      <dgm:prSet presAssocID="{C6565D31-1F48-4692-AF53-A20007FD9820}" presName="composite3" presStyleCnt="0"/>
      <dgm:spPr/>
    </dgm:pt>
    <dgm:pt modelId="{A7F7A0C9-36DA-4C18-9D95-43AF6DD649FC}" type="pres">
      <dgm:prSet presAssocID="{C6565D31-1F48-4692-AF53-A20007FD9820}" presName="background3" presStyleLbl="node3" presStyleIdx="3" presStyleCnt="7"/>
      <dgm:spPr/>
    </dgm:pt>
    <dgm:pt modelId="{22850AD9-D327-4038-B5A3-71533DF078A0}" type="pres">
      <dgm:prSet presAssocID="{C6565D31-1F48-4692-AF53-A20007FD9820}" presName="text3" presStyleLbl="fgAcc3" presStyleIdx="3" presStyleCnt="7" custScaleY="267838">
        <dgm:presLayoutVars>
          <dgm:chPref val="3"/>
        </dgm:presLayoutVars>
      </dgm:prSet>
      <dgm:spPr/>
      <dgm:t>
        <a:bodyPr/>
        <a:lstStyle/>
        <a:p>
          <a:endParaRPr lang="en-US"/>
        </a:p>
      </dgm:t>
    </dgm:pt>
    <dgm:pt modelId="{17265902-D8F3-4C7D-8A96-29D95B348F9D}" type="pres">
      <dgm:prSet presAssocID="{C6565D31-1F48-4692-AF53-A20007FD9820}" presName="hierChild4" presStyleCnt="0"/>
      <dgm:spPr/>
    </dgm:pt>
    <dgm:pt modelId="{847B259C-5CF9-41FC-8DC4-0B429B26DFC8}" type="pres">
      <dgm:prSet presAssocID="{B236916F-C741-48DF-9A55-174FB8E899E4}" presName="Name10" presStyleLbl="parChTrans1D2" presStyleIdx="2" presStyleCnt="3"/>
      <dgm:spPr/>
      <dgm:t>
        <a:bodyPr/>
        <a:lstStyle/>
        <a:p>
          <a:endParaRPr lang="en-US"/>
        </a:p>
      </dgm:t>
    </dgm:pt>
    <dgm:pt modelId="{A438163E-187B-4181-B434-C4CF6529946B}" type="pres">
      <dgm:prSet presAssocID="{42B10B45-086D-4902-8D38-6A121AD839C5}" presName="hierRoot2" presStyleCnt="0"/>
      <dgm:spPr/>
    </dgm:pt>
    <dgm:pt modelId="{92238DBA-857D-4927-9516-D14DA2D2BEF1}" type="pres">
      <dgm:prSet presAssocID="{42B10B45-086D-4902-8D38-6A121AD839C5}" presName="composite2" presStyleCnt="0"/>
      <dgm:spPr/>
    </dgm:pt>
    <dgm:pt modelId="{DD64CBEE-8E2B-4BE9-8E1B-DC565508456D}" type="pres">
      <dgm:prSet presAssocID="{42B10B45-086D-4902-8D38-6A121AD839C5}" presName="background2" presStyleLbl="node2" presStyleIdx="2" presStyleCnt="3"/>
      <dgm:spPr/>
    </dgm:pt>
    <dgm:pt modelId="{DB2DF20A-3213-41FF-844B-368FDBBB2C6A}" type="pres">
      <dgm:prSet presAssocID="{42B10B45-086D-4902-8D38-6A121AD839C5}" presName="text2" presStyleLbl="fgAcc2" presStyleIdx="2" presStyleCnt="3" custScaleX="185015">
        <dgm:presLayoutVars>
          <dgm:chPref val="3"/>
        </dgm:presLayoutVars>
      </dgm:prSet>
      <dgm:spPr/>
      <dgm:t>
        <a:bodyPr/>
        <a:lstStyle/>
        <a:p>
          <a:endParaRPr lang="en-US"/>
        </a:p>
      </dgm:t>
    </dgm:pt>
    <dgm:pt modelId="{5B0BBCD1-ACB8-4480-ACDF-F540CD867766}" type="pres">
      <dgm:prSet presAssocID="{42B10B45-086D-4902-8D38-6A121AD839C5}" presName="hierChild3" presStyleCnt="0"/>
      <dgm:spPr/>
    </dgm:pt>
    <dgm:pt modelId="{395F6962-93DD-4B58-8EA4-B1011D16C58E}" type="pres">
      <dgm:prSet presAssocID="{4F7A8603-933A-4CC3-BEB7-CD2CB952352B}" presName="Name17" presStyleLbl="parChTrans1D3" presStyleIdx="4" presStyleCnt="7"/>
      <dgm:spPr/>
      <dgm:t>
        <a:bodyPr/>
        <a:lstStyle/>
        <a:p>
          <a:endParaRPr lang="en-US"/>
        </a:p>
      </dgm:t>
    </dgm:pt>
    <dgm:pt modelId="{70923FBB-A084-435C-8C19-A4318954E296}" type="pres">
      <dgm:prSet presAssocID="{ED4E95C8-5D60-4A52-ADAB-D2D8F9074013}" presName="hierRoot3" presStyleCnt="0"/>
      <dgm:spPr/>
    </dgm:pt>
    <dgm:pt modelId="{30DE2E22-043F-45AA-A0A0-5F331B0C0448}" type="pres">
      <dgm:prSet presAssocID="{ED4E95C8-5D60-4A52-ADAB-D2D8F9074013}" presName="composite3" presStyleCnt="0"/>
      <dgm:spPr/>
    </dgm:pt>
    <dgm:pt modelId="{A4961650-1B5A-42DC-98FA-059F511D145B}" type="pres">
      <dgm:prSet presAssocID="{ED4E95C8-5D60-4A52-ADAB-D2D8F9074013}" presName="background3" presStyleLbl="node3" presStyleIdx="4" presStyleCnt="7"/>
      <dgm:spPr/>
    </dgm:pt>
    <dgm:pt modelId="{1226E07E-E704-4E20-B73F-724AA2E8D7A4}" type="pres">
      <dgm:prSet presAssocID="{ED4E95C8-5D60-4A52-ADAB-D2D8F9074013}" presName="text3" presStyleLbl="fgAcc3" presStyleIdx="4" presStyleCnt="7" custScaleY="267838">
        <dgm:presLayoutVars>
          <dgm:chPref val="3"/>
        </dgm:presLayoutVars>
      </dgm:prSet>
      <dgm:spPr/>
      <dgm:t>
        <a:bodyPr/>
        <a:lstStyle/>
        <a:p>
          <a:endParaRPr lang="en-US"/>
        </a:p>
      </dgm:t>
    </dgm:pt>
    <dgm:pt modelId="{8FD9B2BE-C24B-4407-8D2D-7D3B9D4E01AF}" type="pres">
      <dgm:prSet presAssocID="{ED4E95C8-5D60-4A52-ADAB-D2D8F9074013}" presName="hierChild4" presStyleCnt="0"/>
      <dgm:spPr/>
    </dgm:pt>
    <dgm:pt modelId="{ACFD7D10-E50E-4CB5-B008-F2FA6F716642}" type="pres">
      <dgm:prSet presAssocID="{179A2778-2E6D-4609-BC52-B329768F929D}" presName="Name17" presStyleLbl="parChTrans1D3" presStyleIdx="5" presStyleCnt="7"/>
      <dgm:spPr/>
      <dgm:t>
        <a:bodyPr/>
        <a:lstStyle/>
        <a:p>
          <a:endParaRPr lang="en-US"/>
        </a:p>
      </dgm:t>
    </dgm:pt>
    <dgm:pt modelId="{EB98D167-5CFD-41B7-8770-6A870DFE6B11}" type="pres">
      <dgm:prSet presAssocID="{6D011164-73FF-4F03-9383-F8A1FCC43647}" presName="hierRoot3" presStyleCnt="0"/>
      <dgm:spPr/>
    </dgm:pt>
    <dgm:pt modelId="{20B3A4B6-0434-4FBB-B34D-37FCE43F850F}" type="pres">
      <dgm:prSet presAssocID="{6D011164-73FF-4F03-9383-F8A1FCC43647}" presName="composite3" presStyleCnt="0"/>
      <dgm:spPr/>
    </dgm:pt>
    <dgm:pt modelId="{5CC36AC7-76FD-47EE-B72A-4ADA40BDF830}" type="pres">
      <dgm:prSet presAssocID="{6D011164-73FF-4F03-9383-F8A1FCC43647}" presName="background3" presStyleLbl="node3" presStyleIdx="5" presStyleCnt="7"/>
      <dgm:spPr/>
    </dgm:pt>
    <dgm:pt modelId="{2C6A2759-1848-478C-A254-CABBE062850E}" type="pres">
      <dgm:prSet presAssocID="{6D011164-73FF-4F03-9383-F8A1FCC43647}" presName="text3" presStyleLbl="fgAcc3" presStyleIdx="5" presStyleCnt="7" custScaleY="267838">
        <dgm:presLayoutVars>
          <dgm:chPref val="3"/>
        </dgm:presLayoutVars>
      </dgm:prSet>
      <dgm:spPr/>
      <dgm:t>
        <a:bodyPr/>
        <a:lstStyle/>
        <a:p>
          <a:endParaRPr lang="en-US"/>
        </a:p>
      </dgm:t>
    </dgm:pt>
    <dgm:pt modelId="{1C0671B8-83E8-47AD-9CF4-8BCA56A18108}" type="pres">
      <dgm:prSet presAssocID="{6D011164-73FF-4F03-9383-F8A1FCC43647}" presName="hierChild4" presStyleCnt="0"/>
      <dgm:spPr/>
    </dgm:pt>
    <dgm:pt modelId="{0689130E-4648-44A3-A8B7-ECC7EF992B72}" type="pres">
      <dgm:prSet presAssocID="{CCF4B37A-D90B-4313-B7B3-FE1B79A75DA2}" presName="Name17" presStyleLbl="parChTrans1D3" presStyleIdx="6" presStyleCnt="7"/>
      <dgm:spPr/>
      <dgm:t>
        <a:bodyPr/>
        <a:lstStyle/>
        <a:p>
          <a:endParaRPr lang="en-US"/>
        </a:p>
      </dgm:t>
    </dgm:pt>
    <dgm:pt modelId="{E5FD4131-F06D-4B72-A7EE-FEA6CD564BC5}" type="pres">
      <dgm:prSet presAssocID="{327E1AAC-61AF-4F6D-8059-91BDF6FF8F25}" presName="hierRoot3" presStyleCnt="0"/>
      <dgm:spPr/>
    </dgm:pt>
    <dgm:pt modelId="{BB442051-4423-4994-9823-FA517FE42453}" type="pres">
      <dgm:prSet presAssocID="{327E1AAC-61AF-4F6D-8059-91BDF6FF8F25}" presName="composite3" presStyleCnt="0"/>
      <dgm:spPr/>
    </dgm:pt>
    <dgm:pt modelId="{18F9FCD8-DE29-43F1-A86D-00AD455E82E8}" type="pres">
      <dgm:prSet presAssocID="{327E1AAC-61AF-4F6D-8059-91BDF6FF8F25}" presName="background3" presStyleLbl="node3" presStyleIdx="6" presStyleCnt="7"/>
      <dgm:spPr/>
    </dgm:pt>
    <dgm:pt modelId="{5AD0D43F-7EBF-4FF5-BAA7-0163928617A6}" type="pres">
      <dgm:prSet presAssocID="{327E1AAC-61AF-4F6D-8059-91BDF6FF8F25}" presName="text3" presStyleLbl="fgAcc3" presStyleIdx="6" presStyleCnt="7" custScaleY="267838">
        <dgm:presLayoutVars>
          <dgm:chPref val="3"/>
        </dgm:presLayoutVars>
      </dgm:prSet>
      <dgm:spPr/>
      <dgm:t>
        <a:bodyPr/>
        <a:lstStyle/>
        <a:p>
          <a:endParaRPr lang="en-US"/>
        </a:p>
      </dgm:t>
    </dgm:pt>
    <dgm:pt modelId="{A9AED72A-B225-434A-B4A6-EE6F7EE33A8C}" type="pres">
      <dgm:prSet presAssocID="{327E1AAC-61AF-4F6D-8059-91BDF6FF8F25}" presName="hierChild4" presStyleCnt="0"/>
      <dgm:spPr/>
    </dgm:pt>
  </dgm:ptLst>
  <dgm:cxnLst>
    <dgm:cxn modelId="{9D8E0B1C-4BC0-4BB3-A453-463B4F7BBFA6}" srcId="{A96B66EA-A1D5-45C9-AEFB-CE0DD5732E82}" destId="{42B10B45-086D-4902-8D38-6A121AD839C5}" srcOrd="2" destOrd="0" parTransId="{B236916F-C741-48DF-9A55-174FB8E899E4}" sibTransId="{5501B621-9FEC-46D4-BE5A-76EBD9F8482E}"/>
    <dgm:cxn modelId="{4629629E-44F4-42D9-91E3-46BA419A39B8}" srcId="{A96B66EA-A1D5-45C9-AEFB-CE0DD5732E82}" destId="{66CFDA4D-108E-4D11-AAF5-C7063873A2FE}" srcOrd="1" destOrd="0" parTransId="{DC677741-1BB9-4BE5-ACAE-27DEB11F957C}" sibTransId="{FF51265B-75E3-4DD4-A72C-D435D6E0617E}"/>
    <dgm:cxn modelId="{23713CBB-EBDC-4B09-ACD0-BF1B46F77B5C}" type="presOf" srcId="{4F7A8603-933A-4CC3-BEB7-CD2CB952352B}" destId="{395F6962-93DD-4B58-8EA4-B1011D16C58E}" srcOrd="0" destOrd="0" presId="urn:microsoft.com/office/officeart/2005/8/layout/hierarchy1"/>
    <dgm:cxn modelId="{3C4182E1-D83C-457E-AA9D-771A3B94DD2F}" srcId="{66CFDA4D-108E-4D11-AAF5-C7063873A2FE}" destId="{194A0229-80CB-4670-96A5-75A865D91ECA}" srcOrd="0" destOrd="0" parTransId="{83A4A36A-89FD-43A6-9372-1D9D8595393B}" sibTransId="{8DF71395-C1D7-470A-BC98-AF72930294A2}"/>
    <dgm:cxn modelId="{01F22292-3096-4733-A71A-99B6F423F895}" type="presOf" srcId="{CCF4B37A-D90B-4313-B7B3-FE1B79A75DA2}" destId="{0689130E-4648-44A3-A8B7-ECC7EF992B72}" srcOrd="0" destOrd="0" presId="urn:microsoft.com/office/officeart/2005/8/layout/hierarchy1"/>
    <dgm:cxn modelId="{604BFF3E-CE09-48B5-B2A7-610E5E961248}" type="presOf" srcId="{F581F068-CE2E-4F00-A456-362DECF579A2}" destId="{EE2BC49F-9FF7-46F4-91D1-CE93D3982E04}" srcOrd="0" destOrd="0" presId="urn:microsoft.com/office/officeart/2005/8/layout/hierarchy1"/>
    <dgm:cxn modelId="{83DC5344-29FB-48D7-8815-D2BF970D012C}" srcId="{62D6D62C-5E70-4D81-9944-8FEA02615038}" destId="{A96B66EA-A1D5-45C9-AEFB-CE0DD5732E82}" srcOrd="0" destOrd="0" parTransId="{4D2EE52C-23C2-443F-A9DD-AE0A35B70C0B}" sibTransId="{179F7BCE-D0ED-466A-B244-F4CDFA7C860C}"/>
    <dgm:cxn modelId="{B57B4B73-AEBB-446F-9639-BE43098A57A9}" type="presOf" srcId="{616DB048-D841-4C0E-8CBB-6B2550F7AB43}" destId="{A49BD3B0-63F6-4A20-B547-E6821F2AC201}" srcOrd="0" destOrd="0" presId="urn:microsoft.com/office/officeart/2005/8/layout/hierarchy1"/>
    <dgm:cxn modelId="{F6FB4C97-E677-4805-A6C9-F6FEE79AC379}" srcId="{EBCFD843-79B2-43EC-92B6-8C09FEC290CE}" destId="{7D055F65-7D28-47CD-9248-B4809B7D56F7}" srcOrd="1" destOrd="0" parTransId="{5A9F75A0-3AA1-475B-B0BE-446D6F019CCA}" sibTransId="{4F4B5E98-9A1B-4D7A-B5FB-55704402D386}"/>
    <dgm:cxn modelId="{DE97CEC7-6506-48C0-928B-85CDE4686ACC}" srcId="{42B10B45-086D-4902-8D38-6A121AD839C5}" destId="{327E1AAC-61AF-4F6D-8059-91BDF6FF8F25}" srcOrd="2" destOrd="0" parTransId="{CCF4B37A-D90B-4313-B7B3-FE1B79A75DA2}" sibTransId="{A694E05B-D5D2-400C-A87A-8AD3075CEFBC}"/>
    <dgm:cxn modelId="{308E26C1-BAC9-4982-B404-B8411679B6AE}" type="presOf" srcId="{83A4A36A-89FD-43A6-9372-1D9D8595393B}" destId="{12A4442F-2701-40BF-B6F7-4BCA480352E9}" srcOrd="0" destOrd="0" presId="urn:microsoft.com/office/officeart/2005/8/layout/hierarchy1"/>
    <dgm:cxn modelId="{9128C80D-C9D4-4104-B9B9-75CC3B3F922F}" type="presOf" srcId="{C6565D31-1F48-4692-AF53-A20007FD9820}" destId="{22850AD9-D327-4038-B5A3-71533DF078A0}" srcOrd="0" destOrd="0" presId="urn:microsoft.com/office/officeart/2005/8/layout/hierarchy1"/>
    <dgm:cxn modelId="{8E9B599B-B943-48D4-8BC0-2805012C242B}" srcId="{EBCFD843-79B2-43EC-92B6-8C09FEC290CE}" destId="{2CB3EEC2-F2AB-4353-A84F-61C6DB18B62C}" srcOrd="0" destOrd="0" parTransId="{616DB048-D841-4C0E-8CBB-6B2550F7AB43}" sibTransId="{310EE020-CB2D-45F5-86C0-2AFCC371D9D4}"/>
    <dgm:cxn modelId="{3BB2E4E3-715B-48AB-892F-E18523B81226}" type="presOf" srcId="{327E1AAC-61AF-4F6D-8059-91BDF6FF8F25}" destId="{5AD0D43F-7EBF-4FF5-BAA7-0163928617A6}" srcOrd="0" destOrd="0" presId="urn:microsoft.com/office/officeart/2005/8/layout/hierarchy1"/>
    <dgm:cxn modelId="{08887810-B432-41E1-B5EC-61F8E57A30FD}" type="presOf" srcId="{EBCFD843-79B2-43EC-92B6-8C09FEC290CE}" destId="{9603D9C4-9A92-416E-910A-B3D175DBC7F7}" srcOrd="0" destOrd="0" presId="urn:microsoft.com/office/officeart/2005/8/layout/hierarchy1"/>
    <dgm:cxn modelId="{2892FB3A-D0B3-415A-8DA4-455A07F66F97}" type="presOf" srcId="{7D055F65-7D28-47CD-9248-B4809B7D56F7}" destId="{BC137AEB-C763-4B73-9C6C-6E867CEFD0AF}" srcOrd="0" destOrd="0" presId="urn:microsoft.com/office/officeart/2005/8/layout/hierarchy1"/>
    <dgm:cxn modelId="{528FD67C-EE57-43B0-BD24-B178E8BBF0B6}" srcId="{66CFDA4D-108E-4D11-AAF5-C7063873A2FE}" destId="{C6565D31-1F48-4692-AF53-A20007FD9820}" srcOrd="1" destOrd="0" parTransId="{F581F068-CE2E-4F00-A456-362DECF579A2}" sibTransId="{E6DFEED5-83CF-4DA0-AC31-B85ED32D69FC}"/>
    <dgm:cxn modelId="{D4365597-4019-4307-A6B3-6756771DC48C}" type="presOf" srcId="{5A9F75A0-3AA1-475B-B0BE-446D6F019CCA}" destId="{1E81F83C-C5F3-4860-BC36-3EB905DC8481}" srcOrd="0" destOrd="0" presId="urn:microsoft.com/office/officeart/2005/8/layout/hierarchy1"/>
    <dgm:cxn modelId="{40DD3627-95A7-46C6-B8B8-FE757F0B9698}" type="presOf" srcId="{6D011164-73FF-4F03-9383-F8A1FCC43647}" destId="{2C6A2759-1848-478C-A254-CABBE062850E}" srcOrd="0" destOrd="0" presId="urn:microsoft.com/office/officeart/2005/8/layout/hierarchy1"/>
    <dgm:cxn modelId="{7D6FABEF-610C-48EE-ADAC-BFF79909B7FF}" type="presOf" srcId="{2CB3EEC2-F2AB-4353-A84F-61C6DB18B62C}" destId="{A5610F3D-A858-40D7-9C04-6D11533D3E2B}" srcOrd="0" destOrd="0" presId="urn:microsoft.com/office/officeart/2005/8/layout/hierarchy1"/>
    <dgm:cxn modelId="{9E29AEE8-4B03-462A-9120-36DD53B812B9}" type="presOf" srcId="{179A2778-2E6D-4609-BC52-B329768F929D}" destId="{ACFD7D10-E50E-4CB5-B008-F2FA6F716642}" srcOrd="0" destOrd="0" presId="urn:microsoft.com/office/officeart/2005/8/layout/hierarchy1"/>
    <dgm:cxn modelId="{8C3F42D1-13BE-486B-A763-6777396B5509}" type="presOf" srcId="{42B10B45-086D-4902-8D38-6A121AD839C5}" destId="{DB2DF20A-3213-41FF-844B-368FDBBB2C6A}" srcOrd="0" destOrd="0" presId="urn:microsoft.com/office/officeart/2005/8/layout/hierarchy1"/>
    <dgm:cxn modelId="{1FE1947B-EB9B-4D06-98C8-EE0B7CF8DF64}" srcId="{42B10B45-086D-4902-8D38-6A121AD839C5}" destId="{6D011164-73FF-4F03-9383-F8A1FCC43647}" srcOrd="1" destOrd="0" parTransId="{179A2778-2E6D-4609-BC52-B329768F929D}" sibTransId="{840C6BCF-C745-493F-B013-C93AC646484D}"/>
    <dgm:cxn modelId="{E4FEA305-CC67-4F42-B2D4-4FD76FE4AC1E}" srcId="{A96B66EA-A1D5-45C9-AEFB-CE0DD5732E82}" destId="{EBCFD843-79B2-43EC-92B6-8C09FEC290CE}" srcOrd="0" destOrd="0" parTransId="{6D20853C-0EC3-4E46-A322-26DCE87A4451}" sibTransId="{CBBF01C3-F080-4689-A71D-028C48459E77}"/>
    <dgm:cxn modelId="{79352481-64CE-4085-8B04-E533365F029A}" type="presOf" srcId="{ED4E95C8-5D60-4A52-ADAB-D2D8F9074013}" destId="{1226E07E-E704-4E20-B73F-724AA2E8D7A4}" srcOrd="0" destOrd="0" presId="urn:microsoft.com/office/officeart/2005/8/layout/hierarchy1"/>
    <dgm:cxn modelId="{448B7802-C3EC-4B68-94F5-8C549A0490DB}" type="presOf" srcId="{66CFDA4D-108E-4D11-AAF5-C7063873A2FE}" destId="{51F55569-184F-45C6-A4E8-E2982FF4FFD3}" srcOrd="0" destOrd="0" presId="urn:microsoft.com/office/officeart/2005/8/layout/hierarchy1"/>
    <dgm:cxn modelId="{765E8472-9907-4178-B81E-B5BADA02B15F}" type="presOf" srcId="{6D20853C-0EC3-4E46-A322-26DCE87A4451}" destId="{93E7E0BC-73DC-4A27-B1E6-C04D80540E98}" srcOrd="0" destOrd="0" presId="urn:microsoft.com/office/officeart/2005/8/layout/hierarchy1"/>
    <dgm:cxn modelId="{1DC8D73E-924E-4D01-8A4E-8AD8C3E11388}" srcId="{42B10B45-086D-4902-8D38-6A121AD839C5}" destId="{ED4E95C8-5D60-4A52-ADAB-D2D8F9074013}" srcOrd="0" destOrd="0" parTransId="{4F7A8603-933A-4CC3-BEB7-CD2CB952352B}" sibTransId="{4C15FC0B-45EC-49DD-BA70-0E2F98A0C850}"/>
    <dgm:cxn modelId="{DF2E1F5C-3808-4EB8-BE4F-02C7E14B28DB}" type="presOf" srcId="{62D6D62C-5E70-4D81-9944-8FEA02615038}" destId="{2F841A32-A03E-431D-AEA5-A48955E2BB8E}" srcOrd="0" destOrd="0" presId="urn:microsoft.com/office/officeart/2005/8/layout/hierarchy1"/>
    <dgm:cxn modelId="{8C5633F2-B007-4E3F-887A-0CC1DE5EDD44}" type="presOf" srcId="{194A0229-80CB-4670-96A5-75A865D91ECA}" destId="{30B3D890-4495-4852-82DA-D088B15D63B2}" srcOrd="0" destOrd="0" presId="urn:microsoft.com/office/officeart/2005/8/layout/hierarchy1"/>
    <dgm:cxn modelId="{EB26CFFB-3AFC-467E-A8BB-8801074BD5A6}" type="presOf" srcId="{DC677741-1BB9-4BE5-ACAE-27DEB11F957C}" destId="{721D4A4F-0835-43BF-BAD7-66F414D598FB}" srcOrd="0" destOrd="0" presId="urn:microsoft.com/office/officeart/2005/8/layout/hierarchy1"/>
    <dgm:cxn modelId="{FCEF337F-4E43-4F7A-997B-5BC802ADD0A9}" type="presOf" srcId="{B236916F-C741-48DF-9A55-174FB8E899E4}" destId="{847B259C-5CF9-41FC-8DC4-0B429B26DFC8}" srcOrd="0" destOrd="0" presId="urn:microsoft.com/office/officeart/2005/8/layout/hierarchy1"/>
    <dgm:cxn modelId="{A22EFED9-4A48-4F80-B034-E7FEFC39828D}" type="presOf" srcId="{A96B66EA-A1D5-45C9-AEFB-CE0DD5732E82}" destId="{14250CFC-8A3D-4A91-B9CA-795785BC1EB1}" srcOrd="0" destOrd="0" presId="urn:microsoft.com/office/officeart/2005/8/layout/hierarchy1"/>
    <dgm:cxn modelId="{26126930-FEB1-474A-98CB-97BEACAA81B6}" type="presParOf" srcId="{2F841A32-A03E-431D-AEA5-A48955E2BB8E}" destId="{57977808-9BBB-4059-92F5-AB8EC8FC6E62}" srcOrd="0" destOrd="0" presId="urn:microsoft.com/office/officeart/2005/8/layout/hierarchy1"/>
    <dgm:cxn modelId="{196842CF-9EE2-4E4B-969B-0D4028D66DE1}" type="presParOf" srcId="{57977808-9BBB-4059-92F5-AB8EC8FC6E62}" destId="{A7281190-6F0F-4889-AC9D-CCB1FDC40EC3}" srcOrd="0" destOrd="0" presId="urn:microsoft.com/office/officeart/2005/8/layout/hierarchy1"/>
    <dgm:cxn modelId="{D040BCBC-EF7D-4F28-B4EE-AB3B7BCADFA8}" type="presParOf" srcId="{A7281190-6F0F-4889-AC9D-CCB1FDC40EC3}" destId="{3D2EBD17-7F8A-4FAA-AECF-5176171F475F}" srcOrd="0" destOrd="0" presId="urn:microsoft.com/office/officeart/2005/8/layout/hierarchy1"/>
    <dgm:cxn modelId="{690BF423-2171-4D4E-8898-D5716340D415}" type="presParOf" srcId="{A7281190-6F0F-4889-AC9D-CCB1FDC40EC3}" destId="{14250CFC-8A3D-4A91-B9CA-795785BC1EB1}" srcOrd="1" destOrd="0" presId="urn:microsoft.com/office/officeart/2005/8/layout/hierarchy1"/>
    <dgm:cxn modelId="{6076084C-933B-43F4-804A-B237E7ADC0EF}" type="presParOf" srcId="{57977808-9BBB-4059-92F5-AB8EC8FC6E62}" destId="{01EFA430-F575-46A3-B7DC-C19F69417A43}" srcOrd="1" destOrd="0" presId="urn:microsoft.com/office/officeart/2005/8/layout/hierarchy1"/>
    <dgm:cxn modelId="{E81612AE-56F1-4390-B0B7-7A2AE31FAEC2}" type="presParOf" srcId="{01EFA430-F575-46A3-B7DC-C19F69417A43}" destId="{93E7E0BC-73DC-4A27-B1E6-C04D80540E98}" srcOrd="0" destOrd="0" presId="urn:microsoft.com/office/officeart/2005/8/layout/hierarchy1"/>
    <dgm:cxn modelId="{9069785C-407C-4672-A0A1-F26F333C51A5}" type="presParOf" srcId="{01EFA430-F575-46A3-B7DC-C19F69417A43}" destId="{1888B5CB-B703-42AF-9B71-F99BECB866B7}" srcOrd="1" destOrd="0" presId="urn:microsoft.com/office/officeart/2005/8/layout/hierarchy1"/>
    <dgm:cxn modelId="{41151B94-18E4-4269-BAB7-6ED955158443}" type="presParOf" srcId="{1888B5CB-B703-42AF-9B71-F99BECB866B7}" destId="{E7131939-1205-45B8-9E4A-7555E0FE8BAC}" srcOrd="0" destOrd="0" presId="urn:microsoft.com/office/officeart/2005/8/layout/hierarchy1"/>
    <dgm:cxn modelId="{A97AD440-6FE9-4E8D-99C7-E6B6640AA601}" type="presParOf" srcId="{E7131939-1205-45B8-9E4A-7555E0FE8BAC}" destId="{753E89B1-6BF3-40C6-9327-F9FF11BDE9F5}" srcOrd="0" destOrd="0" presId="urn:microsoft.com/office/officeart/2005/8/layout/hierarchy1"/>
    <dgm:cxn modelId="{E6368400-EB4F-405F-A6A2-5AF85644C7DC}" type="presParOf" srcId="{E7131939-1205-45B8-9E4A-7555E0FE8BAC}" destId="{9603D9C4-9A92-416E-910A-B3D175DBC7F7}" srcOrd="1" destOrd="0" presId="urn:microsoft.com/office/officeart/2005/8/layout/hierarchy1"/>
    <dgm:cxn modelId="{1ABE2367-5457-44F9-9554-954829DE6437}" type="presParOf" srcId="{1888B5CB-B703-42AF-9B71-F99BECB866B7}" destId="{3AA17C4D-82AE-4A16-BAE9-0E0038ED6A5E}" srcOrd="1" destOrd="0" presId="urn:microsoft.com/office/officeart/2005/8/layout/hierarchy1"/>
    <dgm:cxn modelId="{E3595D90-0F27-47D9-8E19-D9C5089F04D8}" type="presParOf" srcId="{3AA17C4D-82AE-4A16-BAE9-0E0038ED6A5E}" destId="{A49BD3B0-63F6-4A20-B547-E6821F2AC201}" srcOrd="0" destOrd="0" presId="urn:microsoft.com/office/officeart/2005/8/layout/hierarchy1"/>
    <dgm:cxn modelId="{49AA6C52-F1B8-46CD-B2AD-EBE782DA4F13}" type="presParOf" srcId="{3AA17C4D-82AE-4A16-BAE9-0E0038ED6A5E}" destId="{C1887CE3-9CFA-4277-8EC0-5D123391122E}" srcOrd="1" destOrd="0" presId="urn:microsoft.com/office/officeart/2005/8/layout/hierarchy1"/>
    <dgm:cxn modelId="{6BB473B1-8C6E-4194-820A-848E7435F1F0}" type="presParOf" srcId="{C1887CE3-9CFA-4277-8EC0-5D123391122E}" destId="{44DA9022-CF8B-4762-A240-CAEF1F1FDBF9}" srcOrd="0" destOrd="0" presId="urn:microsoft.com/office/officeart/2005/8/layout/hierarchy1"/>
    <dgm:cxn modelId="{A4A719BE-E6BB-46A2-8AB2-7EC4DD1B5286}" type="presParOf" srcId="{44DA9022-CF8B-4762-A240-CAEF1F1FDBF9}" destId="{402272EE-ACBF-41A5-9D19-9D6EFE9CF597}" srcOrd="0" destOrd="0" presId="urn:microsoft.com/office/officeart/2005/8/layout/hierarchy1"/>
    <dgm:cxn modelId="{E8265B34-F4D4-42D4-8334-F735F95878F6}" type="presParOf" srcId="{44DA9022-CF8B-4762-A240-CAEF1F1FDBF9}" destId="{A5610F3D-A858-40D7-9C04-6D11533D3E2B}" srcOrd="1" destOrd="0" presId="urn:microsoft.com/office/officeart/2005/8/layout/hierarchy1"/>
    <dgm:cxn modelId="{53A750D3-08BF-4BF4-987D-4C37AD977785}" type="presParOf" srcId="{C1887CE3-9CFA-4277-8EC0-5D123391122E}" destId="{15936900-57F0-43EE-941B-1CE1880E8A56}" srcOrd="1" destOrd="0" presId="urn:microsoft.com/office/officeart/2005/8/layout/hierarchy1"/>
    <dgm:cxn modelId="{206253A7-E486-42D9-8548-A1CED204963A}" type="presParOf" srcId="{3AA17C4D-82AE-4A16-BAE9-0E0038ED6A5E}" destId="{1E81F83C-C5F3-4860-BC36-3EB905DC8481}" srcOrd="2" destOrd="0" presId="urn:microsoft.com/office/officeart/2005/8/layout/hierarchy1"/>
    <dgm:cxn modelId="{A51A9283-54D3-4142-87EE-E9ABC56142A4}" type="presParOf" srcId="{3AA17C4D-82AE-4A16-BAE9-0E0038ED6A5E}" destId="{2284CD27-CE85-4EB1-B62A-F52C84180922}" srcOrd="3" destOrd="0" presId="urn:microsoft.com/office/officeart/2005/8/layout/hierarchy1"/>
    <dgm:cxn modelId="{ABF48473-223C-491F-BFC6-E12E5BAC316E}" type="presParOf" srcId="{2284CD27-CE85-4EB1-B62A-F52C84180922}" destId="{E317F877-B827-4841-BA74-E644937A8AB6}" srcOrd="0" destOrd="0" presId="urn:microsoft.com/office/officeart/2005/8/layout/hierarchy1"/>
    <dgm:cxn modelId="{CD4BE07C-5A58-4363-A1DA-0192E0F75607}" type="presParOf" srcId="{E317F877-B827-4841-BA74-E644937A8AB6}" destId="{AC26730D-CFA9-4F6E-9D6A-2A0E0A87716E}" srcOrd="0" destOrd="0" presId="urn:microsoft.com/office/officeart/2005/8/layout/hierarchy1"/>
    <dgm:cxn modelId="{326EE8B2-7ECC-48C4-85DB-B9DC450F70C0}" type="presParOf" srcId="{E317F877-B827-4841-BA74-E644937A8AB6}" destId="{BC137AEB-C763-4B73-9C6C-6E867CEFD0AF}" srcOrd="1" destOrd="0" presId="urn:microsoft.com/office/officeart/2005/8/layout/hierarchy1"/>
    <dgm:cxn modelId="{C98051FE-B480-4A87-B5A5-9277B5AB1AFE}" type="presParOf" srcId="{2284CD27-CE85-4EB1-B62A-F52C84180922}" destId="{EE280F56-7531-4041-B8DB-5BDD547E3554}" srcOrd="1" destOrd="0" presId="urn:microsoft.com/office/officeart/2005/8/layout/hierarchy1"/>
    <dgm:cxn modelId="{2EA53CEA-6E7B-4695-897C-13A44E9B53BC}" type="presParOf" srcId="{01EFA430-F575-46A3-B7DC-C19F69417A43}" destId="{721D4A4F-0835-43BF-BAD7-66F414D598FB}" srcOrd="2" destOrd="0" presId="urn:microsoft.com/office/officeart/2005/8/layout/hierarchy1"/>
    <dgm:cxn modelId="{9E91C9AF-E497-48B8-B4E3-D8F9F456C930}" type="presParOf" srcId="{01EFA430-F575-46A3-B7DC-C19F69417A43}" destId="{025F2F45-F84C-434A-8270-60F8E3789E07}" srcOrd="3" destOrd="0" presId="urn:microsoft.com/office/officeart/2005/8/layout/hierarchy1"/>
    <dgm:cxn modelId="{EEA144DA-55D6-4AFA-AFD2-C7A5D3304A7D}" type="presParOf" srcId="{025F2F45-F84C-434A-8270-60F8E3789E07}" destId="{32E50311-A870-477D-A7BF-1C155CFCD4E7}" srcOrd="0" destOrd="0" presId="urn:microsoft.com/office/officeart/2005/8/layout/hierarchy1"/>
    <dgm:cxn modelId="{11B8D3FF-FA7B-42D8-B34D-A2F1480FBBDD}" type="presParOf" srcId="{32E50311-A870-477D-A7BF-1C155CFCD4E7}" destId="{6D82986E-038D-445D-9F94-1C2B8EED79CB}" srcOrd="0" destOrd="0" presId="urn:microsoft.com/office/officeart/2005/8/layout/hierarchy1"/>
    <dgm:cxn modelId="{17093038-06AD-4BF0-BCC8-1BB53D2A2E7E}" type="presParOf" srcId="{32E50311-A870-477D-A7BF-1C155CFCD4E7}" destId="{51F55569-184F-45C6-A4E8-E2982FF4FFD3}" srcOrd="1" destOrd="0" presId="urn:microsoft.com/office/officeart/2005/8/layout/hierarchy1"/>
    <dgm:cxn modelId="{2F2B28D0-E2AB-468E-8872-577FDAB38548}" type="presParOf" srcId="{025F2F45-F84C-434A-8270-60F8E3789E07}" destId="{5564C020-617A-4A08-BDF7-1A4DD3A63564}" srcOrd="1" destOrd="0" presId="urn:microsoft.com/office/officeart/2005/8/layout/hierarchy1"/>
    <dgm:cxn modelId="{B503982E-B66D-4B56-9682-80D95CB1AF21}" type="presParOf" srcId="{5564C020-617A-4A08-BDF7-1A4DD3A63564}" destId="{12A4442F-2701-40BF-B6F7-4BCA480352E9}" srcOrd="0" destOrd="0" presId="urn:microsoft.com/office/officeart/2005/8/layout/hierarchy1"/>
    <dgm:cxn modelId="{AEF07002-E8BF-40DF-948F-50C50494211C}" type="presParOf" srcId="{5564C020-617A-4A08-BDF7-1A4DD3A63564}" destId="{681A62EC-114C-4806-A61F-5CFA41540C6D}" srcOrd="1" destOrd="0" presId="urn:microsoft.com/office/officeart/2005/8/layout/hierarchy1"/>
    <dgm:cxn modelId="{75012B80-D1E4-4B6A-AC7A-46C84E941EAB}" type="presParOf" srcId="{681A62EC-114C-4806-A61F-5CFA41540C6D}" destId="{B3DB7187-6F43-4197-9DC2-611E28CDD0CA}" srcOrd="0" destOrd="0" presId="urn:microsoft.com/office/officeart/2005/8/layout/hierarchy1"/>
    <dgm:cxn modelId="{8409DF0A-F44E-4959-B6D5-A3B5CB9629CF}" type="presParOf" srcId="{B3DB7187-6F43-4197-9DC2-611E28CDD0CA}" destId="{1A1A8333-7A5E-43AB-B28A-01DFC557E9A3}" srcOrd="0" destOrd="0" presId="urn:microsoft.com/office/officeart/2005/8/layout/hierarchy1"/>
    <dgm:cxn modelId="{93DB96D9-0D23-4803-977C-98E0738EBE64}" type="presParOf" srcId="{B3DB7187-6F43-4197-9DC2-611E28CDD0CA}" destId="{30B3D890-4495-4852-82DA-D088B15D63B2}" srcOrd="1" destOrd="0" presId="urn:microsoft.com/office/officeart/2005/8/layout/hierarchy1"/>
    <dgm:cxn modelId="{1960957B-E618-4DB7-8262-3C181998A383}" type="presParOf" srcId="{681A62EC-114C-4806-A61F-5CFA41540C6D}" destId="{CA8C1E0C-885A-4004-B53F-A189CEE171B5}" srcOrd="1" destOrd="0" presId="urn:microsoft.com/office/officeart/2005/8/layout/hierarchy1"/>
    <dgm:cxn modelId="{C46E18C4-C4FC-4C27-8CD9-740A91F898F1}" type="presParOf" srcId="{5564C020-617A-4A08-BDF7-1A4DD3A63564}" destId="{EE2BC49F-9FF7-46F4-91D1-CE93D3982E04}" srcOrd="2" destOrd="0" presId="urn:microsoft.com/office/officeart/2005/8/layout/hierarchy1"/>
    <dgm:cxn modelId="{D88827B8-8956-42BD-89D4-C295BE1F9714}" type="presParOf" srcId="{5564C020-617A-4A08-BDF7-1A4DD3A63564}" destId="{012485EE-D9E7-4161-B23A-B4AA4C33DDCE}" srcOrd="3" destOrd="0" presId="urn:microsoft.com/office/officeart/2005/8/layout/hierarchy1"/>
    <dgm:cxn modelId="{A9221FA7-B9C3-414A-89F9-8083E067C594}" type="presParOf" srcId="{012485EE-D9E7-4161-B23A-B4AA4C33DDCE}" destId="{1B0AEDF3-476B-4FBD-8819-70328230CB8A}" srcOrd="0" destOrd="0" presId="urn:microsoft.com/office/officeart/2005/8/layout/hierarchy1"/>
    <dgm:cxn modelId="{FB2A4EC7-21CB-43D1-9C34-0EFC192D43CB}" type="presParOf" srcId="{1B0AEDF3-476B-4FBD-8819-70328230CB8A}" destId="{A7F7A0C9-36DA-4C18-9D95-43AF6DD649FC}" srcOrd="0" destOrd="0" presId="urn:microsoft.com/office/officeart/2005/8/layout/hierarchy1"/>
    <dgm:cxn modelId="{972A0E4B-6664-40DC-92CD-6AEAE392F721}" type="presParOf" srcId="{1B0AEDF3-476B-4FBD-8819-70328230CB8A}" destId="{22850AD9-D327-4038-B5A3-71533DF078A0}" srcOrd="1" destOrd="0" presId="urn:microsoft.com/office/officeart/2005/8/layout/hierarchy1"/>
    <dgm:cxn modelId="{848C5F5C-057C-4C21-A9B5-B8E785AFEE0F}" type="presParOf" srcId="{012485EE-D9E7-4161-B23A-B4AA4C33DDCE}" destId="{17265902-D8F3-4C7D-8A96-29D95B348F9D}" srcOrd="1" destOrd="0" presId="urn:microsoft.com/office/officeart/2005/8/layout/hierarchy1"/>
    <dgm:cxn modelId="{1E970FEA-72B3-442B-80CE-023BB6F26DD0}" type="presParOf" srcId="{01EFA430-F575-46A3-B7DC-C19F69417A43}" destId="{847B259C-5CF9-41FC-8DC4-0B429B26DFC8}" srcOrd="4" destOrd="0" presId="urn:microsoft.com/office/officeart/2005/8/layout/hierarchy1"/>
    <dgm:cxn modelId="{523E1985-F5E5-4372-B31A-86F66E804543}" type="presParOf" srcId="{01EFA430-F575-46A3-B7DC-C19F69417A43}" destId="{A438163E-187B-4181-B434-C4CF6529946B}" srcOrd="5" destOrd="0" presId="urn:microsoft.com/office/officeart/2005/8/layout/hierarchy1"/>
    <dgm:cxn modelId="{1860D9C8-BDDB-4838-BF5A-A79272A44EBB}" type="presParOf" srcId="{A438163E-187B-4181-B434-C4CF6529946B}" destId="{92238DBA-857D-4927-9516-D14DA2D2BEF1}" srcOrd="0" destOrd="0" presId="urn:microsoft.com/office/officeart/2005/8/layout/hierarchy1"/>
    <dgm:cxn modelId="{011AC8BD-A55D-43AB-B0B9-C0F87584DB10}" type="presParOf" srcId="{92238DBA-857D-4927-9516-D14DA2D2BEF1}" destId="{DD64CBEE-8E2B-4BE9-8E1B-DC565508456D}" srcOrd="0" destOrd="0" presId="urn:microsoft.com/office/officeart/2005/8/layout/hierarchy1"/>
    <dgm:cxn modelId="{994DF4DC-4D0F-4411-A151-A89234BC2546}" type="presParOf" srcId="{92238DBA-857D-4927-9516-D14DA2D2BEF1}" destId="{DB2DF20A-3213-41FF-844B-368FDBBB2C6A}" srcOrd="1" destOrd="0" presId="urn:microsoft.com/office/officeart/2005/8/layout/hierarchy1"/>
    <dgm:cxn modelId="{D356951F-1094-4ABA-B479-4D93632EF468}" type="presParOf" srcId="{A438163E-187B-4181-B434-C4CF6529946B}" destId="{5B0BBCD1-ACB8-4480-ACDF-F540CD867766}" srcOrd="1" destOrd="0" presId="urn:microsoft.com/office/officeart/2005/8/layout/hierarchy1"/>
    <dgm:cxn modelId="{7CE8FBD2-34CC-4D9D-A2BA-877A9FB68AD4}" type="presParOf" srcId="{5B0BBCD1-ACB8-4480-ACDF-F540CD867766}" destId="{395F6962-93DD-4B58-8EA4-B1011D16C58E}" srcOrd="0" destOrd="0" presId="urn:microsoft.com/office/officeart/2005/8/layout/hierarchy1"/>
    <dgm:cxn modelId="{0934CE61-C7E7-4D60-BE51-B4D357AF0C6E}" type="presParOf" srcId="{5B0BBCD1-ACB8-4480-ACDF-F540CD867766}" destId="{70923FBB-A084-435C-8C19-A4318954E296}" srcOrd="1" destOrd="0" presId="urn:microsoft.com/office/officeart/2005/8/layout/hierarchy1"/>
    <dgm:cxn modelId="{C7E4FF99-340F-4B1A-A026-C976B1C12745}" type="presParOf" srcId="{70923FBB-A084-435C-8C19-A4318954E296}" destId="{30DE2E22-043F-45AA-A0A0-5F331B0C0448}" srcOrd="0" destOrd="0" presId="urn:microsoft.com/office/officeart/2005/8/layout/hierarchy1"/>
    <dgm:cxn modelId="{0879B126-AF00-42C6-A912-DF6FA155143F}" type="presParOf" srcId="{30DE2E22-043F-45AA-A0A0-5F331B0C0448}" destId="{A4961650-1B5A-42DC-98FA-059F511D145B}" srcOrd="0" destOrd="0" presId="urn:microsoft.com/office/officeart/2005/8/layout/hierarchy1"/>
    <dgm:cxn modelId="{A380EB49-9374-45F9-860B-6773ABBD6C03}" type="presParOf" srcId="{30DE2E22-043F-45AA-A0A0-5F331B0C0448}" destId="{1226E07E-E704-4E20-B73F-724AA2E8D7A4}" srcOrd="1" destOrd="0" presId="urn:microsoft.com/office/officeart/2005/8/layout/hierarchy1"/>
    <dgm:cxn modelId="{75F38B53-39BC-4FF8-BA6C-F958773EE422}" type="presParOf" srcId="{70923FBB-A084-435C-8C19-A4318954E296}" destId="{8FD9B2BE-C24B-4407-8D2D-7D3B9D4E01AF}" srcOrd="1" destOrd="0" presId="urn:microsoft.com/office/officeart/2005/8/layout/hierarchy1"/>
    <dgm:cxn modelId="{453C97F1-13A5-4D2B-A04A-33D66CB22E1F}" type="presParOf" srcId="{5B0BBCD1-ACB8-4480-ACDF-F540CD867766}" destId="{ACFD7D10-E50E-4CB5-B008-F2FA6F716642}" srcOrd="2" destOrd="0" presId="urn:microsoft.com/office/officeart/2005/8/layout/hierarchy1"/>
    <dgm:cxn modelId="{9FF65423-9412-40B9-A07E-64F9A0B254DE}" type="presParOf" srcId="{5B0BBCD1-ACB8-4480-ACDF-F540CD867766}" destId="{EB98D167-5CFD-41B7-8770-6A870DFE6B11}" srcOrd="3" destOrd="0" presId="urn:microsoft.com/office/officeart/2005/8/layout/hierarchy1"/>
    <dgm:cxn modelId="{C75E67AF-0756-4B37-BD85-4095C0F39551}" type="presParOf" srcId="{EB98D167-5CFD-41B7-8770-6A870DFE6B11}" destId="{20B3A4B6-0434-4FBB-B34D-37FCE43F850F}" srcOrd="0" destOrd="0" presId="urn:microsoft.com/office/officeart/2005/8/layout/hierarchy1"/>
    <dgm:cxn modelId="{BD3C0730-DFEF-4113-A1A2-934A56B8B17C}" type="presParOf" srcId="{20B3A4B6-0434-4FBB-B34D-37FCE43F850F}" destId="{5CC36AC7-76FD-47EE-B72A-4ADA40BDF830}" srcOrd="0" destOrd="0" presId="urn:microsoft.com/office/officeart/2005/8/layout/hierarchy1"/>
    <dgm:cxn modelId="{1B3419A9-ED1A-430F-8472-D44428F72D7B}" type="presParOf" srcId="{20B3A4B6-0434-4FBB-B34D-37FCE43F850F}" destId="{2C6A2759-1848-478C-A254-CABBE062850E}" srcOrd="1" destOrd="0" presId="urn:microsoft.com/office/officeart/2005/8/layout/hierarchy1"/>
    <dgm:cxn modelId="{0476ED1B-0BC2-4A24-BAE2-772B6CF78491}" type="presParOf" srcId="{EB98D167-5CFD-41B7-8770-6A870DFE6B11}" destId="{1C0671B8-83E8-47AD-9CF4-8BCA56A18108}" srcOrd="1" destOrd="0" presId="urn:microsoft.com/office/officeart/2005/8/layout/hierarchy1"/>
    <dgm:cxn modelId="{E280D032-C534-4DF2-A3EC-38592144E44A}" type="presParOf" srcId="{5B0BBCD1-ACB8-4480-ACDF-F540CD867766}" destId="{0689130E-4648-44A3-A8B7-ECC7EF992B72}" srcOrd="4" destOrd="0" presId="urn:microsoft.com/office/officeart/2005/8/layout/hierarchy1"/>
    <dgm:cxn modelId="{4ABEF936-3305-416A-89A8-A3BE380DF970}" type="presParOf" srcId="{5B0BBCD1-ACB8-4480-ACDF-F540CD867766}" destId="{E5FD4131-F06D-4B72-A7EE-FEA6CD564BC5}" srcOrd="5" destOrd="0" presId="urn:microsoft.com/office/officeart/2005/8/layout/hierarchy1"/>
    <dgm:cxn modelId="{8D4CC543-A128-45B8-A75E-8C1824BE6FF6}" type="presParOf" srcId="{E5FD4131-F06D-4B72-A7EE-FEA6CD564BC5}" destId="{BB442051-4423-4994-9823-FA517FE42453}" srcOrd="0" destOrd="0" presId="urn:microsoft.com/office/officeart/2005/8/layout/hierarchy1"/>
    <dgm:cxn modelId="{971F3BB3-26CF-4ABC-A4C5-18256D85CB8C}" type="presParOf" srcId="{BB442051-4423-4994-9823-FA517FE42453}" destId="{18F9FCD8-DE29-43F1-A86D-00AD455E82E8}" srcOrd="0" destOrd="0" presId="urn:microsoft.com/office/officeart/2005/8/layout/hierarchy1"/>
    <dgm:cxn modelId="{A4960D15-1D08-4DE1-885F-6105502690F1}" type="presParOf" srcId="{BB442051-4423-4994-9823-FA517FE42453}" destId="{5AD0D43F-7EBF-4FF5-BAA7-0163928617A6}" srcOrd="1" destOrd="0" presId="urn:microsoft.com/office/officeart/2005/8/layout/hierarchy1"/>
    <dgm:cxn modelId="{872247CD-CC87-4D4C-8210-A4559A580E19}" type="presParOf" srcId="{E5FD4131-F06D-4B72-A7EE-FEA6CD564BC5}" destId="{A9AED72A-B225-434A-B4A6-EE6F7EE33A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CDAE6-C3E7-494A-95DA-D58BD91E5D71}"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EB1BD-9434-452D-B76A-1554A2B1B38A}" type="slidenum">
              <a:rPr lang="en-US" smtClean="0"/>
              <a:t>‹#›</a:t>
            </a:fld>
            <a:endParaRPr lang="en-US"/>
          </a:p>
        </p:txBody>
      </p:sp>
    </p:spTree>
    <p:extLst>
      <p:ext uri="{BB962C8B-B14F-4D97-AF65-F5344CB8AC3E}">
        <p14:creationId xmlns:p14="http://schemas.microsoft.com/office/powerpoint/2010/main" val="27715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diane_ducharme@ncsu.edu"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slaw.com/imageserver/KSPublic/library/publication/ca090412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heledger.com/personalia/kevbo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arlerclark.com/lawyers/view/william-marl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slaw.com/imageserver/KSPublic/library/publication/ca090412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60000"/>
              </a:lnSpc>
            </a:pPr>
            <a:r>
              <a:rPr lang="en-US" sz="1200" b="1" dirty="0" smtClean="0"/>
              <a:t>Reference Materials:</a:t>
            </a:r>
          </a:p>
          <a:p>
            <a:pPr algn="l">
              <a:lnSpc>
                <a:spcPct val="160000"/>
              </a:lnSpc>
            </a:pPr>
            <a:r>
              <a:rPr lang="en-US" sz="1200" b="1" dirty="0" smtClean="0"/>
              <a:t>Insurance Coverage Options for Fresh Produce Growers</a:t>
            </a:r>
            <a:r>
              <a:rPr lang="en-US" sz="1200" dirty="0" smtClean="0"/>
              <a:t>: Produced by Roderick M. </a:t>
            </a:r>
            <a:r>
              <a:rPr lang="en-US" sz="1200" dirty="0" err="1" smtClean="0"/>
              <a:t>Rejesus</a:t>
            </a:r>
            <a:r>
              <a:rPr lang="en-US" sz="1200" dirty="0" smtClean="0"/>
              <a:t>, Assistant Professor and Extension Specialist, NC State University; Annette Dunlap, NC Dept. of Ag. and Consumer Services</a:t>
            </a:r>
          </a:p>
          <a:p>
            <a:pPr algn="l">
              <a:lnSpc>
                <a:spcPct val="160000"/>
              </a:lnSpc>
            </a:pPr>
            <a:r>
              <a:rPr lang="en-US" sz="1200" i="1" dirty="0" smtClean="0"/>
              <a:t>http://ncfreshproducesafety.ces.ncsu.edu/ncfreshproducesafety-good-agricultural-practices/ncfreshproducesafety-risk-crisis-management/ncfreshproducesafety-liability-management/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a:t>
            </a:fld>
            <a:endParaRPr lang="en-US"/>
          </a:p>
        </p:txBody>
      </p:sp>
    </p:spTree>
    <p:extLst>
      <p:ext uri="{BB962C8B-B14F-4D97-AF65-F5344CB8AC3E}">
        <p14:creationId xmlns:p14="http://schemas.microsoft.com/office/powerpoint/2010/main" val="13080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10</a:t>
            </a:fld>
            <a:endParaRPr lang="en-US"/>
          </a:p>
        </p:txBody>
      </p:sp>
    </p:spTree>
    <p:extLst>
      <p:ext uri="{BB962C8B-B14F-4D97-AF65-F5344CB8AC3E}">
        <p14:creationId xmlns:p14="http://schemas.microsoft.com/office/powerpoint/2010/main" val="106431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Insurance is complex,</a:t>
            </a:r>
            <a:r>
              <a:rPr lang="en-US" baseline="0" dirty="0" smtClean="0"/>
              <a:t> no single policy will cover everything.   In many cases, the farmer/business owner will select a basic policy and add riders to cover specific risks.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11</a:t>
            </a:fld>
            <a:endParaRPr lang="en-US"/>
          </a:p>
        </p:txBody>
      </p:sp>
    </p:spTree>
    <p:extLst>
      <p:ext uri="{BB962C8B-B14F-4D97-AF65-F5344CB8AC3E}">
        <p14:creationId xmlns:p14="http://schemas.microsoft.com/office/powerpoint/2010/main" val="235357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reviewing 9 typical insurance products that are available through private insurance companies and 1 Federal Program.   Each of these policies offer specific types of coverage.  In most cases, you will select one policy and then add riders to provide additional coverage in the appropriate areas.</a:t>
            </a:r>
            <a:endParaRPr lang="en-US"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12</a:t>
            </a:fld>
            <a:endParaRPr lang="en-US"/>
          </a:p>
        </p:txBody>
      </p:sp>
    </p:spTree>
    <p:extLst>
      <p:ext uri="{BB962C8B-B14F-4D97-AF65-F5344CB8AC3E}">
        <p14:creationId xmlns:p14="http://schemas.microsoft.com/office/powerpoint/2010/main" val="20351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of the participants should be</a:t>
            </a:r>
            <a:r>
              <a:rPr lang="en-US" baseline="0" dirty="0" smtClean="0"/>
              <a:t> given a packet of reference materials</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dirty="0" smtClean="0"/>
              <a:t>Insurance Coverage Options for Fresh Produce Growers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t>Link: </a:t>
            </a:r>
            <a:r>
              <a:rPr lang="en-US" b="0" i="0" dirty="0" smtClean="0"/>
              <a:t>http://ncfreshproducesafety.ces.ncsu.edu/wp-content/uploads/2014/03/ag-710-final-printed.pdf  (Much of the information presented in the PPTX came from this source.)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dirty="0" smtClean="0"/>
              <a:t>Beginning Farmer and Ranchers Fact Sheet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Link: </a:t>
            </a:r>
            <a:r>
              <a:rPr lang="en-US" sz="1200" b="0" dirty="0" smtClean="0"/>
              <a:t>www.rma.usda.gov/pubs/rme/beginningfarmer_2014.pdf</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0" i="1" baseline="0" dirty="0" smtClean="0"/>
              <a:t>Whole Farm Revenue Protection Fact Sheet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http://www.ctfarmrisk.uconn.edu/index_5_697396082.pdf</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http://www.rma.usda.gov/pubs/rme/fctsht.html</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0" i="1" dirty="0" smtClean="0"/>
              <a:t>Provide a copy of a Traceability Log</a:t>
            </a:r>
            <a:r>
              <a:rPr lang="en-US" sz="1200" b="0" dirty="0" smtClean="0"/>
              <a:t>: http://ncfreshproducesafety.ces.ncsu.edu/ncfreshproducesafety-good-agricultural-practices/ncfreshproducesafety-audits-and-plans/ncfreshproducesafety-food-safety-plans/traceability/</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Include</a:t>
            </a:r>
            <a:r>
              <a:rPr lang="en-US" baseline="0" dirty="0" smtClean="0"/>
              <a:t> a copy of slides 31, 32, 33, 34 and 35.  These slides offer website addresses for additional reference materials.  We want to make is as easy as possible for your growers to find the needed reference materials.</a:t>
            </a:r>
            <a:endParaRPr lang="en-US"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13</a:t>
            </a:fld>
            <a:endParaRPr lang="en-US"/>
          </a:p>
        </p:txBody>
      </p:sp>
    </p:spTree>
    <p:extLst>
      <p:ext uri="{BB962C8B-B14F-4D97-AF65-F5344CB8AC3E}">
        <p14:creationId xmlns:p14="http://schemas.microsoft.com/office/powerpoint/2010/main" val="339526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smtClean="0"/>
              <a:t>Typically</a:t>
            </a:r>
            <a:r>
              <a:rPr lang="en-US" baseline="0" dirty="0" smtClean="0"/>
              <a:t>, t</a:t>
            </a:r>
            <a:r>
              <a:rPr lang="en-US" dirty="0" smtClean="0"/>
              <a:t>he</a:t>
            </a:r>
            <a:r>
              <a:rPr lang="en-US" baseline="0" dirty="0" smtClean="0"/>
              <a:t> general farm liability </a:t>
            </a:r>
            <a:r>
              <a:rPr lang="en-US" dirty="0" smtClean="0"/>
              <a:t>policies cover accidents that come from farm-based agricultural production activities.</a:t>
            </a:r>
          </a:p>
          <a:p>
            <a:pPr marL="571500" indent="-571500" algn="l">
              <a:buFont typeface="Arial" panose="020B0604020202020204" pitchFamily="34" charset="0"/>
              <a:buChar char="•"/>
            </a:pPr>
            <a:r>
              <a:rPr lang="en-US" dirty="0" smtClean="0"/>
              <a:t>It cover farmers, employees, guests and customers.</a:t>
            </a:r>
          </a:p>
          <a:p>
            <a:pPr marL="571500" indent="-571500" algn="l">
              <a:buFont typeface="Arial" panose="020B0604020202020204" pitchFamily="34" charset="0"/>
              <a:buChar char="•"/>
            </a:pPr>
            <a:r>
              <a:rPr lang="en-US" dirty="0" smtClean="0"/>
              <a:t>It is appropriate for U-pick operations and on site farm stands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14</a:t>
            </a:fld>
            <a:endParaRPr lang="en-US"/>
          </a:p>
        </p:txBody>
      </p:sp>
    </p:spTree>
    <p:extLst>
      <p:ext uri="{BB962C8B-B14F-4D97-AF65-F5344CB8AC3E}">
        <p14:creationId xmlns:p14="http://schemas.microsoft.com/office/powerpoint/2010/main" val="363446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15</a:t>
            </a:fld>
            <a:endParaRPr lang="en-US"/>
          </a:p>
        </p:txBody>
      </p:sp>
    </p:spTree>
    <p:extLst>
      <p:ext uri="{BB962C8B-B14F-4D97-AF65-F5344CB8AC3E}">
        <p14:creationId xmlns:p14="http://schemas.microsoft.com/office/powerpoint/2010/main" val="10383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with your insurance provider, about the type of agritourism ideas you are considering.  Some programs, such as a petting zoo will need additional insurance.  In many cases you will need to add a rider to your General or Commercial farm liability policy.</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16</a:t>
            </a:fld>
            <a:endParaRPr lang="en-US"/>
          </a:p>
        </p:txBody>
      </p:sp>
    </p:spTree>
    <p:extLst>
      <p:ext uri="{BB962C8B-B14F-4D97-AF65-F5344CB8AC3E}">
        <p14:creationId xmlns:p14="http://schemas.microsoft.com/office/powerpoint/2010/main" val="246692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policies do not replace </a:t>
            </a:r>
            <a:r>
              <a:rPr lang="en-US" dirty="0" err="1" smtClean="0"/>
              <a:t>Workmans</a:t>
            </a:r>
            <a:r>
              <a:rPr lang="en-US" dirty="0" smtClean="0"/>
              <a:t> compensation AND they do not provide coverage for consumer claims of injury.</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17</a:t>
            </a:fld>
            <a:endParaRPr lang="en-US"/>
          </a:p>
        </p:txBody>
      </p:sp>
    </p:spTree>
    <p:extLst>
      <p:ext uri="{BB962C8B-B14F-4D97-AF65-F5344CB8AC3E}">
        <p14:creationId xmlns:p14="http://schemas.microsoft.com/office/powerpoint/2010/main" val="3352989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18</a:t>
            </a:fld>
            <a:endParaRPr lang="en-US"/>
          </a:p>
        </p:txBody>
      </p:sp>
    </p:spTree>
    <p:extLst>
      <p:ext uri="{BB962C8B-B14F-4D97-AF65-F5344CB8AC3E}">
        <p14:creationId xmlns:p14="http://schemas.microsoft.com/office/powerpoint/2010/main" val="972617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19</a:t>
            </a:fld>
            <a:endParaRPr lang="en-US"/>
          </a:p>
        </p:txBody>
      </p:sp>
    </p:spTree>
    <p:extLst>
      <p:ext uri="{BB962C8B-B14F-4D97-AF65-F5344CB8AC3E}">
        <p14:creationId xmlns:p14="http://schemas.microsoft.com/office/powerpoint/2010/main" val="221467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illustrates some of the traditional reasons homeowners and business owners get insurance.  Most of you are familiar with these insurance concerns.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a:t>
            </a:fld>
            <a:endParaRPr lang="en-US"/>
          </a:p>
        </p:txBody>
      </p:sp>
    </p:spTree>
    <p:extLst>
      <p:ext uri="{BB962C8B-B14F-4D97-AF65-F5344CB8AC3E}">
        <p14:creationId xmlns:p14="http://schemas.microsoft.com/office/powerpoint/2010/main" val="63760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Theses costs are not covered by liability insurance and</a:t>
            </a:r>
            <a:r>
              <a:rPr lang="en-US" baseline="0" dirty="0" smtClean="0"/>
              <a:t> they </a:t>
            </a:r>
            <a:r>
              <a:rPr lang="en-US" dirty="0" smtClean="0"/>
              <a:t>can greatly impact</a:t>
            </a:r>
            <a:r>
              <a:rPr lang="en-US" baseline="0" dirty="0" smtClean="0"/>
              <a:t> your income.</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20</a:t>
            </a:fld>
            <a:endParaRPr lang="en-US"/>
          </a:p>
        </p:txBody>
      </p:sp>
    </p:spTree>
    <p:extLst>
      <p:ext uri="{BB962C8B-B14F-4D97-AF65-F5344CB8AC3E}">
        <p14:creationId xmlns:p14="http://schemas.microsoft.com/office/powerpoint/2010/main" val="249007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Businesses losses however,</a:t>
            </a:r>
            <a:r>
              <a:rPr lang="en-US" sz="1200" b="1" baseline="0" dirty="0" smtClean="0"/>
              <a:t> are not covered by product liability or recall insurance.</a:t>
            </a:r>
          </a:p>
          <a:p>
            <a:pPr marL="228600" indent="-228600">
              <a:buFont typeface="+mj-lt"/>
              <a:buAutoNum type="arabicPeriod"/>
            </a:pPr>
            <a:r>
              <a:rPr lang="en-US" sz="1200" b="1" dirty="0" smtClean="0"/>
              <a:t>Loss of profit </a:t>
            </a:r>
            <a:r>
              <a:rPr lang="en-US" sz="1200" b="0" dirty="0" smtClean="0"/>
              <a:t>refers to instances when the product recall or warning damages consumer confidence in the grower, negatively affecting revenues in the current or next business cycle.</a:t>
            </a:r>
          </a:p>
          <a:p>
            <a:pPr marL="228600" indent="-228600">
              <a:buFont typeface="+mj-lt"/>
              <a:buAutoNum type="arabicPeriod"/>
            </a:pPr>
            <a:r>
              <a:rPr lang="en-US" sz="1200" b="1" dirty="0" smtClean="0">
                <a:solidFill>
                  <a:srgbClr val="C00000"/>
                </a:solidFill>
              </a:rPr>
              <a:t>Business interruptions </a:t>
            </a:r>
            <a:r>
              <a:rPr lang="en-US" sz="1200" dirty="0" smtClean="0">
                <a:solidFill>
                  <a:srgbClr val="C00000"/>
                </a:solidFill>
              </a:rPr>
              <a:t>are those losses resulting from a period where the grower’s operations shut down</a:t>
            </a:r>
            <a:r>
              <a:rPr lang="en-US" sz="1200" dirty="0" smtClean="0"/>
              <a:t>.</a:t>
            </a:r>
          </a:p>
          <a:p>
            <a:pPr marL="228600" indent="-228600">
              <a:buFont typeface="+mj-lt"/>
              <a:buAutoNum type="arabicPeriod"/>
            </a:pPr>
            <a:r>
              <a:rPr lang="en-US" sz="1200" b="1" dirty="0" smtClean="0"/>
              <a:t>Third party losses </a:t>
            </a:r>
            <a:r>
              <a:rPr lang="en-US" sz="1200" dirty="0" smtClean="0"/>
              <a:t>refer to those costs that occur when a downstream retailer loses business as a result of the contamination</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21</a:t>
            </a:fld>
            <a:endParaRPr lang="en-US"/>
          </a:p>
        </p:txBody>
      </p:sp>
    </p:spTree>
    <p:extLst>
      <p:ext uri="{BB962C8B-B14F-4D97-AF65-F5344CB8AC3E}">
        <p14:creationId xmlns:p14="http://schemas.microsoft.com/office/powerpoint/2010/main" val="1843763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Covers both the direct and indirect costs of product recall is the Accidental</a:t>
            </a:r>
            <a:r>
              <a:rPr lang="en-US" baseline="0" dirty="0" smtClean="0"/>
              <a:t> or Product Contamination policy.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Keep in mind that these policies usually cover only the farm responsible for the contamination.  If there is a general product recall (recalling produce from a certain region), the insurance will not cover the cost of the loss unless you are the responsible grower.</a:t>
            </a:r>
            <a:endParaRPr lang="en-US" b="0" dirty="0" smtClean="0"/>
          </a:p>
          <a:p>
            <a:endParaRPr lang="en-US" baseline="0" dirty="0" smtClean="0"/>
          </a:p>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22</a:t>
            </a:fld>
            <a:endParaRPr lang="en-US"/>
          </a:p>
        </p:txBody>
      </p:sp>
    </p:spTree>
    <p:extLst>
      <p:ext uri="{BB962C8B-B14F-4D97-AF65-F5344CB8AC3E}">
        <p14:creationId xmlns:p14="http://schemas.microsoft.com/office/powerpoint/2010/main" val="285169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Malicious tampering insurance is a more comprehensive policy that covers losses from criminal actions of sabotage against the grower, as well as</a:t>
            </a:r>
            <a:r>
              <a:rPr lang="en-US" baseline="0" dirty="0" smtClean="0"/>
              <a:t> the losses covered in the accidental or product contamination polity including the direct and indirect recall costs.  </a:t>
            </a:r>
            <a:r>
              <a:rPr lang="en-US" b="1" baseline="0" dirty="0" smtClean="0"/>
              <a:t>Again, this policy only covers the grower responsible for the contamination or outbreak.</a:t>
            </a:r>
            <a:endParaRPr lang="en-US" b="1" dirty="0"/>
          </a:p>
        </p:txBody>
      </p:sp>
      <p:sp>
        <p:nvSpPr>
          <p:cNvPr id="4" name="Slide Number Placeholder 3"/>
          <p:cNvSpPr>
            <a:spLocks noGrp="1"/>
          </p:cNvSpPr>
          <p:nvPr>
            <p:ph type="sldNum" sz="quarter" idx="10"/>
          </p:nvPr>
        </p:nvSpPr>
        <p:spPr/>
        <p:txBody>
          <a:bodyPr/>
          <a:lstStyle/>
          <a:p>
            <a:fld id="{004EB1BD-9434-452D-B76A-1554A2B1B38A}" type="slidenum">
              <a:rPr lang="en-US" smtClean="0"/>
              <a:t>23</a:t>
            </a:fld>
            <a:endParaRPr lang="en-US"/>
          </a:p>
        </p:txBody>
      </p:sp>
    </p:spTree>
    <p:extLst>
      <p:ext uri="{BB962C8B-B14F-4D97-AF65-F5344CB8AC3E}">
        <p14:creationId xmlns:p14="http://schemas.microsoft.com/office/powerpoint/2010/main" val="3088527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excess or surplus-lines market is an insurance marketplace for unique or hard-to-place risks.  </a:t>
            </a:r>
          </a:p>
          <a:p>
            <a:r>
              <a:rPr lang="en-US" baseline="0" dirty="0" smtClean="0"/>
              <a:t>For produce growers these excess or surplus lines provide additional protection above and beyond the losses covered under other policies. </a:t>
            </a:r>
          </a:p>
          <a:p>
            <a:r>
              <a:rPr lang="en-US" sz="1200" dirty="0" smtClean="0">
                <a:latin typeface="+mn-lt"/>
              </a:rPr>
              <a:t>This policy can be tailored to protect against losses from foodborne illness</a:t>
            </a:r>
            <a:r>
              <a:rPr lang="en-US" sz="1200" baseline="0" dirty="0" smtClean="0">
                <a:latin typeface="+mn-lt"/>
              </a:rPr>
              <a:t> </a:t>
            </a:r>
            <a:r>
              <a:rPr lang="en-US" sz="1200" dirty="0" smtClean="0">
                <a:latin typeface="+mn-lt"/>
              </a:rPr>
              <a:t>outbreaks even when the grower’s product is not contaminated.</a:t>
            </a:r>
          </a:p>
          <a:p>
            <a:endParaRPr lang="en-US" sz="1200" dirty="0" smtClean="0">
              <a:latin typeface="+mn-lt"/>
            </a:endParaRPr>
          </a:p>
        </p:txBody>
      </p:sp>
      <p:sp>
        <p:nvSpPr>
          <p:cNvPr id="4" name="Slide Number Placeholder 3"/>
          <p:cNvSpPr>
            <a:spLocks noGrp="1"/>
          </p:cNvSpPr>
          <p:nvPr>
            <p:ph type="sldNum" sz="quarter" idx="10"/>
          </p:nvPr>
        </p:nvSpPr>
        <p:spPr/>
        <p:txBody>
          <a:bodyPr/>
          <a:lstStyle/>
          <a:p>
            <a:fld id="{004EB1BD-9434-452D-B76A-1554A2B1B38A}" type="slidenum">
              <a:rPr lang="en-US" smtClean="0"/>
              <a:t>24</a:t>
            </a:fld>
            <a:endParaRPr lang="en-US"/>
          </a:p>
        </p:txBody>
      </p:sp>
    </p:spTree>
    <p:extLst>
      <p:ext uri="{BB962C8B-B14F-4D97-AF65-F5344CB8AC3E}">
        <p14:creationId xmlns:p14="http://schemas.microsoft.com/office/powerpoint/2010/main" val="589780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en-US" sz="1200" b="0" i="0" kern="1200" dirty="0" smtClean="0">
                <a:solidFill>
                  <a:schemeClr val="tx1"/>
                </a:solidFill>
                <a:effectLst/>
                <a:latin typeface="+mn-lt"/>
                <a:ea typeface="+mn-ea"/>
                <a:cs typeface="+mn-cs"/>
              </a:rPr>
              <a:t>A grower has to be careful and do their homework</a:t>
            </a:r>
            <a:r>
              <a:rPr lang="en-US" sz="1200" b="0" i="0" kern="1200" baseline="0" dirty="0" smtClean="0">
                <a:solidFill>
                  <a:schemeClr val="tx1"/>
                </a:solidFill>
                <a:effectLst/>
                <a:latin typeface="+mn-lt"/>
                <a:ea typeface="+mn-ea"/>
                <a:cs typeface="+mn-cs"/>
              </a:rPr>
              <a:t> when considering this type of policy.</a:t>
            </a:r>
            <a:endParaRPr lang="en-US" sz="1200" b="0" i="0" kern="1200" dirty="0" smtClean="0">
              <a:solidFill>
                <a:schemeClr val="tx1"/>
              </a:solidFill>
              <a:effectLst/>
              <a:latin typeface="+mn-lt"/>
              <a:ea typeface="+mn-ea"/>
              <a:cs typeface="+mn-cs"/>
            </a:endParaRPr>
          </a:p>
          <a:p>
            <a:pPr fontAlgn="b"/>
            <a:r>
              <a:rPr lang="en-US" sz="1200" b="0" i="0" kern="1200" dirty="0" smtClean="0">
                <a:solidFill>
                  <a:schemeClr val="tx1"/>
                </a:solidFill>
                <a:effectLst/>
                <a:latin typeface="+mn-lt"/>
                <a:ea typeface="+mn-ea"/>
                <a:cs typeface="+mn-cs"/>
              </a:rPr>
              <a:t>What is an insurance guaranty association?</a:t>
            </a:r>
          </a:p>
          <a:p>
            <a:r>
              <a:rPr lang="en-US" sz="1200" b="0" i="0" kern="1200" dirty="0" smtClean="0">
                <a:solidFill>
                  <a:schemeClr val="tx1"/>
                </a:solidFill>
                <a:effectLst/>
                <a:latin typeface="+mn-lt"/>
                <a:ea typeface="+mn-ea"/>
                <a:cs typeface="+mn-cs"/>
              </a:rPr>
              <a:t>Insurance guaranty associations provide protection to insurance policyholders and beneficiaries of policies issued by an insurance company that has become insolvent and is no longer able to meet its obligations. </a:t>
            </a:r>
          </a:p>
          <a:p>
            <a:r>
              <a:rPr lang="en-US" sz="1200" b="0" i="0" kern="1200" dirty="0" smtClean="0">
                <a:solidFill>
                  <a:schemeClr val="tx1"/>
                </a:solidFill>
                <a:effectLst/>
                <a:latin typeface="+mn-lt"/>
                <a:ea typeface="+mn-ea"/>
                <a:cs typeface="+mn-cs"/>
              </a:rPr>
              <a:t>(American</a:t>
            </a:r>
            <a:r>
              <a:rPr lang="en-US" sz="1200" b="0" i="0" kern="1200" baseline="0" dirty="0" smtClean="0">
                <a:solidFill>
                  <a:schemeClr val="tx1"/>
                </a:solidFill>
                <a:effectLst/>
                <a:latin typeface="+mn-lt"/>
                <a:ea typeface="+mn-ea"/>
                <a:cs typeface="+mn-cs"/>
              </a:rPr>
              <a:t> Council of Life Insurers)</a:t>
            </a:r>
          </a:p>
          <a:p>
            <a:r>
              <a:rPr lang="en-US" sz="1200" b="0" i="0" kern="1200" dirty="0" smtClean="0">
                <a:solidFill>
                  <a:schemeClr val="tx1"/>
                </a:solidFill>
                <a:effectLst/>
                <a:latin typeface="+mn-lt"/>
                <a:ea typeface="+mn-ea"/>
                <a:cs typeface="+mn-cs"/>
              </a:rPr>
              <a:t>https://www.acli.com/Tools/Industry%20Facts/Guaranty%20Associations/Pages/FS08-007.aspx</a:t>
            </a: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Link to the North Carolina Guaranty Association</a:t>
            </a:r>
          </a:p>
          <a:p>
            <a:pPr fontAlgn="base"/>
            <a:r>
              <a:rPr lang="en-US" sz="1200" b="0" i="0" kern="1200" dirty="0" smtClean="0">
                <a:solidFill>
                  <a:schemeClr val="tx1"/>
                </a:solidFill>
                <a:effectLst/>
                <a:latin typeface="+mn-lt"/>
                <a:ea typeface="+mn-ea"/>
                <a:cs typeface="+mn-cs"/>
              </a:rPr>
              <a:t>http://www.ncrb.org/nciga/NorthCarolinaInsuranceGuarantyAssociation/tabid/140/Default.aspx</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25</a:t>
            </a:fld>
            <a:endParaRPr lang="en-US"/>
          </a:p>
        </p:txBody>
      </p:sp>
    </p:spTree>
    <p:extLst>
      <p:ext uri="{BB962C8B-B14F-4D97-AF65-F5344CB8AC3E}">
        <p14:creationId xmlns:p14="http://schemas.microsoft.com/office/powerpoint/2010/main" val="121249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new </a:t>
            </a:r>
            <a:r>
              <a:rPr lang="en-US" i="1" dirty="0" smtClean="0">
                <a:solidFill>
                  <a:srgbClr val="008000"/>
                </a:solidFill>
              </a:rPr>
              <a:t>Whole-Farm Revenue Protection (WFRP) </a:t>
            </a:r>
            <a:r>
              <a:rPr lang="en-US" dirty="0" smtClean="0"/>
              <a:t>policy is a Federal Program that combines Adjusted Gross Revenue (AGR) and AGR-Lite along with several improvements to target diversified farms and farms selling two to five commodities, including specialty crops to wholesale markets.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Fact</a:t>
            </a:r>
            <a:r>
              <a:rPr lang="en-US" b="1" baseline="0" dirty="0" smtClean="0"/>
              <a:t> Sheet</a:t>
            </a:r>
            <a:r>
              <a:rPr lang="en-US" b="1" dirty="0" smtClean="0"/>
              <a:t>: http://www.rma.usda.gov/policies/wfrp.html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AGR</a:t>
            </a:r>
            <a:r>
              <a:rPr lang="en-US" b="1" baseline="0" dirty="0" smtClean="0"/>
              <a:t> and AGR-Lite terminated at then end of 2014.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26</a:t>
            </a:fld>
            <a:endParaRPr lang="en-US"/>
          </a:p>
        </p:txBody>
      </p:sp>
    </p:spTree>
    <p:extLst>
      <p:ext uri="{BB962C8B-B14F-4D97-AF65-F5344CB8AC3E}">
        <p14:creationId xmlns:p14="http://schemas.microsoft.com/office/powerpoint/2010/main" val="2561097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part of the pilot project, Whole-Farm Revenue Protection will be available where AGR and AGR-Lite are currently offered, and will expand to other counties as data are available for underwriting and actuarial ratemaking.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You</a:t>
            </a:r>
            <a:r>
              <a:rPr lang="en-US" baseline="0" dirty="0" smtClean="0"/>
              <a:t> </a:t>
            </a:r>
            <a:r>
              <a:rPr lang="en-US" dirty="0" smtClean="0"/>
              <a:t>could point out information that directly relates</a:t>
            </a:r>
            <a:r>
              <a:rPr lang="en-US" baseline="0" dirty="0" smtClean="0"/>
              <a:t> to the farmers in your audience.  These could be positive and or negative things that will impact their farm operation with this type of insurance coverage.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27</a:t>
            </a:fld>
            <a:endParaRPr lang="en-US"/>
          </a:p>
        </p:txBody>
      </p:sp>
    </p:spTree>
    <p:extLst>
      <p:ext uri="{BB962C8B-B14F-4D97-AF65-F5344CB8AC3E}">
        <p14:creationId xmlns:p14="http://schemas.microsoft.com/office/powerpoint/2010/main" val="3049788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NOT incorporating good agricultural practices in your farm operation, the WFRP insurance will likely not cover risks from food contamination. You do not have to be certified but incorporating good agricultural practices reduces your risk from food contamination and makes you a better insurance risk.  </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28</a:t>
            </a:fld>
            <a:endParaRPr lang="en-US"/>
          </a:p>
        </p:txBody>
      </p:sp>
    </p:spTree>
    <p:extLst>
      <p:ext uri="{BB962C8B-B14F-4D97-AF65-F5344CB8AC3E}">
        <p14:creationId xmlns:p14="http://schemas.microsoft.com/office/powerpoint/2010/main" val="201080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29</a:t>
            </a:fld>
            <a:endParaRPr lang="en-US"/>
          </a:p>
        </p:txBody>
      </p:sp>
    </p:spTree>
    <p:extLst>
      <p:ext uri="{BB962C8B-B14F-4D97-AF65-F5344CB8AC3E}">
        <p14:creationId xmlns:p14="http://schemas.microsoft.com/office/powerpoint/2010/main" val="384499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trend to eating healthy has </a:t>
            </a:r>
            <a:r>
              <a:rPr lang="en-US" baseline="0" smtClean="0"/>
              <a:t>also led </a:t>
            </a:r>
            <a:r>
              <a:rPr lang="en-US" baseline="0" dirty="0" smtClean="0"/>
              <a:t>to an increase in foodborne illness.  Restaurants, grocery stores, farms and any business dealing with fresh produce should consider the risks and costs of insurance options that protects your farm operation from the loss of revenue.</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a:t>
            </a:fld>
            <a:endParaRPr lang="en-US"/>
          </a:p>
        </p:txBody>
      </p:sp>
    </p:spTree>
    <p:extLst>
      <p:ext uri="{BB962C8B-B14F-4D97-AF65-F5344CB8AC3E}">
        <p14:creationId xmlns:p14="http://schemas.microsoft.com/office/powerpoint/2010/main" val="92083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log can be found on NC Fresh Produce Safety portal</a:t>
            </a:r>
          </a:p>
          <a:p>
            <a:r>
              <a:rPr lang="en-US" dirty="0" smtClean="0"/>
              <a:t>http://ncfreshproducesafety.ces.ncsu.edu/ncfreshproducesafety-good-agricultural-practices/ncfreshproducesafety-audits-and-plans/ncfreshproducesafety-food-safety-plans/traceability/</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30</a:t>
            </a:fld>
            <a:endParaRPr lang="en-US"/>
          </a:p>
        </p:txBody>
      </p:sp>
    </p:spTree>
    <p:extLst>
      <p:ext uri="{BB962C8B-B14F-4D97-AF65-F5344CB8AC3E}">
        <p14:creationId xmlns:p14="http://schemas.microsoft.com/office/powerpoint/2010/main" val="187090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a:t>
            </a:r>
            <a:r>
              <a:rPr lang="en-US" baseline="0" dirty="0" smtClean="0"/>
              <a:t> banks are beginning to use good agricultural practices as part of their evaluation when assessing loan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31</a:t>
            </a:fld>
            <a:endParaRPr lang="en-US"/>
          </a:p>
        </p:txBody>
      </p:sp>
    </p:spTree>
    <p:extLst>
      <p:ext uri="{BB962C8B-B14F-4D97-AF65-F5344CB8AC3E}">
        <p14:creationId xmlns:p14="http://schemas.microsoft.com/office/powerpoint/2010/main" val="3311125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farm liability policy and commercial business coverage can be combined with a homeowner’s policy. A combination policy makes sense for growers whose farms have both residential and commercial characteristics. Such policies are especially appropriate for family- and individually operated farms (rather than large corporate farming operations). Combination policies generally offer the additional advantage of a lower premium than for two policies purchased separately.</a:t>
            </a: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32</a:t>
            </a:fld>
            <a:endParaRPr lang="en-US"/>
          </a:p>
        </p:txBody>
      </p:sp>
    </p:spTree>
    <p:extLst>
      <p:ext uri="{BB962C8B-B14F-4D97-AF65-F5344CB8AC3E}">
        <p14:creationId xmlns:p14="http://schemas.microsoft.com/office/powerpoint/2010/main" val="1552930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you market and distribute your produce will affect</a:t>
            </a:r>
            <a:r>
              <a:rPr lang="en-US" baseline="0" dirty="0" smtClean="0"/>
              <a:t> your insurance options.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33</a:t>
            </a:fld>
            <a:endParaRPr lang="en-US"/>
          </a:p>
        </p:txBody>
      </p:sp>
    </p:spTree>
    <p:extLst>
      <p:ext uri="{BB962C8B-B14F-4D97-AF65-F5344CB8AC3E}">
        <p14:creationId xmlns:p14="http://schemas.microsoft.com/office/powerpoint/2010/main" val="1359939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Example: </a:t>
            </a:r>
            <a:r>
              <a:rPr lang="en-US" dirty="0" smtClean="0"/>
              <a:t>Flowchart example</a:t>
            </a:r>
            <a:r>
              <a:rPr lang="en-US" baseline="0" dirty="0" smtClean="0"/>
              <a:t> to help participants see the relationship between the Crop, the Market Channel and the Insurance options.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a:t>
            </a:r>
            <a:r>
              <a:rPr lang="en-US" baseline="0" dirty="0" smtClean="0"/>
              <a:t> top square identifies the crop (strawberries)</a:t>
            </a:r>
          </a:p>
          <a:p>
            <a:pPr marL="171450" indent="-171450">
              <a:buFont typeface="Arial" panose="020B0604020202020204" pitchFamily="34" charset="0"/>
              <a:buChar char="•"/>
            </a:pPr>
            <a:r>
              <a:rPr lang="en-US" baseline="0" dirty="0" smtClean="0"/>
              <a:t>The second row describes 3 different ways to market strawberries, (u-pick, farmers market, grocery)</a:t>
            </a:r>
          </a:p>
          <a:p>
            <a:pPr marL="171450" indent="-171450">
              <a:buFont typeface="Arial" panose="020B0604020202020204" pitchFamily="34" charset="0"/>
              <a:buChar char="•"/>
            </a:pPr>
            <a:r>
              <a:rPr lang="en-US" baseline="0" dirty="0" smtClean="0"/>
              <a:t>The third row identifies SOME of the insurance products they might consider (5 insurance policies)</a:t>
            </a:r>
          </a:p>
          <a:p>
            <a:pPr marL="0" indent="0">
              <a:buFont typeface="Arial" panose="020B0604020202020204" pitchFamily="34" charset="0"/>
              <a:buNone/>
            </a:pPr>
            <a:r>
              <a:rPr lang="en-US" b="1" baseline="0" dirty="0" smtClean="0"/>
              <a:t>Please remind your group that each insurance agency will offer different options, the scenarios provided in this presentation are a sample, not recommendations.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34</a:t>
            </a:fld>
            <a:endParaRPr lang="en-US"/>
          </a:p>
        </p:txBody>
      </p:sp>
    </p:spTree>
    <p:extLst>
      <p:ext uri="{BB962C8B-B14F-4D97-AF65-F5344CB8AC3E}">
        <p14:creationId xmlns:p14="http://schemas.microsoft.com/office/powerpoint/2010/main" val="551703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Insurance agents will ask for specific information before making a quote.  Most companies will give an estimate only when growers provide a detailed description of their product, distribution and marketing plans.  </a:t>
            </a:r>
          </a:p>
          <a:p>
            <a:endParaRPr lang="en-US" dirty="0" smtClean="0"/>
          </a:p>
          <a:p>
            <a:r>
              <a:rPr lang="en-US" baseline="0" dirty="0" smtClean="0"/>
              <a:t>Once you have collected the needed information, talk with several insurance providers and research your options.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35</a:t>
            </a:fld>
            <a:endParaRPr lang="en-US"/>
          </a:p>
        </p:txBody>
      </p:sp>
    </p:spTree>
    <p:extLst>
      <p:ext uri="{BB962C8B-B14F-4D97-AF65-F5344CB8AC3E}">
        <p14:creationId xmlns:p14="http://schemas.microsoft.com/office/powerpoint/2010/main" val="2859547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special options for beginning</a:t>
            </a:r>
            <a:r>
              <a:rPr lang="en-US" baseline="0" dirty="0" smtClean="0"/>
              <a:t> farmers and ranchers.  In your reference materials, you will find an fact sheet on this topic.</a:t>
            </a:r>
          </a:p>
          <a:p>
            <a:r>
              <a:rPr lang="en-US" baseline="0" dirty="0" smtClean="0"/>
              <a:t>Note, if you have beginning farmers and or ranchers in your audience, make some time to present some of the material.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Factsheet: http://communitydevelopment.ces.ncsu.edu/?p=353238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36</a:t>
            </a:fld>
            <a:endParaRPr lang="en-US"/>
          </a:p>
        </p:txBody>
      </p:sp>
    </p:spTree>
    <p:extLst>
      <p:ext uri="{BB962C8B-B14F-4D97-AF65-F5344CB8AC3E}">
        <p14:creationId xmlns:p14="http://schemas.microsoft.com/office/powerpoint/2010/main" val="14081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4 slides</a:t>
            </a:r>
            <a:r>
              <a:rPr lang="en-US" baseline="0" dirty="0" smtClean="0"/>
              <a:t> are screen shots taken from websites that would provide good reference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If you have access to</a:t>
            </a:r>
            <a:r>
              <a:rPr lang="en-US" i="1" baseline="0" dirty="0" smtClean="0"/>
              <a:t> the internet you could show the participants these webpages and familiarize the group with what information they could find.</a:t>
            </a:r>
          </a:p>
          <a:p>
            <a:r>
              <a:rPr lang="en-US" dirty="0" smtClean="0"/>
              <a:t>This is a</a:t>
            </a:r>
            <a:r>
              <a:rPr lang="en-US" baseline="0" dirty="0" smtClean="0"/>
              <a:t> good link for farmers to locate Risk management fact sheets on the USDA website.</a:t>
            </a:r>
          </a:p>
          <a:p>
            <a:r>
              <a:rPr lang="en-US" dirty="0" smtClean="0"/>
              <a:t>http://www.rma.usda.gov/pubs/rme/fctsht.html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37</a:t>
            </a:fld>
            <a:endParaRPr lang="en-US"/>
          </a:p>
        </p:txBody>
      </p:sp>
    </p:spTree>
    <p:extLst>
      <p:ext uri="{BB962C8B-B14F-4D97-AF65-F5344CB8AC3E}">
        <p14:creationId xmlns:p14="http://schemas.microsoft.com/office/powerpoint/2010/main" val="1770731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NC department of Agriculture and Consumer Services:</a:t>
            </a:r>
          </a:p>
          <a:p>
            <a:r>
              <a:rPr lang="en-US" dirty="0" smtClean="0"/>
              <a:t>http://www.ncagr.gov/markets/agribiz/insurance.html</a:t>
            </a:r>
          </a:p>
          <a:p>
            <a:r>
              <a:rPr lang="en-US" dirty="0" smtClean="0"/>
              <a:t>This NC website provides</a:t>
            </a:r>
            <a:r>
              <a:rPr lang="en-US" baseline="0" dirty="0" smtClean="0"/>
              <a:t> insurance information that is similar to what we have reviewed but in more detail.</a:t>
            </a:r>
            <a:endParaRPr lang="en-US" dirty="0" smtClean="0"/>
          </a:p>
          <a:p>
            <a:r>
              <a:rPr lang="en-US" i="1" dirty="0" smtClean="0"/>
              <a:t>If you have access to</a:t>
            </a:r>
            <a:r>
              <a:rPr lang="en-US" i="1" baseline="0" dirty="0" smtClean="0"/>
              <a:t> the internet you could visit this webpage and familiarize the participants with what information they could find</a:t>
            </a:r>
            <a:endParaRPr lang="en-US" i="1" dirty="0"/>
          </a:p>
        </p:txBody>
      </p:sp>
      <p:sp>
        <p:nvSpPr>
          <p:cNvPr id="4" name="Slide Number Placeholder 3"/>
          <p:cNvSpPr>
            <a:spLocks noGrp="1"/>
          </p:cNvSpPr>
          <p:nvPr>
            <p:ph type="sldNum" sz="quarter" idx="10"/>
          </p:nvPr>
        </p:nvSpPr>
        <p:spPr/>
        <p:txBody>
          <a:bodyPr/>
          <a:lstStyle/>
          <a:p>
            <a:fld id="{004EB1BD-9434-452D-B76A-1554A2B1B38A}" type="slidenum">
              <a:rPr lang="en-US" smtClean="0"/>
              <a:t>38</a:t>
            </a:fld>
            <a:endParaRPr lang="en-US"/>
          </a:p>
        </p:txBody>
      </p:sp>
    </p:spTree>
    <p:extLst>
      <p:ext uri="{BB962C8B-B14F-4D97-AF65-F5344CB8AC3E}">
        <p14:creationId xmlns:p14="http://schemas.microsoft.com/office/powerpoint/2010/main" val="461931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NC</a:t>
            </a:r>
            <a:r>
              <a:rPr lang="en-US" baseline="0" dirty="0" smtClean="0"/>
              <a:t> </a:t>
            </a:r>
            <a:r>
              <a:rPr lang="en-US" dirty="0" smtClean="0"/>
              <a:t>insurance</a:t>
            </a:r>
            <a:r>
              <a:rPr lang="en-US" baseline="0" dirty="0" smtClean="0"/>
              <a:t> </a:t>
            </a:r>
            <a:r>
              <a:rPr lang="en-US" dirty="0" smtClean="0"/>
              <a:t>providers: http://www3.rma.usda.gov/tools/agents/companies/2015/north_carolinaCI.cfm</a:t>
            </a:r>
          </a:p>
          <a:p>
            <a:endParaRPr lang="en-US" dirty="0" smtClean="0"/>
          </a:p>
          <a:p>
            <a:r>
              <a:rPr lang="en-US" u="none" dirty="0" smtClean="0">
                <a:solidFill>
                  <a:schemeClr val="tx2"/>
                </a:solidFill>
              </a:rPr>
              <a:t>These selected companies are designated by USDA to provide crop insurance coverage through the Standard Reinsurance Agreement (SRA) in this state. </a:t>
            </a:r>
            <a:endParaRPr lang="en-US" u="none" dirty="0">
              <a:solidFill>
                <a:schemeClr val="tx2"/>
              </a:solidFill>
            </a:endParaRPr>
          </a:p>
        </p:txBody>
      </p:sp>
      <p:sp>
        <p:nvSpPr>
          <p:cNvPr id="4" name="Slide Number Placeholder 3"/>
          <p:cNvSpPr>
            <a:spLocks noGrp="1"/>
          </p:cNvSpPr>
          <p:nvPr>
            <p:ph type="sldNum" sz="quarter" idx="10"/>
          </p:nvPr>
        </p:nvSpPr>
        <p:spPr/>
        <p:txBody>
          <a:bodyPr/>
          <a:lstStyle/>
          <a:p>
            <a:fld id="{004EB1BD-9434-452D-B76A-1554A2B1B38A}" type="slidenum">
              <a:rPr lang="en-US" smtClean="0"/>
              <a:t>39</a:t>
            </a:fld>
            <a:endParaRPr lang="en-US"/>
          </a:p>
        </p:txBody>
      </p:sp>
    </p:spTree>
    <p:extLst>
      <p:ext uri="{BB962C8B-B14F-4D97-AF65-F5344CB8AC3E}">
        <p14:creationId xmlns:p14="http://schemas.microsoft.com/office/powerpoint/2010/main" val="131049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statistics came from the CDC (</a:t>
            </a:r>
            <a:r>
              <a:rPr lang="en-US" b="1" baseline="0" dirty="0" smtClean="0"/>
              <a:t>Center for Disease Control and Prevention</a:t>
            </a:r>
            <a:r>
              <a:rPr lang="en-US" baseline="0" dirty="0" smtClean="0"/>
              <a:t>). </a:t>
            </a:r>
          </a:p>
          <a:p>
            <a:r>
              <a:rPr lang="en-US" baseline="0" dirty="0" smtClean="0"/>
              <a:t>http://www.cdc.gov/features/foodborne-diseases-data/</a:t>
            </a:r>
          </a:p>
          <a:p>
            <a:r>
              <a:rPr lang="en-US" sz="1200" b="0" i="0" kern="1200" dirty="0" smtClean="0">
                <a:solidFill>
                  <a:schemeClr val="tx1"/>
                </a:solidFill>
                <a:effectLst/>
                <a:latin typeface="+mn-lt"/>
                <a:ea typeface="+mn-ea"/>
                <a:cs typeface="+mn-cs"/>
              </a:rPr>
              <a:t>Germs and Foods</a:t>
            </a:r>
          </a:p>
          <a:p>
            <a:r>
              <a:rPr lang="en-US" sz="1200" b="0" i="0" kern="1200" dirty="0" smtClean="0">
                <a:solidFill>
                  <a:schemeClr val="tx1"/>
                </a:solidFill>
                <a:effectLst/>
                <a:latin typeface="+mn-lt"/>
                <a:ea typeface="+mn-ea"/>
                <a:cs typeface="+mn-cs"/>
              </a:rPr>
              <a:t>Pathogens and foods responsible for the most outbreak-related illnesses, hospitalizations, and deaths in 2012:</a:t>
            </a:r>
          </a:p>
          <a:p>
            <a:pPr lvl="1"/>
            <a:r>
              <a:rPr lang="en-US" sz="1200" b="1" i="0" kern="1200" dirty="0" smtClean="0">
                <a:solidFill>
                  <a:schemeClr val="tx1"/>
                </a:solidFill>
                <a:effectLst/>
                <a:latin typeface="+mn-lt"/>
                <a:ea typeface="+mn-ea"/>
                <a:cs typeface="+mn-cs"/>
              </a:rPr>
              <a:t>Illnesses</a:t>
            </a:r>
            <a:endParaRPr lang="en-US" sz="1200" b="0" i="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Salmonella</a:t>
            </a:r>
            <a:r>
              <a:rPr lang="en-US" sz="1200" b="0" i="0" kern="1200" dirty="0" smtClean="0">
                <a:solidFill>
                  <a:schemeClr val="tx1"/>
                </a:solidFill>
                <a:effectLst/>
                <a:latin typeface="+mn-lt"/>
                <a:ea typeface="+mn-ea"/>
                <a:cs typeface="+mn-cs"/>
              </a:rPr>
              <a:t> in fruits (446 illnesses)</a:t>
            </a:r>
          </a:p>
          <a:p>
            <a:pPr lvl="2"/>
            <a:r>
              <a:rPr lang="en-US" sz="1200" b="0" i="1" kern="1200" dirty="0" smtClean="0">
                <a:solidFill>
                  <a:schemeClr val="tx1"/>
                </a:solidFill>
                <a:effectLst/>
                <a:latin typeface="+mn-lt"/>
                <a:ea typeface="+mn-ea"/>
                <a:cs typeface="+mn-cs"/>
              </a:rPr>
              <a:t>Salmonella</a:t>
            </a:r>
            <a:r>
              <a:rPr lang="en-US" sz="1200" b="0" i="0" kern="1200" dirty="0" smtClean="0">
                <a:solidFill>
                  <a:schemeClr val="tx1"/>
                </a:solidFill>
                <a:effectLst/>
                <a:latin typeface="+mn-lt"/>
                <a:ea typeface="+mn-ea"/>
                <a:cs typeface="+mn-cs"/>
              </a:rPr>
              <a:t> in fish (425 illnesses)</a:t>
            </a:r>
          </a:p>
          <a:p>
            <a:pPr lvl="2"/>
            <a:r>
              <a:rPr lang="en-US" sz="1200" b="0" i="1" kern="1200" dirty="0" smtClean="0">
                <a:solidFill>
                  <a:schemeClr val="tx1"/>
                </a:solidFill>
                <a:effectLst/>
                <a:latin typeface="+mn-lt"/>
                <a:ea typeface="+mn-ea"/>
                <a:cs typeface="+mn-cs"/>
              </a:rPr>
              <a:t>Salmonella</a:t>
            </a:r>
            <a:r>
              <a:rPr lang="en-US" sz="1200" b="0" i="0" kern="1200" dirty="0" smtClean="0">
                <a:solidFill>
                  <a:schemeClr val="tx1"/>
                </a:solidFill>
                <a:effectLst/>
                <a:latin typeface="+mn-lt"/>
                <a:ea typeface="+mn-ea"/>
                <a:cs typeface="+mn-cs"/>
              </a:rPr>
              <a:t> in chicken (345 illnesses)</a:t>
            </a:r>
          </a:p>
          <a:p>
            <a:pPr lvl="1"/>
            <a:r>
              <a:rPr lang="en-US" sz="1200" b="1" i="0" kern="1200" dirty="0" smtClean="0">
                <a:solidFill>
                  <a:schemeClr val="tx1"/>
                </a:solidFill>
                <a:effectLst/>
                <a:latin typeface="+mn-lt"/>
                <a:ea typeface="+mn-ea"/>
                <a:cs typeface="+mn-cs"/>
              </a:rPr>
              <a:t>Hospitalizations</a:t>
            </a:r>
            <a:endParaRPr lang="en-US" sz="1200" b="0" i="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Salmonella</a:t>
            </a:r>
            <a:r>
              <a:rPr lang="en-US" sz="1200" b="0" i="0" kern="1200" dirty="0" smtClean="0">
                <a:solidFill>
                  <a:schemeClr val="tx1"/>
                </a:solidFill>
                <a:effectLst/>
                <a:latin typeface="+mn-lt"/>
                <a:ea typeface="+mn-ea"/>
                <a:cs typeface="+mn-cs"/>
              </a:rPr>
              <a:t> in chicken (109 hospitalizations)</a:t>
            </a:r>
          </a:p>
          <a:p>
            <a:pPr lvl="2"/>
            <a:r>
              <a:rPr lang="en-US" sz="1200" b="0" i="1" kern="1200" dirty="0" smtClean="0">
                <a:solidFill>
                  <a:schemeClr val="tx1"/>
                </a:solidFill>
                <a:effectLst/>
                <a:latin typeface="+mn-lt"/>
                <a:ea typeface="+mn-ea"/>
                <a:cs typeface="+mn-cs"/>
              </a:rPr>
              <a:t>Salmonella</a:t>
            </a:r>
            <a:r>
              <a:rPr lang="en-US" sz="1200" b="0" i="0" kern="1200" dirty="0" smtClean="0">
                <a:solidFill>
                  <a:schemeClr val="tx1"/>
                </a:solidFill>
                <a:effectLst/>
                <a:latin typeface="+mn-lt"/>
                <a:ea typeface="+mn-ea"/>
                <a:cs typeface="+mn-cs"/>
              </a:rPr>
              <a:t> in fruits (55 hospitalizations)</a:t>
            </a:r>
          </a:p>
          <a:p>
            <a:pPr lvl="2"/>
            <a:r>
              <a:rPr lang="en-US" sz="1200" b="0" i="1" kern="1200" dirty="0" smtClean="0">
                <a:solidFill>
                  <a:schemeClr val="tx1"/>
                </a:solidFill>
                <a:effectLst/>
                <a:latin typeface="+mn-lt"/>
                <a:ea typeface="+mn-ea"/>
                <a:cs typeface="+mn-cs"/>
              </a:rPr>
              <a:t>Salmonella</a:t>
            </a:r>
            <a:r>
              <a:rPr lang="en-US" sz="1200" b="0" i="0" kern="1200" dirty="0" smtClean="0">
                <a:solidFill>
                  <a:schemeClr val="tx1"/>
                </a:solidFill>
                <a:effectLst/>
                <a:latin typeface="+mn-lt"/>
                <a:ea typeface="+mn-ea"/>
                <a:cs typeface="+mn-cs"/>
              </a:rPr>
              <a:t> in fish (55 hospitalizations)</a:t>
            </a:r>
          </a:p>
          <a:p>
            <a:pPr lvl="1"/>
            <a:r>
              <a:rPr lang="en-US" sz="1200" b="1" i="0" kern="1200" dirty="0" smtClean="0">
                <a:solidFill>
                  <a:schemeClr val="tx1"/>
                </a:solidFill>
                <a:effectLst/>
                <a:latin typeface="+mn-lt"/>
                <a:ea typeface="+mn-ea"/>
                <a:cs typeface="+mn-cs"/>
              </a:rPr>
              <a:t>Deaths</a:t>
            </a:r>
            <a:endParaRPr lang="en-US" sz="1200" b="0" i="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Listeria</a:t>
            </a:r>
            <a:r>
              <a:rPr lang="en-US" sz="1200" b="0" i="0" kern="1200" dirty="0" smtClean="0">
                <a:solidFill>
                  <a:schemeClr val="tx1"/>
                </a:solidFill>
                <a:effectLst/>
                <a:latin typeface="+mn-lt"/>
                <a:ea typeface="+mn-ea"/>
                <a:cs typeface="+mn-cs"/>
              </a:rPr>
              <a:t> in dairy (5 deaths)</a:t>
            </a:r>
          </a:p>
          <a:p>
            <a:pPr lvl="2"/>
            <a:r>
              <a:rPr lang="en-US" sz="1200" b="0" i="1" kern="1200" dirty="0" smtClean="0">
                <a:solidFill>
                  <a:schemeClr val="tx1"/>
                </a:solidFill>
                <a:effectLst/>
                <a:latin typeface="+mn-lt"/>
                <a:ea typeface="+mn-ea"/>
                <a:cs typeface="+mn-cs"/>
              </a:rPr>
              <a:t>Campylobacter</a:t>
            </a:r>
            <a:r>
              <a:rPr lang="en-US" sz="1200" b="0" i="0" kern="1200" dirty="0" smtClean="0">
                <a:solidFill>
                  <a:schemeClr val="tx1"/>
                </a:solidFill>
                <a:effectLst/>
                <a:latin typeface="+mn-lt"/>
                <a:ea typeface="+mn-ea"/>
                <a:cs typeface="+mn-cs"/>
              </a:rPr>
              <a:t> in chicken (4 deaths)</a:t>
            </a:r>
          </a:p>
          <a:p>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4</a:t>
            </a:fld>
            <a:endParaRPr lang="en-US" dirty="0"/>
          </a:p>
        </p:txBody>
      </p:sp>
    </p:spTree>
    <p:extLst>
      <p:ext uri="{BB962C8B-B14F-4D97-AF65-F5344CB8AC3E}">
        <p14:creationId xmlns:p14="http://schemas.microsoft.com/office/powerpoint/2010/main" val="2015084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represents the “N.C. Fresh Produce Safety program,” part of N.C State University’s Plants for Human Health Institute. The program is led by </a:t>
            </a:r>
            <a:r>
              <a:rPr lang="en-US" dirty="0" smtClean="0">
                <a:hlinkClick r:id="rId3"/>
              </a:rPr>
              <a:t>Diane </a:t>
            </a:r>
            <a:r>
              <a:rPr lang="en-US" dirty="0" err="1" smtClean="0">
                <a:hlinkClick r:id="rId3"/>
              </a:rPr>
              <a:t>Ducharme</a:t>
            </a:r>
            <a:r>
              <a:rPr lang="en-US" dirty="0" smtClean="0"/>
              <a:t> and is based at the N.C. Research Campus in Kannapolis.</a:t>
            </a:r>
          </a:p>
          <a:p>
            <a:r>
              <a:rPr lang="en-US" dirty="0" smtClean="0"/>
              <a:t>Link: </a:t>
            </a:r>
            <a:r>
              <a:rPr lang="en-US" b="1" dirty="0" smtClean="0"/>
              <a:t>http://ncfreshproducesafety.ces.ncsu.edu</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40</a:t>
            </a:fld>
            <a:endParaRPr lang="en-US"/>
          </a:p>
        </p:txBody>
      </p:sp>
    </p:spTree>
    <p:extLst>
      <p:ext uri="{BB962C8B-B14F-4D97-AF65-F5344CB8AC3E}">
        <p14:creationId xmlns:p14="http://schemas.microsoft.com/office/powerpoint/2010/main" val="142576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increase in consumption of fresh produce and foodborne disease outbreaks, a growing number of retail stores</a:t>
            </a:r>
            <a:r>
              <a:rPr lang="en-US" baseline="0" dirty="0" smtClean="0"/>
              <a:t> are requiring that food products carry product 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belong to a food coop or hub, you may be required to purchase the group insurance.  Be aware, that most group insurance coverage will not cover all of your crops, just the crops that are being sold through the coop or hub.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5</a:t>
            </a:fld>
            <a:endParaRPr lang="en-US"/>
          </a:p>
        </p:txBody>
      </p:sp>
    </p:spTree>
    <p:extLst>
      <p:ext uri="{BB962C8B-B14F-4D97-AF65-F5344CB8AC3E}">
        <p14:creationId xmlns:p14="http://schemas.microsoft.com/office/powerpoint/2010/main" val="126811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rise in Foodborne disease has led</a:t>
            </a:r>
            <a:r>
              <a:rPr lang="en-US" dirty="0" smtClean="0"/>
              <a:t> to more consumer awareness</a:t>
            </a:r>
            <a:r>
              <a:rPr lang="en-US" baseline="0" dirty="0" smtClean="0"/>
              <a:t> AND more consumer protection regulations.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6</a:t>
            </a:fld>
            <a:endParaRPr lang="en-US"/>
          </a:p>
        </p:txBody>
      </p:sp>
    </p:spTree>
    <p:extLst>
      <p:ext uri="{BB962C8B-B14F-4D97-AF65-F5344CB8AC3E}">
        <p14:creationId xmlns:p14="http://schemas.microsoft.com/office/powerpoint/2010/main" val="261371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Food Safety Modernization Act (FSMA) creates incentives for food companies to order prophylactic recalls before determining whether their products are actually contaminated—in essence, voluntary recalls—which could increase the frequency of product recall</a:t>
            </a:r>
          </a:p>
          <a:p>
            <a:r>
              <a:rPr lang="en-US" sz="1200" b="0" i="0" u="none" strike="noStrike" kern="1200" baseline="0" dirty="0" smtClean="0">
                <a:solidFill>
                  <a:schemeClr val="tx1"/>
                </a:solidFill>
                <a:latin typeface="+mn-lt"/>
                <a:ea typeface="+mn-ea"/>
                <a:cs typeface="+mn-cs"/>
              </a:rPr>
              <a:t>losses.”</a:t>
            </a:r>
          </a:p>
          <a:p>
            <a:endParaRPr lang="en-US" dirty="0" smtClean="0">
              <a:hlinkClick r:id="rId3"/>
            </a:endParaRPr>
          </a:p>
          <a:p>
            <a:r>
              <a:rPr lang="en-US" dirty="0" smtClean="0">
                <a:hlinkClick r:id="rId3"/>
              </a:rPr>
              <a:t>North Carolina </a:t>
            </a:r>
            <a:r>
              <a:rPr lang="en-US" dirty="0" err="1" smtClean="0">
                <a:hlinkClick r:id="rId3"/>
              </a:rPr>
              <a:t>Dept</a:t>
            </a:r>
            <a:r>
              <a:rPr lang="en-US" dirty="0" smtClean="0">
                <a:hlinkClick r:id="rId3"/>
              </a:rPr>
              <a:t> of Agriculture and consumer Services:</a:t>
            </a:r>
          </a:p>
          <a:p>
            <a:r>
              <a:rPr lang="en-US" dirty="0" smtClean="0">
                <a:hlinkClick r:id="rId3"/>
              </a:rPr>
              <a:t>http://www.kslaw.com/imageserver/KSPublic/library/publication/ca090412a.pdf</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7</a:t>
            </a:fld>
            <a:endParaRPr lang="en-US"/>
          </a:p>
        </p:txBody>
      </p:sp>
    </p:spTree>
    <p:extLst>
      <p:ext uri="{BB962C8B-B14F-4D97-AF65-F5344CB8AC3E}">
        <p14:creationId xmlns:p14="http://schemas.microsoft.com/office/powerpoint/2010/main" val="34183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Do</a:t>
            </a:r>
            <a:r>
              <a:rPr lang="en-US" sz="1200" b="0" baseline="0" dirty="0" smtClean="0">
                <a:latin typeface="Arial" panose="020B0604020202020204" pitchFamily="34" charset="0"/>
                <a:cs typeface="Arial" panose="020B0604020202020204" pitchFamily="34" charset="0"/>
              </a:rPr>
              <a:t> you remember these headlines?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anose="020B0604020202020204" pitchFamily="34" charset="0"/>
                <a:cs typeface="Arial" panose="020B0604020202020204" pitchFamily="34" charset="0"/>
              </a:rPr>
              <a:t>Consumer claims and product recalls often affect the sales of all growers in a region where foodborne illness has been detected.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anose="020B0604020202020204" pitchFamily="34" charset="0"/>
                <a:cs typeface="Arial" panose="020B0604020202020204" pitchFamily="34" charset="0"/>
              </a:rPr>
              <a:t>Your business can be affected even if you  are not the responsible party.</a:t>
            </a:r>
            <a:endParaRPr lang="en-US" sz="12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Headline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Produce shippers are sitting on $40 million of Florida tomatoes that could be lost unless federal officials clear them soon of any link to a salmonella outbreak in the western U.S…</a:t>
            </a:r>
          </a:p>
          <a:p>
            <a:r>
              <a:rPr lang="en-US" dirty="0" smtClean="0"/>
              <a:t>By </a:t>
            </a:r>
            <a:r>
              <a:rPr lang="en-US" dirty="0" smtClean="0">
                <a:hlinkClick r:id="rId3"/>
              </a:rPr>
              <a:t>Kevin </a:t>
            </a:r>
            <a:r>
              <a:rPr lang="en-US" dirty="0" err="1" smtClean="0">
                <a:hlinkClick r:id="rId3"/>
              </a:rPr>
              <a:t>Bouffard</a:t>
            </a:r>
            <a:r>
              <a:rPr lang="en-US" dirty="0" smtClean="0"/>
              <a:t/>
            </a:r>
            <a:br>
              <a:rPr lang="en-US" dirty="0" smtClean="0"/>
            </a:br>
            <a:r>
              <a:rPr lang="en-US" b="1" dirty="0" smtClean="0"/>
              <a:t>Published: Tuesday, June 10, 2008 at 2:40 a.m.</a:t>
            </a:r>
          </a:p>
          <a:p>
            <a:r>
              <a:rPr lang="en-US" b="1" dirty="0" smtClean="0"/>
              <a:t>Last Modified: Tuesday, June 10, 2008 at 6:27 p.m.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http://www.theledger.com/article/20080610/NEWS/806100423</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Oregon Public Health Division officials confirmed today that deer feces found in strawberry fields in Washington and Yamhill counties was the source of E. coli O157:H7 infections that sickened at least 15 people in July, including one person who died….</a:t>
            </a:r>
          </a:p>
          <a:p>
            <a:r>
              <a:rPr lang="en-US" dirty="0" smtClean="0"/>
              <a:t>Posted By </a:t>
            </a:r>
            <a:r>
              <a:rPr lang="en-US" dirty="0" smtClean="0">
                <a:hlinkClick r:id="rId4" tooltip="Visit Bill Marler’s website"/>
              </a:rPr>
              <a:t>Bill </a:t>
            </a:r>
            <a:r>
              <a:rPr lang="en-US" dirty="0" err="1" smtClean="0">
                <a:hlinkClick r:id="rId4" tooltip="Visit Bill Marler’s website"/>
              </a:rPr>
              <a:t>Marler</a:t>
            </a:r>
            <a:r>
              <a:rPr lang="en-US" dirty="0" smtClean="0"/>
              <a:t> on August 20, 2011 </a:t>
            </a:r>
          </a:p>
          <a:p>
            <a:r>
              <a:rPr lang="en-US" dirty="0" smtClean="0"/>
              <a:t>Food Poison Journal</a:t>
            </a:r>
          </a:p>
          <a:p>
            <a:r>
              <a:rPr lang="en-US" dirty="0" smtClean="0"/>
              <a:t>http://www.foodpoisonjournal.com/foodborne-illness-outbreaks/oregon-e-coli-strawberries-linked-to-14-ill-and-1-dead/#.U8k2FbGTH8s</a:t>
            </a:r>
          </a:p>
          <a:p>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8</a:t>
            </a:fld>
            <a:endParaRPr lang="en-US" dirty="0"/>
          </a:p>
        </p:txBody>
      </p:sp>
    </p:spTree>
    <p:extLst>
      <p:ext uri="{BB962C8B-B14F-4D97-AF65-F5344CB8AC3E}">
        <p14:creationId xmlns:p14="http://schemas.microsoft.com/office/powerpoint/2010/main" val="392865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Food Safety Modernization Act (FSMA) creates incentives for food companies to order prophylactic recalls before determining whether their products are actually contaminated—in essence, voluntary recalls—which could increase the frequency of product recall</a:t>
            </a:r>
          </a:p>
          <a:p>
            <a:r>
              <a:rPr lang="en-US" sz="1200" b="0" i="0" u="none" strike="noStrike" kern="1200" baseline="0" dirty="0" smtClean="0">
                <a:solidFill>
                  <a:schemeClr val="tx1"/>
                </a:solidFill>
                <a:latin typeface="+mn-lt"/>
                <a:ea typeface="+mn-ea"/>
                <a:cs typeface="+mn-cs"/>
              </a:rPr>
              <a:t>losses.”</a:t>
            </a:r>
          </a:p>
          <a:p>
            <a:endParaRPr lang="en-US" dirty="0" smtClean="0">
              <a:hlinkClick r:id="rId3"/>
            </a:endParaRPr>
          </a:p>
          <a:p>
            <a:r>
              <a:rPr lang="en-US" dirty="0" smtClean="0">
                <a:hlinkClick r:id="rId3"/>
              </a:rPr>
              <a:t>North Carolina </a:t>
            </a:r>
            <a:r>
              <a:rPr lang="en-US" dirty="0" err="1" smtClean="0">
                <a:hlinkClick r:id="rId3"/>
              </a:rPr>
              <a:t>Dept</a:t>
            </a:r>
            <a:r>
              <a:rPr lang="en-US" dirty="0" smtClean="0">
                <a:hlinkClick r:id="rId3"/>
              </a:rPr>
              <a:t> of Agriculture and consumer Services:</a:t>
            </a:r>
          </a:p>
          <a:p>
            <a:r>
              <a:rPr lang="en-US" dirty="0" smtClean="0">
                <a:hlinkClick r:id="rId3"/>
              </a:rPr>
              <a:t>http://www.kslaw.com/imageserver/KSPublic/library/publication/ca090412a.pdf</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9</a:t>
            </a:fld>
            <a:endParaRPr lang="en-US"/>
          </a:p>
        </p:txBody>
      </p:sp>
    </p:spTree>
    <p:extLst>
      <p:ext uri="{BB962C8B-B14F-4D97-AF65-F5344CB8AC3E}">
        <p14:creationId xmlns:p14="http://schemas.microsoft.com/office/powerpoint/2010/main" val="54404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10600" cy="4953000"/>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7034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914400"/>
          </a:xfrm>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600200"/>
            <a:ext cx="8610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0"/>
            <a:ext cx="7162800" cy="9144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idx="1"/>
          </p:nvPr>
        </p:nvSpPr>
        <p:spPr>
          <a:xfrm>
            <a:off x="1524000" y="2667001"/>
            <a:ext cx="7162800" cy="2667000"/>
          </a:xfrm>
          <a:prstGeom prst="rect">
            <a:avLst/>
          </a:prstGeom>
        </p:spPr>
        <p:txBody>
          <a:bodyPr vert="horz" lIns="91440" tIns="45720" rIns="91440" bIns="45720" rtlCol="0">
            <a:normAutofit/>
          </a:bodyPr>
          <a:lstStyle/>
          <a:p>
            <a:pPr lvl="0"/>
            <a:r>
              <a:rPr lang="en-US" smtClean="0"/>
              <a:t>Click to edit Master text styles</a:t>
            </a:r>
          </a:p>
        </p:txBody>
      </p:sp>
    </p:spTree>
    <p:extLst>
      <p:ext uri="{BB962C8B-B14F-4D97-AF65-F5344CB8AC3E}">
        <p14:creationId xmlns:p14="http://schemas.microsoft.com/office/powerpoint/2010/main" val="272369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10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34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105401"/>
          </a:xfrm>
        </p:spPr>
        <p:txBody>
          <a:bodyPr anchor="t"/>
          <a:lstStyle>
            <a:lvl1pPr algn="ctr">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8609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1"/>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1"/>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228600" y="381000"/>
            <a:ext cx="8610600" cy="1066800"/>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7809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6858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42672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209800"/>
            <a:ext cx="4268788"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599"/>
            <a:ext cx="41910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194175"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5095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477962"/>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8186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338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236913" cy="977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201"/>
            <a:ext cx="52641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00200"/>
            <a:ext cx="32369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76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106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 y="612775"/>
            <a:ext cx="8534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8600" y="5367338"/>
            <a:ext cx="86106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58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24000" y="1447800"/>
            <a:ext cx="7162800" cy="1477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2971800"/>
            <a:ext cx="7162800" cy="3154363"/>
          </a:xfrm>
          <a:prstGeom prst="rect">
            <a:avLst/>
          </a:prstGeom>
        </p:spPr>
        <p:txBody>
          <a:bodyPr vert="horz" lIns="91440" tIns="45720" rIns="91440" bIns="45720" rtlCol="0">
            <a:normAutofit/>
          </a:bodyPr>
          <a:lstStyle/>
          <a:p>
            <a:pPr lvl="0"/>
            <a:r>
              <a:rPr lang="en-US" dirty="0" smtClean="0"/>
              <a:t>Click to edit Master title style</a:t>
            </a:r>
          </a:p>
        </p:txBody>
      </p:sp>
    </p:spTree>
    <p:extLst>
      <p:ext uri="{BB962C8B-B14F-4D97-AF65-F5344CB8AC3E}">
        <p14:creationId xmlns:p14="http://schemas.microsoft.com/office/powerpoint/2010/main" val="6289113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55" r:id="rId11"/>
  </p:sldLayoutIdLst>
  <p:timing>
    <p:tnLst>
      <p:par>
        <p:cTn id="1" dur="indefinite" restart="never" nodeType="tmRoot"/>
      </p:par>
    </p:tnLst>
  </p:timing>
  <p:hf hd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b="0" kern="1200" baseline="0">
          <a:solidFill>
            <a:schemeClr val="tx1"/>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Lo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3846820" cy="2362200"/>
          </a:xfrm>
        </p:spPr>
        <p:txBody>
          <a:bodyPr>
            <a:normAutofit fontScale="90000"/>
          </a:bodyPr>
          <a:lstStyle/>
          <a:p>
            <a:pPr marL="0" indent="0" algn="l"/>
            <a:r>
              <a:rPr lang="en-US" sz="3600" dirty="0" smtClean="0">
                <a:solidFill>
                  <a:schemeClr val="tx1"/>
                </a:solidFill>
              </a:rPr>
              <a:t>What type of farm insurance do you need?</a:t>
            </a:r>
            <a:br>
              <a:rPr lang="en-US" sz="3600" dirty="0" smtClean="0">
                <a:solidFill>
                  <a:schemeClr val="tx1"/>
                </a:solidFill>
              </a:rPr>
            </a:br>
            <a:r>
              <a:rPr lang="en-US" sz="2200" b="0" dirty="0">
                <a:solidFill>
                  <a:schemeClr val="tx1"/>
                </a:solidFill>
                <a:latin typeface="+mn-lt"/>
              </a:rPr>
              <a:t/>
            </a:r>
            <a:br>
              <a:rPr lang="en-US" sz="2200" b="0" dirty="0">
                <a:solidFill>
                  <a:schemeClr val="tx1"/>
                </a:solidFill>
                <a:latin typeface="+mn-lt"/>
              </a:rPr>
            </a:br>
            <a:endParaRPr lang="en-US" sz="2200" b="0" dirty="0">
              <a:solidFill>
                <a:schemeClr val="tx1"/>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995" y="1143000"/>
            <a:ext cx="2822713" cy="2971800"/>
          </a:xfrm>
          <a:prstGeom prst="rect">
            <a:avLst/>
          </a:prstGeom>
          <a:ln>
            <a:solidFill>
              <a:schemeClr val="tx1"/>
            </a:solidFill>
          </a:ln>
        </p:spPr>
      </p:pic>
      <p:sp>
        <p:nvSpPr>
          <p:cNvPr id="3" name="TextBox 2"/>
          <p:cNvSpPr txBox="1"/>
          <p:nvPr/>
        </p:nvSpPr>
        <p:spPr>
          <a:xfrm>
            <a:off x="1371600" y="4151243"/>
            <a:ext cx="6090770" cy="1200329"/>
          </a:xfrm>
          <a:prstGeom prst="rect">
            <a:avLst/>
          </a:prstGeom>
          <a:noFill/>
        </p:spPr>
        <p:txBody>
          <a:bodyPr wrap="none" rtlCol="0">
            <a:spAutoFit/>
          </a:bodyPr>
          <a:lstStyle/>
          <a:p>
            <a:r>
              <a:rPr lang="en-US" dirty="0">
                <a:latin typeface="+mn-lt"/>
              </a:rPr>
              <a:t>Produced for CultivateNC™</a:t>
            </a:r>
            <a:br>
              <a:rPr lang="en-US" dirty="0">
                <a:latin typeface="+mn-lt"/>
              </a:rPr>
            </a:br>
            <a:r>
              <a:rPr lang="en-US" dirty="0">
                <a:latin typeface="+mn-lt"/>
              </a:rPr>
              <a:t>Jackie Miller</a:t>
            </a:r>
            <a:br>
              <a:rPr lang="en-US" dirty="0">
                <a:latin typeface="+mn-lt"/>
              </a:rPr>
            </a:br>
            <a:r>
              <a:rPr lang="en-US" dirty="0">
                <a:latin typeface="+mn-lt"/>
              </a:rPr>
              <a:t>NC State Cooperative Extension ANR/CRD</a:t>
            </a:r>
          </a:p>
        </p:txBody>
      </p:sp>
    </p:spTree>
    <p:extLst>
      <p:ext uri="{BB962C8B-B14F-4D97-AF65-F5344CB8AC3E}">
        <p14:creationId xmlns:p14="http://schemas.microsoft.com/office/powerpoint/2010/main" val="264595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4648200" cy="5029200"/>
          </a:xfrm>
        </p:spPr>
        <p:txBody>
          <a:bodyPr>
            <a:normAutofit/>
          </a:bodyPr>
          <a:lstStyle/>
          <a:p>
            <a:pPr algn="l"/>
            <a:r>
              <a:rPr lang="en-US" i="1" dirty="0" smtClean="0">
                <a:solidFill>
                  <a:schemeClr val="tx1"/>
                </a:solidFill>
              </a:rPr>
              <a:t>Crop insurance can be an important risk management tool</a:t>
            </a:r>
            <a:endParaRPr lang="en-US" i="1" dirty="0">
              <a:solidFill>
                <a:schemeClr val="tx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9124" y="838200"/>
            <a:ext cx="3068802" cy="4449763"/>
          </a:xfrm>
        </p:spPr>
      </p:pic>
    </p:spTree>
    <p:extLst>
      <p:ext uri="{BB962C8B-B14F-4D97-AF65-F5344CB8AC3E}">
        <p14:creationId xmlns:p14="http://schemas.microsoft.com/office/powerpoint/2010/main" val="100698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001231"/>
            <a:ext cx="5386717" cy="3617689"/>
          </a:xfrm>
          <a:prstGeom prst="rect">
            <a:avLst/>
          </a:prstGeom>
          <a:ln>
            <a:solidFill>
              <a:schemeClr val="tx1"/>
            </a:solidFill>
          </a:ln>
        </p:spPr>
      </p:pic>
      <p:sp>
        <p:nvSpPr>
          <p:cNvPr id="2" name="Title 1"/>
          <p:cNvSpPr>
            <a:spLocks noGrp="1"/>
          </p:cNvSpPr>
          <p:nvPr>
            <p:ph type="title"/>
          </p:nvPr>
        </p:nvSpPr>
        <p:spPr>
          <a:xfrm>
            <a:off x="1066800" y="457200"/>
            <a:ext cx="7097572" cy="1938338"/>
          </a:xfrm>
        </p:spPr>
        <p:txBody>
          <a:bodyPr>
            <a:normAutofit/>
          </a:bodyPr>
          <a:lstStyle/>
          <a:p>
            <a:r>
              <a:rPr lang="en-US" sz="4000" dirty="0" smtClean="0"/>
              <a:t>No single policy will meet</a:t>
            </a:r>
            <a:br>
              <a:rPr lang="en-US" sz="4000" dirty="0" smtClean="0"/>
            </a:br>
            <a:r>
              <a:rPr lang="en-US" sz="4000" dirty="0" smtClean="0"/>
              <a:t> all of your insurance needs</a:t>
            </a:r>
            <a:br>
              <a:rPr lang="en-US" sz="4000" dirty="0" smtClean="0"/>
            </a:br>
            <a:endParaRPr lang="en-US" sz="4000" dirty="0"/>
          </a:p>
        </p:txBody>
      </p:sp>
    </p:spTree>
    <p:extLst>
      <p:ext uri="{BB962C8B-B14F-4D97-AF65-F5344CB8AC3E}">
        <p14:creationId xmlns:p14="http://schemas.microsoft.com/office/powerpoint/2010/main" val="391553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04800"/>
            <a:ext cx="8610600" cy="914400"/>
          </a:xfrm>
        </p:spPr>
        <p:txBody>
          <a:bodyPr>
            <a:normAutofit/>
          </a:bodyPr>
          <a:lstStyle/>
          <a:p>
            <a:r>
              <a:rPr lang="en-US" sz="4000" dirty="0" smtClean="0"/>
              <a:t>Insurance Products</a:t>
            </a:r>
            <a:endParaRPr lang="en-US" sz="4000" dirty="0"/>
          </a:p>
        </p:txBody>
      </p:sp>
      <p:sp>
        <p:nvSpPr>
          <p:cNvPr id="4" name="Subtitle 3"/>
          <p:cNvSpPr>
            <a:spLocks noGrp="1"/>
          </p:cNvSpPr>
          <p:nvPr>
            <p:ph idx="1"/>
          </p:nvPr>
        </p:nvSpPr>
        <p:spPr>
          <a:xfrm>
            <a:off x="1371600" y="1143000"/>
            <a:ext cx="6629400" cy="4724400"/>
          </a:xfrm>
        </p:spPr>
        <p:txBody>
          <a:bodyPr>
            <a:normAutofit fontScale="77500" lnSpcReduction="20000"/>
          </a:bodyPr>
          <a:lstStyle/>
          <a:p>
            <a:pPr marL="742950" indent="-742950" algn="l">
              <a:lnSpc>
                <a:spcPct val="120000"/>
              </a:lnSpc>
              <a:buFont typeface="+mj-lt"/>
              <a:buAutoNum type="arabicPeriod"/>
            </a:pPr>
            <a:r>
              <a:rPr lang="en-US" b="1" dirty="0" smtClean="0"/>
              <a:t>General Liability</a:t>
            </a:r>
          </a:p>
          <a:p>
            <a:pPr marL="742950" indent="-742950" algn="l">
              <a:lnSpc>
                <a:spcPct val="120000"/>
              </a:lnSpc>
              <a:buFont typeface="+mj-lt"/>
              <a:buAutoNum type="arabicPeriod"/>
            </a:pPr>
            <a:r>
              <a:rPr lang="en-US" b="1" dirty="0" smtClean="0"/>
              <a:t>Commercial Business </a:t>
            </a:r>
            <a:r>
              <a:rPr lang="en-US" b="1" dirty="0"/>
              <a:t>L</a:t>
            </a:r>
            <a:r>
              <a:rPr lang="en-US" b="1" dirty="0" smtClean="0"/>
              <a:t>iability</a:t>
            </a:r>
          </a:p>
          <a:p>
            <a:pPr marL="742950" indent="-742950" algn="l">
              <a:lnSpc>
                <a:spcPct val="120000"/>
              </a:lnSpc>
              <a:buFont typeface="+mj-lt"/>
              <a:buAutoNum type="arabicPeriod"/>
            </a:pPr>
            <a:r>
              <a:rPr lang="en-US" b="1" dirty="0" smtClean="0"/>
              <a:t>Product Liability</a:t>
            </a:r>
          </a:p>
          <a:p>
            <a:pPr marL="742950" indent="-742950" algn="l">
              <a:lnSpc>
                <a:spcPct val="120000"/>
              </a:lnSpc>
              <a:buFont typeface="+mj-lt"/>
              <a:buAutoNum type="arabicPeriod"/>
            </a:pPr>
            <a:r>
              <a:rPr lang="en-US" b="1" dirty="0" smtClean="0"/>
              <a:t>Product Recall</a:t>
            </a:r>
          </a:p>
          <a:p>
            <a:pPr marL="742950" indent="-742950" algn="l">
              <a:lnSpc>
                <a:spcPct val="120000"/>
              </a:lnSpc>
              <a:buFont typeface="+mj-lt"/>
              <a:buAutoNum type="arabicPeriod"/>
            </a:pPr>
            <a:r>
              <a:rPr lang="en-US" b="1" dirty="0" smtClean="0"/>
              <a:t>Business Losses</a:t>
            </a:r>
          </a:p>
          <a:p>
            <a:pPr marL="742950" indent="-742950" algn="l">
              <a:lnSpc>
                <a:spcPct val="120000"/>
              </a:lnSpc>
              <a:buFont typeface="+mj-lt"/>
              <a:buAutoNum type="arabicPeriod"/>
            </a:pPr>
            <a:r>
              <a:rPr lang="en-US" b="1" dirty="0" smtClean="0"/>
              <a:t>Accident or Product Recall</a:t>
            </a:r>
          </a:p>
          <a:p>
            <a:pPr marL="742950" indent="-742950" algn="l">
              <a:lnSpc>
                <a:spcPct val="120000"/>
              </a:lnSpc>
              <a:buFont typeface="+mj-lt"/>
              <a:buAutoNum type="arabicPeriod"/>
            </a:pPr>
            <a:r>
              <a:rPr lang="en-US" b="1" dirty="0" smtClean="0"/>
              <a:t>Malicious Tampering</a:t>
            </a:r>
          </a:p>
          <a:p>
            <a:pPr marL="742950" indent="-742950" algn="l">
              <a:lnSpc>
                <a:spcPct val="120000"/>
              </a:lnSpc>
              <a:buFont typeface="+mj-lt"/>
              <a:buAutoNum type="arabicPeriod"/>
            </a:pPr>
            <a:r>
              <a:rPr lang="en-US" b="1" dirty="0" smtClean="0"/>
              <a:t>Excess/Umbrella</a:t>
            </a:r>
          </a:p>
          <a:p>
            <a:pPr marL="742950" indent="-742950" algn="l">
              <a:lnSpc>
                <a:spcPct val="120000"/>
              </a:lnSpc>
              <a:buFont typeface="+mj-lt"/>
              <a:buAutoNum type="arabicPeriod"/>
            </a:pPr>
            <a:r>
              <a:rPr lang="en-US" b="1" dirty="0" smtClean="0"/>
              <a:t>Whole Farm Revenue Protection</a:t>
            </a:r>
          </a:p>
          <a:p>
            <a:pPr algn="l"/>
            <a:endParaRPr lang="en-US" dirty="0" smtClean="0"/>
          </a:p>
          <a:p>
            <a:pPr algn="l"/>
            <a:endParaRPr lang="en-US" dirty="0" smtClean="0"/>
          </a:p>
          <a:p>
            <a:pPr algn="l"/>
            <a:endParaRPr lang="en-US" dirty="0" smtClean="0"/>
          </a:p>
          <a:p>
            <a:pPr algn="l"/>
            <a:endParaRPr lang="en-US" dirty="0"/>
          </a:p>
        </p:txBody>
      </p:sp>
    </p:spTree>
    <p:extLst>
      <p:ext uri="{BB962C8B-B14F-4D97-AF65-F5344CB8AC3E}">
        <p14:creationId xmlns:p14="http://schemas.microsoft.com/office/powerpoint/2010/main" val="413584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40026"/>
            <a:ext cx="3676650" cy="493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37322" y="1828800"/>
            <a:ext cx="3962400" cy="1938992"/>
          </a:xfrm>
          <a:prstGeom prst="rect">
            <a:avLst/>
          </a:prstGeom>
          <a:noFill/>
        </p:spPr>
        <p:txBody>
          <a:bodyPr wrap="square" rtlCol="0">
            <a:spAutoFit/>
          </a:bodyPr>
          <a:lstStyle/>
          <a:p>
            <a:pPr algn="ctr"/>
            <a:r>
              <a:rPr lang="en-US" sz="4000" b="1" dirty="0" smtClean="0">
                <a:latin typeface="+mj-lt"/>
              </a:rPr>
              <a:t>Packet of reference materials </a:t>
            </a:r>
            <a:endParaRPr lang="en-US" sz="4000" b="1" dirty="0">
              <a:latin typeface="+mj-lt"/>
            </a:endParaRPr>
          </a:p>
        </p:txBody>
      </p:sp>
    </p:spTree>
    <p:extLst>
      <p:ext uri="{BB962C8B-B14F-4D97-AF65-F5344CB8AC3E}">
        <p14:creationId xmlns:p14="http://schemas.microsoft.com/office/powerpoint/2010/main" val="71092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610600" cy="1143000"/>
          </a:xfrm>
        </p:spPr>
        <p:txBody>
          <a:bodyPr>
            <a:normAutofit fontScale="90000"/>
          </a:bodyPr>
          <a:lstStyle/>
          <a:p>
            <a:r>
              <a:rPr lang="en-US" dirty="0" smtClean="0"/>
              <a:t>General Farm Liability Insurance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590800"/>
            <a:ext cx="1828800" cy="2569913"/>
          </a:xfrm>
          <a:prstGeom prst="rect">
            <a:avLst/>
          </a:prstGeom>
          <a:ln>
            <a:solidFill>
              <a:schemeClr val="tx1"/>
            </a:solidFill>
          </a:ln>
        </p:spPr>
      </p:pic>
      <p:sp>
        <p:nvSpPr>
          <p:cNvPr id="7" name="Content Placeholder 6"/>
          <p:cNvSpPr>
            <a:spLocks noGrp="1"/>
          </p:cNvSpPr>
          <p:nvPr>
            <p:ph idx="1"/>
          </p:nvPr>
        </p:nvSpPr>
        <p:spPr>
          <a:xfrm>
            <a:off x="609600" y="1295400"/>
            <a:ext cx="8229600" cy="3763963"/>
          </a:xfrm>
        </p:spPr>
        <p:txBody>
          <a:bodyPr>
            <a:normAutofit fontScale="92500" lnSpcReduction="10000"/>
          </a:bodyPr>
          <a:lstStyle/>
          <a:p>
            <a:pPr marL="571500" indent="-571500" algn="l">
              <a:buFont typeface="Arial" panose="020B0604020202020204" pitchFamily="34" charset="0"/>
              <a:buChar char="•"/>
            </a:pPr>
            <a:r>
              <a:rPr lang="en-US" dirty="0" smtClean="0"/>
              <a:t>These policies cover accidents that come from farm-based agricultural production activities.</a:t>
            </a:r>
          </a:p>
          <a:p>
            <a:pPr marL="571500" indent="-571500" algn="l">
              <a:buFont typeface="Arial" panose="020B0604020202020204" pitchFamily="34" charset="0"/>
              <a:buChar char="•"/>
            </a:pPr>
            <a:r>
              <a:rPr lang="en-US" dirty="0" smtClean="0"/>
              <a:t>It covers farmers, employees,            guests and customers.</a:t>
            </a:r>
          </a:p>
          <a:p>
            <a:pPr marL="571500" indent="-571500" algn="l">
              <a:buFont typeface="Arial" panose="020B0604020202020204" pitchFamily="34" charset="0"/>
              <a:buChar char="•"/>
            </a:pPr>
            <a:r>
              <a:rPr lang="en-US" dirty="0" smtClean="0"/>
              <a:t>It is appropriate for U-pick         operations and farm stands</a:t>
            </a:r>
            <a:endParaRPr lang="en-US" dirty="0"/>
          </a:p>
        </p:txBody>
      </p:sp>
    </p:spTree>
    <p:extLst>
      <p:ext uri="{BB962C8B-B14F-4D97-AF65-F5344CB8AC3E}">
        <p14:creationId xmlns:p14="http://schemas.microsoft.com/office/powerpoint/2010/main" val="201873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r>
              <a:rPr lang="en-US" dirty="0" smtClean="0"/>
              <a:t>Commercial  Business                    Liability Insurance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505200"/>
            <a:ext cx="2514600" cy="1938463"/>
          </a:xfrm>
          <a:prstGeom prst="rect">
            <a:avLst/>
          </a:prstGeom>
          <a:ln>
            <a:solidFill>
              <a:schemeClr val="tx1"/>
            </a:solidFill>
          </a:ln>
        </p:spPr>
      </p:pic>
      <p:sp>
        <p:nvSpPr>
          <p:cNvPr id="3" name="Content Placeholder 2"/>
          <p:cNvSpPr>
            <a:spLocks noGrp="1"/>
          </p:cNvSpPr>
          <p:nvPr>
            <p:ph idx="1"/>
          </p:nvPr>
        </p:nvSpPr>
        <p:spPr>
          <a:xfrm>
            <a:off x="228600" y="1752600"/>
            <a:ext cx="8610600" cy="3505200"/>
          </a:xfrm>
        </p:spPr>
        <p:txBody>
          <a:bodyPr>
            <a:normAutofit fontScale="92500"/>
          </a:bodyPr>
          <a:lstStyle/>
          <a:p>
            <a:pPr marL="571500" indent="-571500" algn="l">
              <a:buFont typeface="Arial" panose="020B0604020202020204" pitchFamily="34" charset="0"/>
              <a:buChar char="•"/>
            </a:pPr>
            <a:r>
              <a:rPr lang="en-US" dirty="0" smtClean="0"/>
              <a:t>This insurance is similar to General Farm Liability but it covers farms that have fresh produce</a:t>
            </a:r>
            <a:r>
              <a:rPr lang="en-US" i="1" dirty="0" smtClean="0"/>
              <a:t> processing facilities</a:t>
            </a:r>
            <a:r>
              <a:rPr lang="en-US" dirty="0" smtClean="0"/>
              <a:t>.</a:t>
            </a:r>
          </a:p>
          <a:p>
            <a:pPr marL="571500" indent="-571500" algn="l">
              <a:buFont typeface="Arial" panose="020B0604020202020204" pitchFamily="34" charset="0"/>
              <a:buChar char="•"/>
            </a:pPr>
            <a:r>
              <a:rPr lang="en-US" dirty="0" smtClean="0"/>
              <a:t>It is also appropriate for </a:t>
            </a:r>
            <a:r>
              <a:rPr lang="en-US" dirty="0"/>
              <a:t> </a:t>
            </a:r>
            <a:r>
              <a:rPr lang="en-US" dirty="0" smtClean="0"/>
              <a:t>                            growers that sell in the </a:t>
            </a:r>
            <a:r>
              <a:rPr lang="en-US" dirty="0"/>
              <a:t> </a:t>
            </a:r>
            <a:r>
              <a:rPr lang="en-US" dirty="0" smtClean="0"/>
              <a:t>                  farmers’ market.</a:t>
            </a:r>
            <a:endParaRPr lang="en-US" dirty="0"/>
          </a:p>
        </p:txBody>
      </p:sp>
    </p:spTree>
    <p:extLst>
      <p:ext uri="{BB962C8B-B14F-4D97-AF65-F5344CB8AC3E}">
        <p14:creationId xmlns:p14="http://schemas.microsoft.com/office/powerpoint/2010/main" val="90536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 (Agritourism)</a:t>
            </a:r>
            <a:endParaRPr lang="en-US" dirty="0"/>
          </a:p>
        </p:txBody>
      </p:sp>
      <p:sp>
        <p:nvSpPr>
          <p:cNvPr id="3" name="Content Placeholder 2"/>
          <p:cNvSpPr>
            <a:spLocks noGrp="1"/>
          </p:cNvSpPr>
          <p:nvPr>
            <p:ph idx="1"/>
          </p:nvPr>
        </p:nvSpPr>
        <p:spPr>
          <a:xfrm>
            <a:off x="381000" y="1676400"/>
            <a:ext cx="5486400" cy="3763963"/>
          </a:xfrm>
        </p:spPr>
        <p:txBody>
          <a:bodyPr/>
          <a:lstStyle/>
          <a:p>
            <a:pPr algn="l"/>
            <a:r>
              <a:rPr lang="en-US" dirty="0" smtClean="0"/>
              <a:t>When you bring the public onto your farm, you increase the risks and consequences of  accidents and health risks.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2191" y="1752600"/>
            <a:ext cx="2336800" cy="3505200"/>
          </a:xfrm>
          <a:prstGeom prst="rect">
            <a:avLst/>
          </a:prstGeom>
          <a:ln>
            <a:solidFill>
              <a:schemeClr val="tx1"/>
            </a:solidFill>
          </a:ln>
        </p:spPr>
      </p:pic>
    </p:spTree>
    <p:extLst>
      <p:ext uri="{BB962C8B-B14F-4D97-AF65-F5344CB8AC3E}">
        <p14:creationId xmlns:p14="http://schemas.microsoft.com/office/powerpoint/2010/main" val="50911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dirty="0" smtClean="0"/>
              <a:t>Note</a:t>
            </a:r>
            <a:endParaRPr lang="en-US" dirty="0"/>
          </a:p>
        </p:txBody>
      </p:sp>
      <p:sp>
        <p:nvSpPr>
          <p:cNvPr id="3" name="Content Placeholder 2"/>
          <p:cNvSpPr>
            <a:spLocks noGrp="1"/>
          </p:cNvSpPr>
          <p:nvPr>
            <p:ph idx="1"/>
          </p:nvPr>
        </p:nvSpPr>
        <p:spPr>
          <a:xfrm>
            <a:off x="304800" y="1143000"/>
            <a:ext cx="8534400" cy="2114054"/>
          </a:xfrm>
        </p:spPr>
        <p:txBody>
          <a:bodyPr>
            <a:normAutofit fontScale="85000" lnSpcReduction="20000"/>
          </a:bodyPr>
          <a:lstStyle/>
          <a:p>
            <a:pPr algn="l">
              <a:lnSpc>
                <a:spcPct val="160000"/>
              </a:lnSpc>
            </a:pPr>
            <a:r>
              <a:rPr lang="en-US" dirty="0" smtClean="0"/>
              <a:t>General liability policies do not replace Worker’s Compensation Insurance and typically cover only activities considered farming.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257054"/>
            <a:ext cx="3429249" cy="2286664"/>
          </a:xfrm>
          <a:prstGeom prst="rect">
            <a:avLst/>
          </a:prstGeom>
          <a:ln>
            <a:solidFill>
              <a:schemeClr val="tx1"/>
            </a:solidFill>
          </a:ln>
        </p:spPr>
      </p:pic>
      <p:sp>
        <p:nvSpPr>
          <p:cNvPr id="4" name="TextBox 3"/>
          <p:cNvSpPr txBox="1"/>
          <p:nvPr/>
        </p:nvSpPr>
        <p:spPr>
          <a:xfrm>
            <a:off x="6172201" y="3257054"/>
            <a:ext cx="1447800" cy="2400657"/>
          </a:xfrm>
          <a:prstGeom prst="rect">
            <a:avLst/>
          </a:prstGeom>
          <a:noFill/>
        </p:spPr>
        <p:txBody>
          <a:bodyPr wrap="square" rtlCol="0">
            <a:spAutoFit/>
          </a:bodyPr>
          <a:lstStyle/>
          <a:p>
            <a:r>
              <a:rPr lang="en-US" sz="15000" b="1" dirty="0" smtClean="0">
                <a:solidFill>
                  <a:srgbClr val="FF0000"/>
                </a:solidFill>
                <a:latin typeface="+mn-lt"/>
              </a:rPr>
              <a:t>x</a:t>
            </a:r>
            <a:endParaRPr lang="en-US" sz="15000" b="1" dirty="0">
              <a:solidFill>
                <a:srgbClr val="FF0000"/>
              </a:solidFill>
              <a:latin typeface="+mn-lt"/>
            </a:endParaRPr>
          </a:p>
        </p:txBody>
      </p:sp>
    </p:spTree>
    <p:extLst>
      <p:ext uri="{BB962C8B-B14F-4D97-AF65-F5344CB8AC3E}">
        <p14:creationId xmlns:p14="http://schemas.microsoft.com/office/powerpoint/2010/main" val="119186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570" y="1616395"/>
            <a:ext cx="2692230" cy="3859904"/>
          </a:xfrm>
          <a:prstGeom prst="rect">
            <a:avLst/>
          </a:prstGeom>
        </p:spPr>
      </p:pic>
      <p:sp>
        <p:nvSpPr>
          <p:cNvPr id="4" name="Title 3"/>
          <p:cNvSpPr>
            <a:spLocks noGrp="1"/>
          </p:cNvSpPr>
          <p:nvPr>
            <p:ph type="title"/>
          </p:nvPr>
        </p:nvSpPr>
        <p:spPr>
          <a:xfrm>
            <a:off x="381000" y="533400"/>
            <a:ext cx="8305799" cy="4876800"/>
          </a:xfrm>
        </p:spPr>
        <p:txBody>
          <a:bodyPr>
            <a:normAutofit fontScale="90000"/>
          </a:bodyPr>
          <a:lstStyle/>
          <a:p>
            <a:pPr algn="l"/>
            <a:r>
              <a:rPr lang="en-US" sz="4000" dirty="0" smtClean="0">
                <a:solidFill>
                  <a:schemeClr val="tx2">
                    <a:lumMod val="50000"/>
                  </a:schemeClr>
                </a:solidFill>
              </a:rPr>
              <a:t/>
            </a:r>
            <a:br>
              <a:rPr lang="en-US" sz="4000" dirty="0" smtClean="0">
                <a:solidFill>
                  <a:schemeClr val="tx2">
                    <a:lumMod val="50000"/>
                  </a:schemeClr>
                </a:solidFill>
              </a:rPr>
            </a:br>
            <a:r>
              <a:rPr lang="en-US" sz="4000" dirty="0">
                <a:solidFill>
                  <a:schemeClr val="tx2">
                    <a:lumMod val="50000"/>
                  </a:schemeClr>
                </a:solidFill>
              </a:rPr>
              <a:t/>
            </a:r>
            <a:br>
              <a:rPr lang="en-US" sz="4000" dirty="0">
                <a:solidFill>
                  <a:schemeClr val="tx2">
                    <a:lumMod val="50000"/>
                  </a:schemeClr>
                </a:solidFill>
              </a:rPr>
            </a:br>
            <a:r>
              <a:rPr lang="en-US" sz="4000" dirty="0" smtClean="0">
                <a:solidFill>
                  <a:schemeClr val="tx1"/>
                </a:solidFill>
              </a:rPr>
              <a:t>Insurance policies that deal directly with foodborne illness fall </a:t>
            </a:r>
            <a:r>
              <a:rPr lang="en-US" sz="4000" dirty="0">
                <a:solidFill>
                  <a:schemeClr val="tx1"/>
                </a:solidFill>
              </a:rPr>
              <a:t>into </a:t>
            </a:r>
            <a:r>
              <a:rPr lang="en-US" sz="4000" dirty="0" smtClean="0">
                <a:solidFill>
                  <a:schemeClr val="tx1"/>
                </a:solidFill>
              </a:rPr>
              <a:t>three separate insurance </a:t>
            </a:r>
            <a:br>
              <a:rPr lang="en-US" sz="4000" dirty="0" smtClean="0">
                <a:solidFill>
                  <a:schemeClr val="tx1"/>
                </a:solidFill>
              </a:rPr>
            </a:br>
            <a:r>
              <a:rPr lang="en-US" sz="4000" dirty="0" smtClean="0">
                <a:solidFill>
                  <a:schemeClr val="tx1"/>
                </a:solidFill>
              </a:rPr>
              <a:t>categories:</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t>
            </a:r>
            <a:r>
              <a:rPr lang="en-US" b="0" dirty="0" smtClean="0">
                <a:solidFill>
                  <a:schemeClr val="tx1"/>
                </a:solidFill>
              </a:rPr>
              <a:t>1. </a:t>
            </a:r>
            <a:r>
              <a:rPr lang="en-US" sz="4000" b="0" dirty="0" smtClean="0">
                <a:solidFill>
                  <a:schemeClr val="tx1"/>
                </a:solidFill>
              </a:rPr>
              <a:t>Product liability</a:t>
            </a:r>
            <a:br>
              <a:rPr lang="en-US" sz="4000" b="0" dirty="0" smtClean="0">
                <a:solidFill>
                  <a:schemeClr val="tx1"/>
                </a:solidFill>
              </a:rPr>
            </a:br>
            <a:r>
              <a:rPr lang="en-US" sz="4000" b="0" dirty="0" smtClean="0">
                <a:solidFill>
                  <a:schemeClr val="tx1"/>
                </a:solidFill>
              </a:rPr>
              <a:t> 2. Product recall costs</a:t>
            </a:r>
            <a:br>
              <a:rPr lang="en-US" sz="4000" b="0" dirty="0" smtClean="0">
                <a:solidFill>
                  <a:schemeClr val="tx1"/>
                </a:solidFill>
              </a:rPr>
            </a:br>
            <a:r>
              <a:rPr lang="en-US" sz="4000" b="0" dirty="0" smtClean="0">
                <a:solidFill>
                  <a:schemeClr val="tx1"/>
                </a:solidFill>
              </a:rPr>
              <a:t> 3. Business losses</a:t>
            </a:r>
            <a:r>
              <a:rPr lang="en-US" sz="4000" b="0" dirty="0" smtClean="0">
                <a:solidFill>
                  <a:srgbClr val="C00000"/>
                </a:solidFill>
              </a:rPr>
              <a:t/>
            </a:r>
            <a:br>
              <a:rPr lang="en-US" sz="4000" b="0" dirty="0" smtClean="0">
                <a:solidFill>
                  <a:srgbClr val="C00000"/>
                </a:solidFill>
              </a:rPr>
            </a:br>
            <a:r>
              <a:rPr lang="en-US" sz="4000" b="0" dirty="0">
                <a:solidFill>
                  <a:srgbClr val="C00000"/>
                </a:solidFill>
              </a:rPr>
              <a:t/>
            </a:r>
            <a:br>
              <a:rPr lang="en-US" sz="4000" b="0" dirty="0">
                <a:solidFill>
                  <a:srgbClr val="C00000"/>
                </a:solidFill>
              </a:rPr>
            </a:br>
            <a:r>
              <a:rPr lang="en-US" dirty="0"/>
              <a:t/>
            </a:r>
            <a:br>
              <a:rPr lang="en-US" dirty="0"/>
            </a:br>
            <a:endParaRPr lang="en-US" dirty="0"/>
          </a:p>
        </p:txBody>
      </p:sp>
    </p:spTree>
    <p:extLst>
      <p:ext uri="{BB962C8B-B14F-4D97-AF65-F5344CB8AC3E}">
        <p14:creationId xmlns:p14="http://schemas.microsoft.com/office/powerpoint/2010/main" val="311502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4830763"/>
          </a:xfrm>
          <a:ln>
            <a:noFill/>
          </a:ln>
        </p:spPr>
        <p:txBody>
          <a:bodyPr>
            <a:normAutofit/>
          </a:bodyPr>
          <a:lstStyle/>
          <a:p>
            <a:r>
              <a:rPr lang="en-US" b="1" dirty="0" smtClean="0">
                <a:solidFill>
                  <a:schemeClr val="tx2"/>
                </a:solidFill>
              </a:rPr>
              <a:t>1. Product Liability </a:t>
            </a:r>
            <a:r>
              <a:rPr lang="en-US" b="1" dirty="0">
                <a:solidFill>
                  <a:schemeClr val="tx2"/>
                </a:solidFill>
              </a:rPr>
              <a:t>I</a:t>
            </a:r>
            <a:r>
              <a:rPr lang="en-US" b="1" dirty="0" smtClean="0">
                <a:solidFill>
                  <a:schemeClr val="tx2"/>
                </a:solidFill>
              </a:rPr>
              <a:t>nsurance</a:t>
            </a:r>
            <a:r>
              <a:rPr lang="en-US" dirty="0" smtClean="0">
                <a:solidFill>
                  <a:schemeClr val="tx2"/>
                </a:solidFill>
              </a:rPr>
              <a:t> </a:t>
            </a:r>
          </a:p>
          <a:p>
            <a:pPr algn="l">
              <a:lnSpc>
                <a:spcPct val="150000"/>
              </a:lnSpc>
            </a:pPr>
            <a:r>
              <a:rPr lang="en-US" sz="3200" dirty="0" smtClean="0"/>
              <a:t>Protects your business against </a:t>
            </a:r>
            <a:r>
              <a:rPr lang="en-US" sz="3200" i="1" dirty="0" smtClean="0"/>
              <a:t>consumer claims of injury</a:t>
            </a:r>
            <a:r>
              <a:rPr lang="en-US" sz="3200" dirty="0" smtClean="0"/>
              <a:t> caused by a defective or hazardous product.</a:t>
            </a:r>
          </a:p>
        </p:txBody>
      </p:sp>
      <p:pic>
        <p:nvPicPr>
          <p:cNvPr id="5" name="Picture 3" descr="C:\Users\jmmill15\AppData\Local\Microsoft\Windows\Temporary Internet Files\Content.IE5\WVBJ5LRD\MP900401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56234"/>
            <a:ext cx="2750886" cy="2630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2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33400"/>
            <a:ext cx="3619994" cy="2423806"/>
          </a:xfrm>
          <a:prstGeom prst="rect">
            <a:avLst/>
          </a:prstGeom>
          <a:ln>
            <a:solidFill>
              <a:schemeClr val="tx1"/>
            </a:solidFill>
          </a:ln>
        </p:spPr>
      </p:pic>
      <p:sp>
        <p:nvSpPr>
          <p:cNvPr id="2" name="Title 1"/>
          <p:cNvSpPr>
            <a:spLocks noGrp="1"/>
          </p:cNvSpPr>
          <p:nvPr>
            <p:ph type="title"/>
          </p:nvPr>
        </p:nvSpPr>
        <p:spPr>
          <a:xfrm>
            <a:off x="838200" y="1600200"/>
            <a:ext cx="3657600" cy="1309993"/>
          </a:xfrm>
        </p:spPr>
        <p:txBody>
          <a:bodyPr>
            <a:normAutofit/>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WEATHER</a:t>
            </a:r>
            <a:endParaRPr lang="en-US" sz="3200"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200400"/>
            <a:ext cx="3619994" cy="2413329"/>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533401"/>
            <a:ext cx="2819720" cy="3962400"/>
          </a:xfrm>
          <a:prstGeom prst="rect">
            <a:avLst/>
          </a:prstGeom>
          <a:ln>
            <a:solidFill>
              <a:schemeClr val="tx1"/>
            </a:solidFill>
          </a:ln>
        </p:spPr>
      </p:pic>
      <p:sp>
        <p:nvSpPr>
          <p:cNvPr id="3" name="TextBox 2"/>
          <p:cNvSpPr txBox="1"/>
          <p:nvPr/>
        </p:nvSpPr>
        <p:spPr>
          <a:xfrm>
            <a:off x="2375106" y="3789402"/>
            <a:ext cx="1587294" cy="830997"/>
          </a:xfrm>
          <a:prstGeom prst="rect">
            <a:avLst/>
          </a:prstGeom>
          <a:noFill/>
        </p:spPr>
        <p:txBody>
          <a:bodyPr wrap="none" rtlCol="0">
            <a:spAutoFit/>
          </a:bodyPr>
          <a:lstStyle/>
          <a:p>
            <a:r>
              <a:rPr lang="en-US" sz="4800" b="1" dirty="0" smtClean="0">
                <a:solidFill>
                  <a:srgbClr val="FF0000"/>
                </a:solidFill>
                <a:latin typeface="+mn-lt"/>
              </a:rPr>
              <a:t>FIRE</a:t>
            </a:r>
            <a:endParaRPr lang="en-US" sz="4800" b="1" dirty="0">
              <a:solidFill>
                <a:srgbClr val="FF0000"/>
              </a:solidFill>
              <a:latin typeface="+mn-lt"/>
            </a:endParaRPr>
          </a:p>
        </p:txBody>
      </p:sp>
      <p:sp>
        <p:nvSpPr>
          <p:cNvPr id="7" name="TextBox 6"/>
          <p:cNvSpPr txBox="1"/>
          <p:nvPr/>
        </p:nvSpPr>
        <p:spPr>
          <a:xfrm>
            <a:off x="5105400" y="4759043"/>
            <a:ext cx="2852063" cy="646331"/>
          </a:xfrm>
          <a:prstGeom prst="rect">
            <a:avLst/>
          </a:prstGeom>
          <a:noFill/>
        </p:spPr>
        <p:txBody>
          <a:bodyPr wrap="none" rtlCol="0">
            <a:spAutoFit/>
          </a:bodyPr>
          <a:lstStyle/>
          <a:p>
            <a:r>
              <a:rPr lang="en-US" sz="3600" b="1" dirty="0" smtClean="0">
                <a:latin typeface="+mn-lt"/>
              </a:rPr>
              <a:t>ACCIDENTS</a:t>
            </a:r>
            <a:endParaRPr lang="en-US" sz="3600" b="1" dirty="0">
              <a:latin typeface="+mn-lt"/>
            </a:endParaRPr>
          </a:p>
        </p:txBody>
      </p:sp>
    </p:spTree>
    <p:extLst>
      <p:ext uri="{BB962C8B-B14F-4D97-AF65-F5344CB8AC3E}">
        <p14:creationId xmlns:p14="http://schemas.microsoft.com/office/powerpoint/2010/main" val="1206289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mill15\AppData\Local\Microsoft\Windows\Temporary Internet Files\Content.IE5\3H5WBT0J\MP90044854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99" y="1536154"/>
            <a:ext cx="3190047" cy="3601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57200"/>
            <a:ext cx="9144000" cy="1066800"/>
          </a:xfrm>
        </p:spPr>
        <p:txBody>
          <a:bodyPr>
            <a:normAutofit fontScale="90000"/>
          </a:bodyPr>
          <a:lstStyle/>
          <a:p>
            <a:r>
              <a:rPr lang="en-US" dirty="0" smtClean="0"/>
              <a:t>2. Product Recall Insurance</a:t>
            </a:r>
            <a:br>
              <a:rPr lang="en-US" dirty="0" smtClean="0"/>
            </a:br>
            <a:r>
              <a:rPr lang="en-US" sz="3600" dirty="0" smtClean="0"/>
              <a:t>(Covers direct costs)</a:t>
            </a:r>
            <a:endParaRPr lang="en-US" sz="3600" dirty="0"/>
          </a:p>
        </p:txBody>
      </p:sp>
      <p:sp>
        <p:nvSpPr>
          <p:cNvPr id="3" name="Content Placeholder 2"/>
          <p:cNvSpPr>
            <a:spLocks noGrp="1"/>
          </p:cNvSpPr>
          <p:nvPr>
            <p:ph idx="1"/>
          </p:nvPr>
        </p:nvSpPr>
        <p:spPr>
          <a:xfrm>
            <a:off x="304800" y="1845174"/>
            <a:ext cx="5334000" cy="4327026"/>
          </a:xfrm>
        </p:spPr>
        <p:txBody>
          <a:bodyPr>
            <a:normAutofit/>
          </a:bodyPr>
          <a:lstStyle/>
          <a:p>
            <a:pPr marL="571500" indent="-571500" algn="l">
              <a:buFont typeface="Arial" panose="020B0604020202020204" pitchFamily="34" charset="0"/>
              <a:buChar char="•"/>
            </a:pPr>
            <a:r>
              <a:rPr lang="en-US" sz="3200" dirty="0"/>
              <a:t>Removing the product from the shelf</a:t>
            </a:r>
          </a:p>
          <a:p>
            <a:pPr marL="571500" indent="-571500" algn="l">
              <a:buFont typeface="Arial" panose="020B0604020202020204" pitchFamily="34" charset="0"/>
              <a:buChar char="•"/>
            </a:pPr>
            <a:r>
              <a:rPr lang="en-US" sz="3200" dirty="0"/>
              <a:t>Destroying the </a:t>
            </a:r>
            <a:r>
              <a:rPr lang="en-US" sz="3200" dirty="0" smtClean="0"/>
              <a:t>contaminated product</a:t>
            </a:r>
            <a:endParaRPr lang="en-US" sz="3200" dirty="0"/>
          </a:p>
          <a:p>
            <a:pPr marL="571500" indent="-571500" algn="l">
              <a:buFont typeface="Arial" panose="020B0604020202020204" pitchFamily="34" charset="0"/>
              <a:buChar char="•"/>
            </a:pPr>
            <a:r>
              <a:rPr lang="en-US" sz="3200" dirty="0" smtClean="0"/>
              <a:t>Product </a:t>
            </a:r>
            <a:r>
              <a:rPr lang="en-US" sz="3200" dirty="0"/>
              <a:t>replacement</a:t>
            </a:r>
          </a:p>
          <a:p>
            <a:pPr marL="571500" indent="-571500" algn="l">
              <a:buFont typeface="Arial" panose="020B0604020202020204" pitchFamily="34" charset="0"/>
              <a:buChar char="•"/>
            </a:pPr>
            <a:r>
              <a:rPr lang="en-US" sz="3200" dirty="0"/>
              <a:t>Transportation costs</a:t>
            </a:r>
          </a:p>
          <a:p>
            <a:endParaRPr lang="en-US" dirty="0"/>
          </a:p>
        </p:txBody>
      </p:sp>
    </p:spTree>
    <p:extLst>
      <p:ext uri="{BB962C8B-B14F-4D97-AF65-F5344CB8AC3E}">
        <p14:creationId xmlns:p14="http://schemas.microsoft.com/office/powerpoint/2010/main" val="173799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2336800" cy="3962400"/>
          </a:xfrm>
        </p:spPr>
        <p:txBody>
          <a:bodyPr>
            <a:normAutofit/>
          </a:bodyPr>
          <a:lstStyle/>
          <a:p>
            <a:r>
              <a:rPr lang="en-US" dirty="0" smtClean="0">
                <a:solidFill>
                  <a:schemeClr val="bg1"/>
                </a:solidFill>
              </a:rPr>
              <a:t>Indirect Costs</a:t>
            </a:r>
            <a:endParaRPr lang="en-US" dirty="0">
              <a:solidFill>
                <a:schemeClr val="bg1"/>
              </a:solidFill>
            </a:endParaRPr>
          </a:p>
        </p:txBody>
      </p:sp>
      <p:sp>
        <p:nvSpPr>
          <p:cNvPr id="3" name="Content Placeholder 2"/>
          <p:cNvSpPr>
            <a:spLocks noGrp="1"/>
          </p:cNvSpPr>
          <p:nvPr>
            <p:ph idx="1"/>
          </p:nvPr>
        </p:nvSpPr>
        <p:spPr>
          <a:xfrm>
            <a:off x="3429000" y="1828800"/>
            <a:ext cx="5562600" cy="3657600"/>
          </a:xfrm>
        </p:spPr>
        <p:txBody>
          <a:bodyPr>
            <a:normAutofit/>
          </a:bodyPr>
          <a:lstStyle/>
          <a:p>
            <a:pPr marL="742950" indent="-742950" algn="l">
              <a:buFont typeface="+mj-lt"/>
              <a:buAutoNum type="arabicPeriod"/>
            </a:pPr>
            <a:r>
              <a:rPr lang="en-US" sz="3200" dirty="0" smtClean="0"/>
              <a:t>Loss of profit</a:t>
            </a:r>
          </a:p>
          <a:p>
            <a:pPr marL="742950" indent="-742950" algn="l">
              <a:buFont typeface="+mj-lt"/>
              <a:buAutoNum type="arabicPeriod"/>
            </a:pPr>
            <a:r>
              <a:rPr lang="en-US" sz="3200" dirty="0" smtClean="0"/>
              <a:t>Business interruption losses</a:t>
            </a:r>
          </a:p>
          <a:p>
            <a:pPr marL="742950" indent="-742950" algn="l">
              <a:buFont typeface="+mj-lt"/>
              <a:buAutoNum type="arabicPeriod"/>
            </a:pPr>
            <a:r>
              <a:rPr lang="en-US" sz="3200" dirty="0" smtClean="0"/>
              <a:t>Third party losses, </a:t>
            </a:r>
            <a:r>
              <a:rPr lang="en-US" sz="3200" i="1" dirty="0" smtClean="0"/>
              <a:t>(downstream retailer losses business)</a:t>
            </a:r>
          </a:p>
        </p:txBody>
      </p:sp>
      <p:pic>
        <p:nvPicPr>
          <p:cNvPr id="3075" name="Picture 3" descr="C:\Users\jmmill15\AppData\Local\Microsoft\Windows\Temporary Internet Files\Content.IE5\WVBJ5LRD\MP9003416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24" y="1828800"/>
            <a:ext cx="2500376" cy="350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381000"/>
            <a:ext cx="8686800" cy="1200329"/>
          </a:xfrm>
          <a:prstGeom prst="rect">
            <a:avLst/>
          </a:prstGeom>
          <a:noFill/>
        </p:spPr>
        <p:txBody>
          <a:bodyPr wrap="square" rtlCol="0">
            <a:spAutoFit/>
          </a:bodyPr>
          <a:lstStyle/>
          <a:p>
            <a:pPr algn="ctr"/>
            <a:r>
              <a:rPr lang="en-US" sz="4000" b="1" dirty="0" smtClean="0">
                <a:solidFill>
                  <a:schemeClr val="tx2"/>
                </a:solidFill>
                <a:latin typeface="+mj-lt"/>
              </a:rPr>
              <a:t>3. Business losses   </a:t>
            </a:r>
          </a:p>
          <a:p>
            <a:pPr algn="ctr"/>
            <a:r>
              <a:rPr lang="en-US" sz="3200" b="1" dirty="0" smtClean="0">
                <a:solidFill>
                  <a:schemeClr val="tx2"/>
                </a:solidFill>
                <a:latin typeface="+mj-lt"/>
              </a:rPr>
              <a:t>(Covers indirect costs)</a:t>
            </a:r>
            <a:endParaRPr lang="en-US" sz="3200" b="1" dirty="0">
              <a:solidFill>
                <a:schemeClr val="tx2"/>
              </a:solidFill>
              <a:latin typeface="+mj-lt"/>
            </a:endParaRPr>
          </a:p>
        </p:txBody>
      </p:sp>
    </p:spTree>
    <p:extLst>
      <p:ext uri="{BB962C8B-B14F-4D97-AF65-F5344CB8AC3E}">
        <p14:creationId xmlns:p14="http://schemas.microsoft.com/office/powerpoint/2010/main" val="107292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099" y="3048000"/>
            <a:ext cx="2978935" cy="2413834"/>
          </a:xfrm>
          <a:prstGeom prst="rect">
            <a:avLst/>
          </a:prstGeom>
        </p:spPr>
      </p:pic>
      <p:sp>
        <p:nvSpPr>
          <p:cNvPr id="2" name="Title 1"/>
          <p:cNvSpPr>
            <a:spLocks noGrp="1"/>
          </p:cNvSpPr>
          <p:nvPr>
            <p:ph type="title"/>
          </p:nvPr>
        </p:nvSpPr>
        <p:spPr>
          <a:xfrm>
            <a:off x="228600" y="533400"/>
            <a:ext cx="8610600" cy="1143000"/>
          </a:xfrm>
        </p:spPr>
        <p:txBody>
          <a:bodyPr>
            <a:normAutofit fontScale="90000"/>
          </a:bodyPr>
          <a:lstStyle/>
          <a:p>
            <a:r>
              <a:rPr lang="en-US" dirty="0" smtClean="0"/>
              <a:t>Accident or Product </a:t>
            </a:r>
            <a:r>
              <a:rPr lang="en-US" dirty="0"/>
              <a:t>C</a:t>
            </a:r>
            <a:r>
              <a:rPr lang="en-US" dirty="0" smtClean="0"/>
              <a:t>ontamination  Policies cover:</a:t>
            </a:r>
            <a:endParaRPr lang="en-US" dirty="0"/>
          </a:p>
        </p:txBody>
      </p:sp>
      <p:sp>
        <p:nvSpPr>
          <p:cNvPr id="3" name="Content Placeholder 2"/>
          <p:cNvSpPr>
            <a:spLocks noGrp="1"/>
          </p:cNvSpPr>
          <p:nvPr>
            <p:ph idx="1"/>
          </p:nvPr>
        </p:nvSpPr>
        <p:spPr>
          <a:xfrm>
            <a:off x="533400" y="2158166"/>
            <a:ext cx="5410200" cy="3480634"/>
          </a:xfrm>
        </p:spPr>
        <p:txBody>
          <a:bodyPr>
            <a:noAutofit/>
          </a:bodyPr>
          <a:lstStyle/>
          <a:p>
            <a:pPr marL="571500" indent="-571500" algn="l">
              <a:buFont typeface="Arial" panose="020B0604020202020204" pitchFamily="34" charset="0"/>
              <a:buChar char="•"/>
            </a:pPr>
            <a:r>
              <a:rPr lang="en-US" sz="3200" dirty="0" smtClean="0"/>
              <a:t>Product recall costs (Direct costs)</a:t>
            </a:r>
          </a:p>
          <a:p>
            <a:pPr marL="571500" indent="-571500" algn="l">
              <a:buFont typeface="Arial" panose="020B0604020202020204" pitchFamily="34" charset="0"/>
              <a:buChar char="•"/>
            </a:pPr>
            <a:r>
              <a:rPr lang="en-US" sz="3200" dirty="0" smtClean="0"/>
              <a:t>Business losses</a:t>
            </a:r>
          </a:p>
          <a:p>
            <a:pPr algn="l"/>
            <a:r>
              <a:rPr lang="en-US" sz="3200" dirty="0"/>
              <a:t> </a:t>
            </a:r>
            <a:r>
              <a:rPr lang="en-US" sz="3200" dirty="0" smtClean="0"/>
              <a:t>    (Indirect costs)</a:t>
            </a:r>
          </a:p>
          <a:p>
            <a:pPr marL="571500" indent="-571500" algn="l">
              <a:buFont typeface="Arial" panose="020B0604020202020204" pitchFamily="34" charset="0"/>
              <a:buChar char="•"/>
            </a:pPr>
            <a:r>
              <a:rPr lang="en-US" sz="3200" dirty="0" smtClean="0">
                <a:solidFill>
                  <a:srgbClr val="C00000"/>
                </a:solidFill>
              </a:rPr>
              <a:t>But, it only covers the responsible grower</a:t>
            </a:r>
          </a:p>
        </p:txBody>
      </p:sp>
    </p:spTree>
    <p:extLst>
      <p:ext uri="{BB962C8B-B14F-4D97-AF65-F5344CB8AC3E}">
        <p14:creationId xmlns:p14="http://schemas.microsoft.com/office/powerpoint/2010/main" val="251125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Autofit/>
          </a:bodyPr>
          <a:lstStyle/>
          <a:p>
            <a:r>
              <a:rPr lang="en-US" sz="3600" dirty="0" smtClean="0"/>
              <a:t>Malicious Tampering Insurance</a:t>
            </a:r>
            <a:br>
              <a:rPr lang="en-US" sz="3600" dirty="0" smtClean="0"/>
            </a:br>
            <a:r>
              <a:rPr lang="en-US" sz="3600" dirty="0" smtClean="0"/>
              <a:t>provides coverage for:</a:t>
            </a:r>
            <a:endParaRPr lang="en-US" sz="3600" dirty="0"/>
          </a:p>
        </p:txBody>
      </p:sp>
      <p:sp>
        <p:nvSpPr>
          <p:cNvPr id="5" name="Content Placeholder 4"/>
          <p:cNvSpPr>
            <a:spLocks noGrp="1"/>
          </p:cNvSpPr>
          <p:nvPr>
            <p:ph idx="1"/>
          </p:nvPr>
        </p:nvSpPr>
        <p:spPr>
          <a:xfrm>
            <a:off x="381000" y="609600"/>
            <a:ext cx="8305800" cy="5006715"/>
          </a:xfrm>
        </p:spPr>
        <p:txBody>
          <a:bodyPr>
            <a:normAutofit/>
          </a:bodyPr>
          <a:lstStyle/>
          <a:p>
            <a:pPr marL="457200" indent="-457200" algn="l">
              <a:buFont typeface="Arial" panose="020B0604020202020204" pitchFamily="34" charset="0"/>
              <a:buChar char="•"/>
            </a:pPr>
            <a:endParaRPr lang="en-US" b="1" dirty="0" smtClean="0">
              <a:solidFill>
                <a:schemeClr val="bg1"/>
              </a:solidFill>
            </a:endParaRPr>
          </a:p>
          <a:p>
            <a:pPr marL="457200" indent="-457200" algn="l">
              <a:buFont typeface="Arial" panose="020B0604020202020204" pitchFamily="34" charset="0"/>
              <a:buChar char="•"/>
            </a:pPr>
            <a:endParaRPr lang="en-US" b="1" dirty="0">
              <a:solidFill>
                <a:schemeClr val="bg1"/>
              </a:solidFill>
            </a:endParaRPr>
          </a:p>
          <a:p>
            <a:pPr marL="457200" indent="-457200" algn="l">
              <a:buFont typeface="Arial" panose="020B0604020202020204" pitchFamily="34" charset="0"/>
              <a:buChar char="•"/>
            </a:pPr>
            <a:r>
              <a:rPr lang="en-US" dirty="0" smtClean="0"/>
              <a:t>Criminal </a:t>
            </a:r>
            <a:r>
              <a:rPr lang="en-US" dirty="0"/>
              <a:t>actions of sabotage against the grower</a:t>
            </a:r>
          </a:p>
          <a:p>
            <a:pPr marL="457200" indent="-457200" algn="l">
              <a:buFont typeface="Arial" panose="020B0604020202020204" pitchFamily="34" charset="0"/>
              <a:buChar char="•"/>
            </a:pPr>
            <a:r>
              <a:rPr lang="en-US" dirty="0"/>
              <a:t>Product recall </a:t>
            </a:r>
            <a:r>
              <a:rPr lang="en-US" dirty="0" smtClean="0"/>
              <a:t>costs</a:t>
            </a:r>
          </a:p>
          <a:p>
            <a:pPr marL="457200" indent="-457200" algn="l">
              <a:buFont typeface="Arial" panose="020B0604020202020204" pitchFamily="34" charset="0"/>
              <a:buChar char="•"/>
            </a:pPr>
            <a:r>
              <a:rPr lang="en-US" dirty="0" smtClean="0"/>
              <a:t>Business losses</a:t>
            </a:r>
          </a:p>
          <a:p>
            <a:pPr marL="457200" indent="-457200" algn="l">
              <a:buFont typeface="Arial" panose="020B0604020202020204" pitchFamily="34" charset="0"/>
              <a:buChar char="•"/>
            </a:pPr>
            <a:r>
              <a:rPr lang="en-US" sz="3500" dirty="0" smtClean="0">
                <a:solidFill>
                  <a:srgbClr val="C00000"/>
                </a:solidFill>
              </a:rPr>
              <a:t>Covers only </a:t>
            </a:r>
            <a:r>
              <a:rPr lang="en-US" sz="3500" dirty="0">
                <a:solidFill>
                  <a:srgbClr val="C00000"/>
                </a:solidFill>
              </a:rPr>
              <a:t>the responsible grower</a:t>
            </a:r>
          </a:p>
          <a:p>
            <a:pPr marL="457200" indent="-457200" algn="l">
              <a:buFont typeface="Arial" panose="020B0604020202020204" pitchFamily="34" charset="0"/>
              <a:buChar char="•"/>
            </a:pPr>
            <a:endParaRPr lang="en-US" b="1" dirty="0" smtClean="0">
              <a:solidFill>
                <a:schemeClr val="bg1"/>
              </a:solidFill>
            </a:endParaRPr>
          </a:p>
        </p:txBody>
      </p:sp>
    </p:spTree>
    <p:extLst>
      <p:ext uri="{BB962C8B-B14F-4D97-AF65-F5344CB8AC3E}">
        <p14:creationId xmlns:p14="http://schemas.microsoft.com/office/powerpoint/2010/main" val="13396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0" y="381000"/>
            <a:ext cx="2050455" cy="1775262"/>
          </a:xfrm>
        </p:spPr>
      </p:pic>
      <p:sp>
        <p:nvSpPr>
          <p:cNvPr id="2" name="Title 1"/>
          <p:cNvSpPr>
            <a:spLocks noGrp="1"/>
          </p:cNvSpPr>
          <p:nvPr>
            <p:ph type="title"/>
          </p:nvPr>
        </p:nvSpPr>
        <p:spPr>
          <a:xfrm>
            <a:off x="533399" y="533400"/>
            <a:ext cx="8343900" cy="1143000"/>
          </a:xfrm>
        </p:spPr>
        <p:txBody>
          <a:bodyPr>
            <a:normAutofit fontScale="90000"/>
          </a:bodyPr>
          <a:lstStyle/>
          <a:p>
            <a:pPr algn="l"/>
            <a:r>
              <a:rPr lang="en-US" dirty="0" smtClean="0"/>
              <a:t>Excess/Umbrella/Surplus                         Lines of Insurance</a:t>
            </a:r>
            <a:endParaRPr lang="en-US" dirty="0"/>
          </a:p>
        </p:txBody>
      </p:sp>
      <p:sp>
        <p:nvSpPr>
          <p:cNvPr id="7" name="TextBox 6"/>
          <p:cNvSpPr txBox="1"/>
          <p:nvPr/>
        </p:nvSpPr>
        <p:spPr>
          <a:xfrm>
            <a:off x="533399" y="2319278"/>
            <a:ext cx="8077201" cy="2862322"/>
          </a:xfrm>
          <a:prstGeom prst="rect">
            <a:avLst/>
          </a:prstGeom>
          <a:noFill/>
        </p:spPr>
        <p:txBody>
          <a:bodyPr wrap="square" rtlCol="0">
            <a:spAutoFit/>
          </a:bodyPr>
          <a:lstStyle/>
          <a:p>
            <a:r>
              <a:rPr lang="en-US" sz="3600" dirty="0" smtClean="0">
                <a:latin typeface="+mn-lt"/>
              </a:rPr>
              <a:t>This policy can be tailored to protect against losses from foodborne illness</a:t>
            </a:r>
          </a:p>
          <a:p>
            <a:r>
              <a:rPr lang="en-US" sz="3600" dirty="0" smtClean="0">
                <a:latin typeface="+mn-lt"/>
              </a:rPr>
              <a:t>outbreaks even when the grower is NOT the responsible party.</a:t>
            </a:r>
          </a:p>
          <a:p>
            <a:endParaRPr lang="en-US" sz="3600" dirty="0">
              <a:latin typeface="+mn-lt"/>
            </a:endParaRPr>
          </a:p>
        </p:txBody>
      </p:sp>
    </p:spTree>
    <p:extLst>
      <p:ext uri="{BB962C8B-B14F-4D97-AF65-F5344CB8AC3E}">
        <p14:creationId xmlns:p14="http://schemas.microsoft.com/office/powerpoint/2010/main" val="35021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3763963"/>
          </a:xfrm>
        </p:spPr>
        <p:txBody>
          <a:bodyPr>
            <a:normAutofit fontScale="92500"/>
          </a:bodyPr>
          <a:lstStyle/>
          <a:p>
            <a:pPr algn="l">
              <a:lnSpc>
                <a:spcPct val="150000"/>
              </a:lnSpc>
            </a:pPr>
            <a:r>
              <a:rPr lang="en-US" sz="3200" dirty="0" smtClean="0"/>
              <a:t>Note: The insurance rates for </a:t>
            </a:r>
            <a:r>
              <a:rPr lang="en-US" sz="3200" b="1" dirty="0" smtClean="0"/>
              <a:t>Excess/Surplus Insurance</a:t>
            </a:r>
            <a:r>
              <a:rPr lang="en-US" sz="3200" dirty="0" smtClean="0"/>
              <a:t> policies are </a:t>
            </a:r>
            <a:r>
              <a:rPr lang="en-US" sz="3200" dirty="0"/>
              <a:t>not regulated under state laws, and the insurance Guaranty Association offers no protection for companies that </a:t>
            </a:r>
            <a:r>
              <a:rPr lang="en-US" sz="3200" dirty="0" smtClean="0"/>
              <a:t>sell Excess/Umbrella/Surplus lines of insurance.</a:t>
            </a:r>
            <a:endParaRPr lang="en-US" sz="32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088" y="3810000"/>
            <a:ext cx="2317151" cy="1828800"/>
          </a:xfrm>
          <a:prstGeom prst="rect">
            <a:avLst/>
          </a:prstGeom>
        </p:spPr>
      </p:pic>
    </p:spTree>
    <p:extLst>
      <p:ext uri="{BB962C8B-B14F-4D97-AF65-F5344CB8AC3E}">
        <p14:creationId xmlns:p14="http://schemas.microsoft.com/office/powerpoint/2010/main" val="1465816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524453" cy="4800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29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normAutofit/>
          </a:bodyPr>
          <a:lstStyle/>
          <a:p>
            <a:r>
              <a:rPr lang="en-US" sz="3600" dirty="0" smtClean="0"/>
              <a:t>WFRP Key changes for 2015</a:t>
            </a:r>
            <a:endParaRPr lang="en-US" sz="3600" dirty="0"/>
          </a:p>
        </p:txBody>
      </p:sp>
      <p:sp>
        <p:nvSpPr>
          <p:cNvPr id="3" name="Content Placeholder 2"/>
          <p:cNvSpPr>
            <a:spLocks noGrp="1"/>
          </p:cNvSpPr>
          <p:nvPr>
            <p:ph idx="1"/>
          </p:nvPr>
        </p:nvSpPr>
        <p:spPr>
          <a:xfrm>
            <a:off x="228600" y="838200"/>
            <a:ext cx="8610600" cy="4724400"/>
          </a:xfrm>
        </p:spPr>
        <p:txBody>
          <a:bodyPr>
            <a:normAutofit fontScale="25000" lnSpcReduction="20000"/>
          </a:bodyPr>
          <a:lstStyle/>
          <a:p>
            <a:pPr marL="571500" indent="-571500" algn="l">
              <a:lnSpc>
                <a:spcPct val="170000"/>
              </a:lnSpc>
              <a:buFont typeface="Arial" panose="020B0604020202020204" pitchFamily="34" charset="0"/>
              <a:buChar char="•"/>
            </a:pPr>
            <a:r>
              <a:rPr lang="en-US" sz="8800" dirty="0" smtClean="0"/>
              <a:t>WFRP allows farmers to insure all crops (&amp; livestock) at once, rather than insuring commodity-by-commodity</a:t>
            </a:r>
          </a:p>
          <a:p>
            <a:pPr marL="571500" indent="-571500" algn="l">
              <a:lnSpc>
                <a:spcPct val="170000"/>
              </a:lnSpc>
              <a:buFont typeface="Arial" panose="020B0604020202020204" pitchFamily="34" charset="0"/>
              <a:buChar char="•"/>
            </a:pPr>
            <a:r>
              <a:rPr lang="en-US" sz="8800" dirty="0" smtClean="0"/>
              <a:t>Lift the coverage level from 80 to 85%</a:t>
            </a:r>
          </a:p>
          <a:p>
            <a:pPr marL="571500" indent="-571500" algn="l">
              <a:lnSpc>
                <a:spcPct val="170000"/>
              </a:lnSpc>
              <a:buFont typeface="Arial" panose="020B0604020202020204" pitchFamily="34" charset="0"/>
              <a:buChar char="•"/>
            </a:pPr>
            <a:r>
              <a:rPr lang="en-US" sz="8800" dirty="0" smtClean="0"/>
              <a:t>Include coverage of packing, washing. grading and packaging </a:t>
            </a:r>
          </a:p>
          <a:p>
            <a:pPr marL="571500" indent="-571500" algn="l">
              <a:lnSpc>
                <a:spcPct val="170000"/>
              </a:lnSpc>
              <a:buFont typeface="Arial" panose="020B0604020202020204" pitchFamily="34" charset="0"/>
              <a:buChar char="•"/>
            </a:pPr>
            <a:r>
              <a:rPr lang="en-US" sz="8800" dirty="0"/>
              <a:t>A subsidy is </a:t>
            </a:r>
            <a:r>
              <a:rPr lang="en-US" sz="8800" dirty="0" smtClean="0"/>
              <a:t>available </a:t>
            </a:r>
            <a:r>
              <a:rPr lang="en-US" sz="8800" dirty="0"/>
              <a:t>for </a:t>
            </a:r>
            <a:r>
              <a:rPr lang="en-US" sz="8800" dirty="0" smtClean="0"/>
              <a:t>farms </a:t>
            </a:r>
            <a:r>
              <a:rPr lang="en-US" sz="8800" dirty="0"/>
              <a:t>growing two or more types of crops</a:t>
            </a:r>
          </a:p>
          <a:p>
            <a:pPr marL="571500" indent="-571500" algn="l">
              <a:lnSpc>
                <a:spcPct val="170000"/>
              </a:lnSpc>
              <a:buFont typeface="Arial" panose="020B0604020202020204" pitchFamily="34" charset="0"/>
              <a:buChar char="•"/>
            </a:pPr>
            <a:r>
              <a:rPr lang="en-US" sz="8800" dirty="0" smtClean="0"/>
              <a:t>A premium discount is also available to farms that have diversified their crops</a:t>
            </a:r>
          </a:p>
          <a:p>
            <a:pPr marL="571500" indent="-571500" algn="l">
              <a:lnSpc>
                <a:spcPct val="170000"/>
              </a:lnSpc>
              <a:buFont typeface="Arial" panose="020B0604020202020204" pitchFamily="34" charset="0"/>
              <a:buChar char="•"/>
            </a:pPr>
            <a:r>
              <a:rPr lang="en-US" sz="8800" dirty="0" smtClean="0"/>
              <a:t>The new product will, over time be made available nationwide</a:t>
            </a:r>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2786286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175" y="533400"/>
            <a:ext cx="7835225" cy="5029200"/>
          </a:xfrm>
        </p:spPr>
      </p:pic>
      <p:sp>
        <p:nvSpPr>
          <p:cNvPr id="2" name="Title 1"/>
          <p:cNvSpPr>
            <a:spLocks noGrp="1"/>
          </p:cNvSpPr>
          <p:nvPr>
            <p:ph type="title"/>
          </p:nvPr>
        </p:nvSpPr>
        <p:spPr>
          <a:xfrm>
            <a:off x="5562600" y="685800"/>
            <a:ext cx="3048000" cy="48006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Crop insurance is NOT a safety net for poor agricultural practices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734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Good record keeping is essential</a:t>
            </a:r>
            <a:endParaRPr lang="en-US" sz="32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079" y="1676400"/>
            <a:ext cx="5849641" cy="376396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447800"/>
            <a:ext cx="6031718" cy="4005084"/>
          </a:xfrm>
          <a:prstGeom prst="rect">
            <a:avLst/>
          </a:prstGeom>
          <a:ln>
            <a:solidFill>
              <a:schemeClr val="tx1"/>
            </a:solidFill>
          </a:ln>
        </p:spPr>
      </p:pic>
    </p:spTree>
    <p:extLst>
      <p:ext uri="{BB962C8B-B14F-4D97-AF65-F5344CB8AC3E}">
        <p14:creationId xmlns:p14="http://schemas.microsoft.com/office/powerpoint/2010/main" val="7734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820"/>
            <a:ext cx="4419600" cy="2208979"/>
          </a:xfrm>
        </p:spPr>
        <p:txBody>
          <a:bodyPr>
            <a:noAutofit/>
          </a:bodyPr>
          <a:lstStyle/>
          <a:p>
            <a:r>
              <a:rPr lang="en-US" sz="4800" dirty="0" smtClean="0">
                <a:solidFill>
                  <a:srgbClr val="008000"/>
                </a:solidFill>
              </a:rPr>
              <a:t>Increased consumption of fresh produce</a:t>
            </a:r>
            <a:endParaRPr lang="en-US" sz="4800" dirty="0">
              <a:solidFill>
                <a:srgbClr val="008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227" y="457200"/>
            <a:ext cx="4308773" cy="5091166"/>
          </a:xfrm>
          <a:prstGeom prst="rect">
            <a:avLst/>
          </a:prstGeom>
        </p:spPr>
      </p:pic>
    </p:spTree>
    <p:extLst>
      <p:ext uri="{BB962C8B-B14F-4D97-AF65-F5344CB8AC3E}">
        <p14:creationId xmlns:p14="http://schemas.microsoft.com/office/powerpoint/2010/main" val="3585396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68" y="457200"/>
            <a:ext cx="8438232" cy="4886325"/>
          </a:xfrm>
          <a:prstGeom prst="rect">
            <a:avLst/>
          </a:prstGeom>
        </p:spPr>
      </p:pic>
    </p:spTree>
    <p:extLst>
      <p:ext uri="{BB962C8B-B14F-4D97-AF65-F5344CB8AC3E}">
        <p14:creationId xmlns:p14="http://schemas.microsoft.com/office/powerpoint/2010/main" val="332604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3886200" cy="1143000"/>
          </a:xfrm>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457200"/>
            <a:ext cx="8385129" cy="4983163"/>
          </a:xfrm>
        </p:spPr>
      </p:pic>
      <p:sp>
        <p:nvSpPr>
          <p:cNvPr id="5" name="Rectangle 4"/>
          <p:cNvSpPr/>
          <p:nvPr/>
        </p:nvSpPr>
        <p:spPr>
          <a:xfrm>
            <a:off x="457200" y="4114800"/>
            <a:ext cx="8305800" cy="1323439"/>
          </a:xfrm>
          <a:prstGeom prst="rect">
            <a:avLst/>
          </a:prstGeom>
          <a:effectLst>
            <a:outerShdw blurRad="50800" dist="38100" dir="8100000" algn="tr" rotWithShape="0">
              <a:prstClr val="black">
                <a:alpha val="40000"/>
              </a:prstClr>
            </a:outerShdw>
          </a:effectLst>
        </p:spPr>
        <p:txBody>
          <a:bodyPr wrap="square">
            <a:spAutoFit/>
          </a:bodyPr>
          <a:lstStyle/>
          <a:p>
            <a:r>
              <a:rPr lang="en-US" sz="4000" b="1" dirty="0" smtClean="0">
                <a:solidFill>
                  <a:schemeClr val="bg1"/>
                </a:solidFill>
                <a:effectLst>
                  <a:outerShdw blurRad="38100" dist="38100" dir="2700000" algn="tl">
                    <a:srgbClr val="000000">
                      <a:alpha val="43137"/>
                    </a:srgbClr>
                  </a:outerShdw>
                </a:effectLst>
                <a:latin typeface="+mn-lt"/>
              </a:rPr>
              <a:t>Good Agricultural Practices can influence loan applications</a:t>
            </a:r>
            <a:endParaRPr lang="en-US" sz="4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4471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1" y="541507"/>
            <a:ext cx="7437119" cy="4944893"/>
          </a:xfrm>
          <a:prstGeom prst="rect">
            <a:avLst/>
          </a:prstGeom>
          <a:ln>
            <a:solidFill>
              <a:schemeClr val="tx1"/>
            </a:solidFill>
          </a:ln>
        </p:spPr>
      </p:pic>
      <p:sp>
        <p:nvSpPr>
          <p:cNvPr id="3" name="TextBox 2"/>
          <p:cNvSpPr txBox="1"/>
          <p:nvPr/>
        </p:nvSpPr>
        <p:spPr>
          <a:xfrm>
            <a:off x="990600" y="541507"/>
            <a:ext cx="7330439" cy="2677656"/>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mj-lt"/>
              </a:rPr>
              <a:t>Package or </a:t>
            </a:r>
          </a:p>
          <a:p>
            <a:r>
              <a:rPr lang="en-US" sz="4800" b="1" dirty="0" smtClean="0">
                <a:solidFill>
                  <a:schemeClr val="bg1"/>
                </a:solidFill>
                <a:effectLst>
                  <a:outerShdw blurRad="38100" dist="38100" dir="2700000" algn="tl">
                    <a:srgbClr val="000000">
                      <a:alpha val="43137"/>
                    </a:srgbClr>
                  </a:outerShdw>
                </a:effectLst>
                <a:latin typeface="+mj-lt"/>
              </a:rPr>
              <a:t>Combination Policies</a:t>
            </a:r>
          </a:p>
          <a:p>
            <a:r>
              <a:rPr lang="en-US" sz="4800" b="1" dirty="0" smtClean="0">
                <a:solidFill>
                  <a:schemeClr val="bg1"/>
                </a:solidFill>
                <a:effectLst>
                  <a:outerShdw blurRad="38100" dist="38100" dir="2700000" algn="tl">
                    <a:srgbClr val="000000">
                      <a:alpha val="43137"/>
                    </a:srgbClr>
                  </a:outerShdw>
                </a:effectLst>
                <a:latin typeface="+mj-lt"/>
              </a:rPr>
              <a:t>Saves $$$</a:t>
            </a:r>
            <a:endParaRPr lang="en-US" sz="4800" b="1" dirty="0">
              <a:solidFill>
                <a:schemeClr val="bg1"/>
              </a:solidFill>
              <a:effectLst>
                <a:outerShdw blurRad="38100" dist="38100" dir="2700000" algn="tl">
                  <a:srgbClr val="000000">
                    <a:alpha val="43137"/>
                  </a:srgbClr>
                </a:outerShdw>
              </a:effectLst>
              <a:latin typeface="+mj-lt"/>
            </a:endParaRPr>
          </a:p>
          <a:p>
            <a:pPr algn="ctr"/>
            <a:endParaRPr lang="en-US" dirty="0"/>
          </a:p>
        </p:txBody>
      </p:sp>
    </p:spTree>
    <p:extLst>
      <p:ext uri="{BB962C8B-B14F-4D97-AF65-F5344CB8AC3E}">
        <p14:creationId xmlns:p14="http://schemas.microsoft.com/office/powerpoint/2010/main" val="64171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70" y="457201"/>
            <a:ext cx="8433830" cy="4724399"/>
          </a:xfrm>
          <a:prstGeom prst="rect">
            <a:avLst/>
          </a:prstGeom>
        </p:spPr>
      </p:pic>
      <p:sp>
        <p:nvSpPr>
          <p:cNvPr id="2" name="Title 1"/>
          <p:cNvSpPr>
            <a:spLocks noGrp="1"/>
          </p:cNvSpPr>
          <p:nvPr>
            <p:ph type="title"/>
          </p:nvPr>
        </p:nvSpPr>
        <p:spPr>
          <a:xfrm>
            <a:off x="0" y="2705100"/>
            <a:ext cx="8610600" cy="1143000"/>
          </a:xfrm>
        </p:spPr>
        <p:txBody>
          <a:bodyPr/>
          <a:lstStyle/>
          <a:p>
            <a:r>
              <a:rPr lang="en-US" dirty="0" smtClean="0"/>
              <a:t>Marketing</a:t>
            </a:r>
            <a:endParaRPr lang="en-US" dirty="0"/>
          </a:p>
        </p:txBody>
      </p:sp>
    </p:spTree>
    <p:extLst>
      <p:ext uri="{BB962C8B-B14F-4D97-AF65-F5344CB8AC3E}">
        <p14:creationId xmlns:p14="http://schemas.microsoft.com/office/powerpoint/2010/main" val="908732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77250812"/>
              </p:ext>
            </p:extLst>
          </p:nvPr>
        </p:nvGraphicFramePr>
        <p:xfrm>
          <a:off x="609600" y="1219200"/>
          <a:ext cx="807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533401"/>
            <a:ext cx="8534400" cy="646331"/>
          </a:xfrm>
          <a:prstGeom prst="rect">
            <a:avLst/>
          </a:prstGeom>
          <a:noFill/>
        </p:spPr>
        <p:txBody>
          <a:bodyPr wrap="square" rtlCol="0">
            <a:spAutoFit/>
          </a:bodyPr>
          <a:lstStyle/>
          <a:p>
            <a:r>
              <a:rPr lang="en-US" sz="3600" b="1" dirty="0" smtClean="0">
                <a:latin typeface="+mn-lt"/>
              </a:rPr>
              <a:t>EXAMPLE     (Not a recommendation)</a:t>
            </a:r>
            <a:endParaRPr lang="en-US" sz="3600" b="1" dirty="0">
              <a:latin typeface="+mn-lt"/>
            </a:endParaRPr>
          </a:p>
        </p:txBody>
      </p:sp>
    </p:spTree>
    <p:extLst>
      <p:ext uri="{BB962C8B-B14F-4D97-AF65-F5344CB8AC3E}">
        <p14:creationId xmlns:p14="http://schemas.microsoft.com/office/powerpoint/2010/main" val="955156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15000" y="2726473"/>
            <a:ext cx="2895600" cy="2683727"/>
          </a:xfrm>
          <a:prstGeom prst="rect">
            <a:avLst/>
          </a:prstGeom>
          <a:ln>
            <a:solidFill>
              <a:schemeClr val="tx1"/>
            </a:solidFill>
          </a:ln>
        </p:spPr>
      </p:pic>
      <p:sp>
        <p:nvSpPr>
          <p:cNvPr id="3" name="Content Placeholder 2"/>
          <p:cNvSpPr>
            <a:spLocks noGrp="1"/>
          </p:cNvSpPr>
          <p:nvPr>
            <p:ph idx="1"/>
          </p:nvPr>
        </p:nvSpPr>
        <p:spPr>
          <a:xfrm>
            <a:off x="228600" y="1676400"/>
            <a:ext cx="7924800" cy="3763963"/>
          </a:xfrm>
        </p:spPr>
        <p:txBody>
          <a:bodyPr>
            <a:normAutofit/>
          </a:bodyPr>
          <a:lstStyle/>
          <a:p>
            <a:pPr algn="l"/>
            <a:r>
              <a:rPr lang="en-US" dirty="0" smtClean="0"/>
              <a:t>Since there is currently no industry standard, and there is a                     lot of competition for your                       business, you may find                       a big variance in rate                          quotes and service.</a:t>
            </a:r>
            <a:endParaRPr lang="en-US" dirty="0"/>
          </a:p>
        </p:txBody>
      </p:sp>
      <p:sp>
        <p:nvSpPr>
          <p:cNvPr id="2" name="Title 1"/>
          <p:cNvSpPr>
            <a:spLocks noGrp="1"/>
          </p:cNvSpPr>
          <p:nvPr>
            <p:ph type="title"/>
          </p:nvPr>
        </p:nvSpPr>
        <p:spPr/>
        <p:txBody>
          <a:bodyPr/>
          <a:lstStyle/>
          <a:p>
            <a:r>
              <a:rPr lang="en-US" dirty="0" smtClean="0"/>
              <a:t>Talk with several agencies</a:t>
            </a:r>
            <a:endParaRPr lang="en-US" dirty="0"/>
          </a:p>
        </p:txBody>
      </p:sp>
    </p:spTree>
    <p:extLst>
      <p:ext uri="{BB962C8B-B14F-4D97-AF65-F5344CB8AC3E}">
        <p14:creationId xmlns:p14="http://schemas.microsoft.com/office/powerpoint/2010/main" val="2342538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143000"/>
          </a:xfrm>
        </p:spPr>
        <p:txBody>
          <a:bodyPr>
            <a:normAutofit fontScale="90000"/>
          </a:bodyPr>
          <a:lstStyle/>
          <a:p>
            <a:r>
              <a:rPr lang="en-US" dirty="0" smtClean="0">
                <a:solidFill>
                  <a:schemeClr val="tx1"/>
                </a:solidFill>
              </a:rPr>
              <a:t>Beginning Farmer and Rancher Benefits for Crop Insurance</a:t>
            </a:r>
            <a:endParaRPr lang="en-US" dirty="0">
              <a:solidFill>
                <a:schemeClr val="tx1"/>
              </a:solidFill>
            </a:endParaRPr>
          </a:p>
        </p:txBody>
      </p:sp>
      <p:sp>
        <p:nvSpPr>
          <p:cNvPr id="3" name="Content Placeholder 2"/>
          <p:cNvSpPr>
            <a:spLocks noGrp="1"/>
          </p:cNvSpPr>
          <p:nvPr>
            <p:ph idx="1"/>
          </p:nvPr>
        </p:nvSpPr>
        <p:spPr>
          <a:xfrm>
            <a:off x="228600" y="5029200"/>
            <a:ext cx="8686800" cy="533400"/>
          </a:xfrm>
          <a:solidFill>
            <a:schemeClr val="bg1"/>
          </a:solidFill>
          <a:ln>
            <a:solidFill>
              <a:schemeClr val="bg1"/>
            </a:solidFill>
          </a:ln>
        </p:spPr>
        <p:txBody>
          <a:bodyPr>
            <a:noAutofit/>
          </a:bodyPr>
          <a:lstStyle/>
          <a:p>
            <a:r>
              <a:rPr lang="en-US" sz="2400" b="1" dirty="0" smtClean="0"/>
              <a:t>www.rma.usda.gov/pubs/rme/beginningfarmer_2014.pdf</a:t>
            </a:r>
            <a:endParaRPr lang="en-US"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905000"/>
            <a:ext cx="3048000" cy="3048000"/>
          </a:xfrm>
          <a:prstGeom prst="rect">
            <a:avLst/>
          </a:prstGeom>
          <a:ln>
            <a:solidFill>
              <a:schemeClr val="tx1"/>
            </a:solidFill>
          </a:ln>
        </p:spPr>
      </p:pic>
    </p:spTree>
    <p:extLst>
      <p:ext uri="{BB962C8B-B14F-4D97-AF65-F5344CB8AC3E}">
        <p14:creationId xmlns:p14="http://schemas.microsoft.com/office/powerpoint/2010/main" val="3118430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16" y="467139"/>
            <a:ext cx="7277584" cy="4639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52626" y="5153325"/>
            <a:ext cx="7277583" cy="461665"/>
          </a:xfrm>
          <a:prstGeom prst="rect">
            <a:avLst/>
          </a:prstGeom>
        </p:spPr>
        <p:txBody>
          <a:bodyPr wrap="square">
            <a:spAutoFit/>
          </a:bodyPr>
          <a:lstStyle/>
          <a:p>
            <a:pPr algn="ctr"/>
            <a:r>
              <a:rPr lang="en-US" b="1" dirty="0"/>
              <a:t>http://www.rma.usda.gov/pubs/rme/fctsht.html</a:t>
            </a:r>
          </a:p>
        </p:txBody>
      </p:sp>
    </p:spTree>
    <p:extLst>
      <p:ext uri="{BB962C8B-B14F-4D97-AF65-F5344CB8AC3E}">
        <p14:creationId xmlns:p14="http://schemas.microsoft.com/office/powerpoint/2010/main" val="3331400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50308"/>
            <a:ext cx="5711687" cy="46312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219200" y="4869597"/>
            <a:ext cx="7620000" cy="830997"/>
          </a:xfrm>
          <a:prstGeom prst="rect">
            <a:avLst/>
          </a:prstGeom>
        </p:spPr>
        <p:txBody>
          <a:bodyPr wrap="square">
            <a:spAutoFit/>
          </a:bodyPr>
          <a:lstStyle/>
          <a:p>
            <a:endParaRPr lang="en-US" dirty="0"/>
          </a:p>
          <a:p>
            <a:r>
              <a:rPr lang="en-US" b="1" dirty="0"/>
              <a:t>http://www.ncagr.gov/markets/agribiz/insurance.html</a:t>
            </a:r>
          </a:p>
        </p:txBody>
      </p:sp>
    </p:spTree>
    <p:extLst>
      <p:ext uri="{BB962C8B-B14F-4D97-AF65-F5344CB8AC3E}">
        <p14:creationId xmlns:p14="http://schemas.microsoft.com/office/powerpoint/2010/main" val="998617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
            <a:ext cx="3810000" cy="4798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04800" y="5314890"/>
            <a:ext cx="8534400" cy="400110"/>
          </a:xfrm>
          <a:prstGeom prst="rect">
            <a:avLst/>
          </a:prstGeom>
        </p:spPr>
        <p:txBody>
          <a:bodyPr wrap="square">
            <a:spAutoFit/>
          </a:bodyPr>
          <a:lstStyle/>
          <a:p>
            <a:r>
              <a:rPr lang="en-US" sz="2000" b="1" dirty="0"/>
              <a:t>http://</a:t>
            </a:r>
            <a:r>
              <a:rPr lang="en-US" sz="1900" b="1" dirty="0"/>
              <a:t>www3.rma.usda.gov/tools/agents/companies/2015/north_carolinaCI.cfm</a:t>
            </a:r>
          </a:p>
        </p:txBody>
      </p:sp>
    </p:spTree>
    <p:extLst>
      <p:ext uri="{BB962C8B-B14F-4D97-AF65-F5344CB8AC3E}">
        <p14:creationId xmlns:p14="http://schemas.microsoft.com/office/powerpoint/2010/main" val="281396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74041"/>
            <a:ext cx="5638800" cy="503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088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47689"/>
            <a:ext cx="6248400" cy="44110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24001" y="5186065"/>
            <a:ext cx="6248400" cy="461665"/>
          </a:xfrm>
          <a:prstGeom prst="rect">
            <a:avLst/>
          </a:prstGeom>
        </p:spPr>
        <p:txBody>
          <a:bodyPr wrap="square">
            <a:spAutoFit/>
          </a:bodyPr>
          <a:lstStyle/>
          <a:p>
            <a:pPr algn="ctr"/>
            <a:r>
              <a:rPr lang="en-US" b="1" dirty="0"/>
              <a:t>http://ncfreshproducesafety.ces.ncsu.edu/</a:t>
            </a:r>
          </a:p>
        </p:txBody>
      </p:sp>
    </p:spTree>
    <p:extLst>
      <p:ext uri="{BB962C8B-B14F-4D97-AF65-F5344CB8AC3E}">
        <p14:creationId xmlns:p14="http://schemas.microsoft.com/office/powerpoint/2010/main" val="1129042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762000"/>
          </a:xfrm>
        </p:spPr>
        <p:txBody>
          <a:bodyPr/>
          <a:lstStyle/>
          <a:p>
            <a:r>
              <a:rPr lang="en-US" dirty="0"/>
              <a:t>R</a:t>
            </a:r>
            <a:r>
              <a:rPr lang="en-US" dirty="0" smtClean="0"/>
              <a:t>eferences</a:t>
            </a:r>
            <a:endParaRPr lang="en-US" dirty="0"/>
          </a:p>
        </p:txBody>
      </p:sp>
      <p:sp>
        <p:nvSpPr>
          <p:cNvPr id="3" name="Content Placeholder 2"/>
          <p:cNvSpPr>
            <a:spLocks noGrp="1"/>
          </p:cNvSpPr>
          <p:nvPr>
            <p:ph idx="1"/>
          </p:nvPr>
        </p:nvSpPr>
        <p:spPr>
          <a:xfrm>
            <a:off x="228600" y="1295400"/>
            <a:ext cx="8610600" cy="4144963"/>
          </a:xfrm>
        </p:spPr>
        <p:txBody>
          <a:bodyPr>
            <a:normAutofit fontScale="85000" lnSpcReduction="10000"/>
          </a:bodyPr>
          <a:lstStyle/>
          <a:p>
            <a:pPr algn="l">
              <a:lnSpc>
                <a:spcPct val="160000"/>
              </a:lnSpc>
            </a:pPr>
            <a:r>
              <a:rPr lang="en-US" sz="2800" b="1" dirty="0" smtClean="0"/>
              <a:t>Insurance Coverage Options for Fresh Produce Growers</a:t>
            </a:r>
            <a:r>
              <a:rPr lang="en-US" sz="2800" dirty="0" smtClean="0"/>
              <a:t>: </a:t>
            </a:r>
            <a:r>
              <a:rPr lang="en-US" sz="2800" dirty="0"/>
              <a:t>Produced by </a:t>
            </a:r>
            <a:r>
              <a:rPr lang="en-US" sz="2800" dirty="0" smtClean="0"/>
              <a:t>Roderick </a:t>
            </a:r>
            <a:r>
              <a:rPr lang="en-US" sz="2800" dirty="0"/>
              <a:t>M. </a:t>
            </a:r>
            <a:r>
              <a:rPr lang="en-US" sz="2800" dirty="0" err="1"/>
              <a:t>Rejesus</a:t>
            </a:r>
            <a:r>
              <a:rPr lang="en-US" sz="2800" dirty="0"/>
              <a:t>, Assistant Professor and Extension Specialist, NC State </a:t>
            </a:r>
            <a:r>
              <a:rPr lang="en-US" sz="2800" dirty="0" smtClean="0"/>
              <a:t>University; Annette </a:t>
            </a:r>
            <a:r>
              <a:rPr lang="en-US" sz="2800" dirty="0"/>
              <a:t>Dunlap, NC Dept. of Ag. and Consumer </a:t>
            </a:r>
            <a:r>
              <a:rPr lang="en-US" sz="2800" dirty="0" smtClean="0"/>
              <a:t>Services</a:t>
            </a:r>
          </a:p>
          <a:p>
            <a:pPr algn="l">
              <a:lnSpc>
                <a:spcPct val="160000"/>
              </a:lnSpc>
            </a:pPr>
            <a:r>
              <a:rPr lang="en-US" sz="2800" i="1" dirty="0"/>
              <a:t>http://ncfreshproducesafety.ces.ncsu.edu/ncfreshproducesafety-good-agricultural-practices/ncfreshproducesafety-risk-crisis-management/ncfreshproducesafety-liability-management/</a:t>
            </a:r>
          </a:p>
        </p:txBody>
      </p:sp>
    </p:spTree>
    <p:extLst>
      <p:ext uri="{BB962C8B-B14F-4D97-AF65-F5344CB8AC3E}">
        <p14:creationId xmlns:p14="http://schemas.microsoft.com/office/powerpoint/2010/main" val="296804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4572000"/>
          </a:xfrm>
        </p:spPr>
        <p:txBody>
          <a:bodyPr>
            <a:normAutofit fontScale="90000"/>
          </a:bodyPr>
          <a:lstStyle/>
          <a:p>
            <a:pPr algn="l">
              <a:lnSpc>
                <a:spcPct val="150000"/>
              </a:lnSpc>
            </a:pPr>
            <a:r>
              <a:rPr lang="en-US" sz="4000" dirty="0" smtClean="0">
                <a:solidFill>
                  <a:schemeClr val="tx1"/>
                </a:solidFill>
                <a:latin typeface="+mn-lt"/>
              </a:rPr>
              <a:t>A </a:t>
            </a:r>
            <a:r>
              <a:rPr lang="en-US" sz="4000" dirty="0">
                <a:solidFill>
                  <a:schemeClr val="tx1"/>
                </a:solidFill>
                <a:latin typeface="+mn-lt"/>
              </a:rPr>
              <a:t>growing number of retail stores are requiring that </a:t>
            </a:r>
            <a:r>
              <a:rPr lang="en-US" sz="4000" dirty="0" smtClean="0">
                <a:solidFill>
                  <a:schemeClr val="tx1"/>
                </a:solidFill>
                <a:latin typeface="+mn-lt"/>
              </a:rPr>
              <a:t>food products carry </a:t>
            </a:r>
            <a:r>
              <a:rPr lang="en-US" sz="4000" dirty="0">
                <a:solidFill>
                  <a:schemeClr val="tx1"/>
                </a:solidFill>
                <a:latin typeface="+mn-lt"/>
              </a:rPr>
              <a:t>a minimum level of </a:t>
            </a:r>
            <a:r>
              <a:rPr lang="en-US" sz="4000" dirty="0" smtClean="0">
                <a:solidFill>
                  <a:srgbClr val="C00000"/>
                </a:solidFill>
                <a:latin typeface="+mn-lt"/>
              </a:rPr>
              <a:t>Product Liability Insurance, </a:t>
            </a:r>
            <a:r>
              <a:rPr lang="en-US" sz="4000" dirty="0" smtClean="0">
                <a:solidFill>
                  <a:schemeClr val="tx1"/>
                </a:solidFill>
                <a:latin typeface="+mn-lt"/>
              </a:rPr>
              <a:t>normally                                       $</a:t>
            </a:r>
            <a:r>
              <a:rPr lang="en-US" sz="4000" dirty="0">
                <a:solidFill>
                  <a:schemeClr val="tx1"/>
                </a:solidFill>
                <a:latin typeface="+mn-lt"/>
              </a:rPr>
              <a:t>1 million</a:t>
            </a:r>
            <a:r>
              <a:rPr lang="en-US" sz="4000" dirty="0" smtClean="0">
                <a:solidFill>
                  <a:schemeClr val="tx1"/>
                </a:solidFill>
                <a:latin typeface="+mn-lt"/>
              </a:rPr>
              <a:t>.</a:t>
            </a:r>
            <a:r>
              <a:rPr lang="en-US" sz="4000" b="0" dirty="0" smtClean="0">
                <a:solidFill>
                  <a:schemeClr val="tx1"/>
                </a:solidFill>
                <a:latin typeface="+mn-lt"/>
              </a:rPr>
              <a:t/>
            </a:r>
            <a:br>
              <a:rPr lang="en-US" sz="4000" b="0" dirty="0" smtClean="0">
                <a:solidFill>
                  <a:schemeClr val="tx1"/>
                </a:solidFill>
                <a:latin typeface="+mn-lt"/>
              </a:rPr>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32772" y="3124200"/>
            <a:ext cx="3543299" cy="2362200"/>
          </a:xfrm>
          <a:ln>
            <a:solidFill>
              <a:schemeClr val="tx1"/>
            </a:solidFill>
          </a:ln>
        </p:spPr>
      </p:pic>
    </p:spTree>
    <p:extLst>
      <p:ext uri="{BB962C8B-B14F-4D97-AF65-F5344CB8AC3E}">
        <p14:creationId xmlns:p14="http://schemas.microsoft.com/office/powerpoint/2010/main" val="298850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30087"/>
            <a:ext cx="6629400" cy="4419600"/>
          </a:xfrm>
          <a:prstGeom prst="rect">
            <a:avLst/>
          </a:prstGeom>
          <a:ln>
            <a:solidFill>
              <a:schemeClr val="tx1"/>
            </a:solidFill>
          </a:ln>
        </p:spPr>
      </p:pic>
      <p:sp>
        <p:nvSpPr>
          <p:cNvPr id="2" name="Title 1"/>
          <p:cNvSpPr>
            <a:spLocks noGrp="1"/>
          </p:cNvSpPr>
          <p:nvPr>
            <p:ph type="title"/>
          </p:nvPr>
        </p:nvSpPr>
        <p:spPr>
          <a:xfrm>
            <a:off x="1371600" y="4876800"/>
            <a:ext cx="6629400" cy="1295401"/>
          </a:xfrm>
        </p:spPr>
        <p:txBody>
          <a:bodyPr>
            <a:normAutofit fontScale="90000"/>
          </a:bodyPr>
          <a:lstStyle/>
          <a:p>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3600" dirty="0">
                <a:solidFill>
                  <a:schemeClr val="tx1"/>
                </a:solidFill>
              </a:rPr>
              <a:t>I</a:t>
            </a:r>
            <a:r>
              <a:rPr lang="en-US" sz="3600" dirty="0" smtClean="0">
                <a:solidFill>
                  <a:schemeClr val="tx1"/>
                </a:solidFill>
              </a:rPr>
              <a:t>ncreased consumer awareness </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141766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Safety Modernization Act </a:t>
            </a:r>
            <a:br>
              <a:rPr lang="en-US" dirty="0" smtClean="0"/>
            </a:br>
            <a:r>
              <a:rPr lang="en-US" sz="4000" dirty="0" smtClean="0"/>
              <a:t>(FSMA)</a:t>
            </a:r>
            <a:endParaRPr lang="en-US" sz="4000" dirty="0"/>
          </a:p>
        </p:txBody>
      </p:sp>
      <p:sp>
        <p:nvSpPr>
          <p:cNvPr id="3" name="Content Placeholder 2"/>
          <p:cNvSpPr>
            <a:spLocks noGrp="1"/>
          </p:cNvSpPr>
          <p:nvPr>
            <p:ph idx="1"/>
          </p:nvPr>
        </p:nvSpPr>
        <p:spPr>
          <a:xfrm>
            <a:off x="685800" y="1676400"/>
            <a:ext cx="8153400" cy="3763963"/>
          </a:xfrm>
        </p:spPr>
        <p:txBody>
          <a:bodyPr>
            <a:normAutofit fontScale="92500" lnSpcReduction="10000"/>
          </a:bodyPr>
          <a:lstStyle/>
          <a:p>
            <a:pPr algn="l">
              <a:lnSpc>
                <a:spcPct val="150000"/>
              </a:lnSpc>
            </a:pPr>
            <a:r>
              <a:rPr lang="en-US" i="1" dirty="0" smtClean="0"/>
              <a:t>“The new act creates incentives for food companies to order prophylactic recalls before determining whether their products are actually contaminated …which would increase the frequency of recalls”</a:t>
            </a:r>
            <a:endParaRPr lang="en-US" i="1" dirty="0"/>
          </a:p>
        </p:txBody>
      </p:sp>
    </p:spTree>
    <p:extLst>
      <p:ext uri="{BB962C8B-B14F-4D97-AF65-F5344CB8AC3E}">
        <p14:creationId xmlns:p14="http://schemas.microsoft.com/office/powerpoint/2010/main" val="187545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686800" cy="1219200"/>
          </a:xfrm>
        </p:spPr>
        <p:txBody>
          <a:bodyPr>
            <a:noAutofit/>
          </a:bodyPr>
          <a:lstStyle/>
          <a:p>
            <a:pPr algn="l"/>
            <a:r>
              <a:rPr lang="en-US" sz="3600" dirty="0" smtClean="0">
                <a:solidFill>
                  <a:schemeClr val="tx1"/>
                </a:solidFill>
                <a:latin typeface="Courier New" panose="02070309020205020404" pitchFamily="49" charset="0"/>
                <a:cs typeface="Courier New" panose="02070309020205020404" pitchFamily="49" charset="0"/>
              </a:rPr>
              <a:t>Salmonella </a:t>
            </a:r>
            <a:r>
              <a:rPr lang="en-US" sz="3600" dirty="0">
                <a:solidFill>
                  <a:schemeClr val="tx1"/>
                </a:solidFill>
                <a:latin typeface="Courier New" panose="02070309020205020404" pitchFamily="49" charset="0"/>
                <a:cs typeface="Courier New" panose="02070309020205020404" pitchFamily="49" charset="0"/>
              </a:rPr>
              <a:t>a</a:t>
            </a:r>
            <a:r>
              <a:rPr lang="en-US" sz="3600" dirty="0" smtClean="0">
                <a:solidFill>
                  <a:schemeClr val="tx1"/>
                </a:solidFill>
                <a:latin typeface="Courier New" panose="02070309020205020404" pitchFamily="49" charset="0"/>
                <a:cs typeface="Courier New" panose="02070309020205020404" pitchFamily="49" charset="0"/>
              </a:rPr>
              <a:t>lert jeopardizes $40 mil. in </a:t>
            </a:r>
            <a:r>
              <a:rPr lang="en-US" sz="3600" dirty="0">
                <a:solidFill>
                  <a:schemeClr val="tx1"/>
                </a:solidFill>
                <a:latin typeface="Courier New" panose="02070309020205020404" pitchFamily="49" charset="0"/>
                <a:cs typeface="Courier New" panose="02070309020205020404" pitchFamily="49" charset="0"/>
              </a:rPr>
              <a:t>F</a:t>
            </a:r>
            <a:r>
              <a:rPr lang="en-US" sz="3600" dirty="0" smtClean="0">
                <a:solidFill>
                  <a:schemeClr val="tx1"/>
                </a:solidFill>
                <a:latin typeface="Courier New" panose="02070309020205020404" pitchFamily="49" charset="0"/>
                <a:cs typeface="Courier New" panose="02070309020205020404" pitchFamily="49" charset="0"/>
              </a:rPr>
              <a:t>lorida tomatoes</a:t>
            </a:r>
            <a:endParaRPr lang="en-US" sz="3600" dirty="0">
              <a:solidFill>
                <a:schemeClr val="tx1"/>
              </a:solidFill>
              <a:latin typeface="Courier New" panose="02070309020205020404" pitchFamily="49" charset="0"/>
              <a:cs typeface="Courier New" panose="02070309020205020404" pitchFamily="49" charset="0"/>
            </a:endParaRPr>
          </a:p>
        </p:txBody>
      </p:sp>
      <p:sp>
        <p:nvSpPr>
          <p:cNvPr id="5" name="Title 1"/>
          <p:cNvSpPr txBox="1">
            <a:spLocks/>
          </p:cNvSpPr>
          <p:nvPr/>
        </p:nvSpPr>
        <p:spPr>
          <a:xfrm>
            <a:off x="685800" y="3543300"/>
            <a:ext cx="8610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pPr algn="l" fontAlgn="auto">
              <a:spcAft>
                <a:spcPts val="0"/>
              </a:spcAft>
            </a:pPr>
            <a:r>
              <a:rPr lang="en-US" sz="3600" dirty="0" smtClean="0">
                <a:solidFill>
                  <a:schemeClr val="tx1"/>
                </a:solidFill>
                <a:latin typeface="Courier New" panose="02070309020205020404" pitchFamily="49" charset="0"/>
                <a:cs typeface="Courier New" panose="02070309020205020404" pitchFamily="49" charset="0"/>
              </a:rPr>
              <a:t>Oregon </a:t>
            </a:r>
            <a:r>
              <a:rPr lang="en-US" sz="3600" dirty="0" err="1" smtClean="0">
                <a:solidFill>
                  <a:schemeClr val="tx1"/>
                </a:solidFill>
                <a:latin typeface="Courier New" panose="02070309020205020404" pitchFamily="49" charset="0"/>
                <a:cs typeface="Courier New" panose="02070309020205020404" pitchFamily="49" charset="0"/>
              </a:rPr>
              <a:t>E.Coli</a:t>
            </a:r>
            <a:r>
              <a:rPr lang="en-US" sz="3600" dirty="0" smtClean="0">
                <a:solidFill>
                  <a:schemeClr val="tx1"/>
                </a:solidFill>
                <a:latin typeface="Courier New" panose="02070309020205020404" pitchFamily="49" charset="0"/>
                <a:cs typeface="Courier New" panose="02070309020205020404" pitchFamily="49" charset="0"/>
              </a:rPr>
              <a:t> strawberries linked to 14 sick and 1 Dead </a:t>
            </a:r>
            <a:endParaRPr lang="en-US" sz="3600" dirty="0">
              <a:solidFill>
                <a:schemeClr val="tx1"/>
              </a:solidFill>
              <a:latin typeface="Courier New" panose="02070309020205020404" pitchFamily="49" charset="0"/>
              <a:cs typeface="Courier New" panose="02070309020205020404" pitchFamily="49" charset="0"/>
            </a:endParaRPr>
          </a:p>
        </p:txBody>
      </p:sp>
      <p:sp>
        <p:nvSpPr>
          <p:cNvPr id="4" name="Title 1"/>
          <p:cNvSpPr txBox="1">
            <a:spLocks/>
          </p:cNvSpPr>
          <p:nvPr/>
        </p:nvSpPr>
        <p:spPr>
          <a:xfrm>
            <a:off x="211667" y="609600"/>
            <a:ext cx="86868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pPr fontAlgn="auto">
              <a:spcAft>
                <a:spcPts val="0"/>
              </a:spcAft>
            </a:pPr>
            <a:r>
              <a:rPr lang="en-US" sz="4000" dirty="0" smtClean="0">
                <a:cs typeface="Courier New" panose="02070309020205020404" pitchFamily="49" charset="0"/>
              </a:rPr>
              <a:t>Some examples</a:t>
            </a:r>
            <a:endParaRPr lang="en-US" sz="4000" dirty="0">
              <a:cs typeface="Courier New" panose="02070309020205020404" pitchFamily="49" charset="0"/>
            </a:endParaRPr>
          </a:p>
        </p:txBody>
      </p:sp>
    </p:spTree>
    <p:extLst>
      <p:ext uri="{BB962C8B-B14F-4D97-AF65-F5344CB8AC3E}">
        <p14:creationId xmlns:p14="http://schemas.microsoft.com/office/powerpoint/2010/main" val="210257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6095"/>
            <a:ext cx="8509408" cy="5105400"/>
          </a:xfrm>
          <a:ln>
            <a:solidFill>
              <a:schemeClr val="bg1"/>
            </a:solidFill>
          </a:ln>
        </p:spPr>
        <p:txBody>
          <a:bodyPr>
            <a:normAutofit/>
          </a:bodyPr>
          <a:lstStyle/>
          <a:p>
            <a:pPr algn="l"/>
            <a:r>
              <a:rPr lang="en-US" sz="3600" dirty="0">
                <a:solidFill>
                  <a:schemeClr val="tx1"/>
                </a:solidFill>
              </a:rPr>
              <a:t>A</a:t>
            </a:r>
            <a:r>
              <a:rPr lang="en-US" sz="3600" dirty="0" smtClean="0">
                <a:solidFill>
                  <a:schemeClr val="tx1"/>
                </a:solidFill>
              </a:rPr>
              <a:t> </a:t>
            </a:r>
            <a:r>
              <a:rPr lang="en-US" sz="3600" dirty="0">
                <a:solidFill>
                  <a:srgbClr val="C00000"/>
                </a:solidFill>
              </a:rPr>
              <a:t>P</a:t>
            </a:r>
            <a:r>
              <a:rPr lang="en-US" sz="3600" dirty="0" smtClean="0">
                <a:solidFill>
                  <a:srgbClr val="C00000"/>
                </a:solidFill>
              </a:rPr>
              <a:t>roduct </a:t>
            </a:r>
            <a:r>
              <a:rPr lang="en-US" sz="3600" dirty="0">
                <a:solidFill>
                  <a:srgbClr val="C00000"/>
                </a:solidFill>
              </a:rPr>
              <a:t>R</a:t>
            </a:r>
            <a:r>
              <a:rPr lang="en-US" sz="3600" dirty="0" smtClean="0">
                <a:solidFill>
                  <a:srgbClr val="C00000"/>
                </a:solidFill>
              </a:rPr>
              <a:t>ecall </a:t>
            </a:r>
            <a:r>
              <a:rPr lang="en-US" sz="3600" dirty="0">
                <a:solidFill>
                  <a:schemeClr val="tx1"/>
                </a:solidFill>
              </a:rPr>
              <a:t>or </a:t>
            </a:r>
            <a:r>
              <a:rPr lang="en-US" sz="3600" dirty="0" smtClean="0">
                <a:solidFill>
                  <a:srgbClr val="C00000"/>
                </a:solidFill>
              </a:rPr>
              <a:t>Warning</a:t>
            </a:r>
            <a:r>
              <a:rPr lang="en-US" sz="3600" dirty="0" smtClean="0">
                <a:solidFill>
                  <a:schemeClr val="tx1"/>
                </a:solidFill>
              </a:rPr>
              <a:t> can cause </a:t>
            </a:r>
            <a:r>
              <a:rPr lang="en-US" sz="3600" dirty="0">
                <a:solidFill>
                  <a:schemeClr val="tx1"/>
                </a:solidFill>
              </a:rPr>
              <a:t>a catastrophic </a:t>
            </a:r>
            <a:r>
              <a:rPr lang="en-US" sz="3600" dirty="0" smtClean="0">
                <a:solidFill>
                  <a:schemeClr val="tx1"/>
                </a:solidFill>
              </a:rPr>
              <a:t>drop in </a:t>
            </a:r>
            <a:r>
              <a:rPr lang="en-US" sz="3600" dirty="0">
                <a:solidFill>
                  <a:schemeClr val="tx1"/>
                </a:solidFill>
              </a:rPr>
              <a:t>sales and </a:t>
            </a:r>
            <a:r>
              <a:rPr lang="en-US" sz="3600" dirty="0" smtClean="0">
                <a:solidFill>
                  <a:schemeClr val="tx1"/>
                </a:solidFill>
              </a:rPr>
              <a:t>damage your farms reputation</a:t>
            </a:r>
            <a:r>
              <a:rPr lang="en-US" sz="3600" b="0" dirty="0" smtClean="0">
                <a:solidFill>
                  <a:schemeClr val="tx1"/>
                </a:solidFill>
              </a:rPr>
              <a:t>. </a:t>
            </a:r>
            <a:br>
              <a:rPr lang="en-US" sz="3600" b="0" dirty="0" smtClean="0">
                <a:solidFill>
                  <a:schemeClr val="tx1"/>
                </a:solidFill>
              </a:rPr>
            </a:br>
            <a:r>
              <a:rPr lang="en-US" sz="3600" b="0" dirty="0" smtClean="0">
                <a:solidFill>
                  <a:schemeClr val="tx1"/>
                </a:solidFill>
              </a:rPr>
              <a:t> </a:t>
            </a:r>
            <a:br>
              <a:rPr lang="en-US" sz="3600" b="0" dirty="0" smtClean="0">
                <a:solidFill>
                  <a:schemeClr val="tx1"/>
                </a:solidFill>
              </a:rPr>
            </a:br>
            <a:r>
              <a:rPr lang="en-US" sz="3600" b="0" dirty="0" smtClean="0">
                <a:solidFill>
                  <a:schemeClr val="tx1"/>
                </a:solidFill>
              </a:rPr>
              <a:t/>
            </a:r>
            <a:br>
              <a:rPr lang="en-US" sz="3600"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             </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2540707"/>
            <a:ext cx="3886200" cy="2945694"/>
          </a:xfrm>
          <a:prstGeom prst="rect">
            <a:avLst/>
          </a:prstGeom>
          <a:ln>
            <a:solidFill>
              <a:schemeClr val="bg2">
                <a:lumMod val="25000"/>
              </a:schemeClr>
            </a:solidFill>
          </a:ln>
        </p:spPr>
      </p:pic>
    </p:spTree>
    <p:extLst>
      <p:ext uri="{BB962C8B-B14F-4D97-AF65-F5344CB8AC3E}">
        <p14:creationId xmlns:p14="http://schemas.microsoft.com/office/powerpoint/2010/main" val="124763243"/>
      </p:ext>
    </p:extLst>
  </p:cSld>
  <p:clrMapOvr>
    <a:masterClrMapping/>
  </p:clrMapOvr>
</p:sld>
</file>

<file path=ppt/theme/theme1.xml><?xml version="1.0" encoding="utf-8"?>
<a:theme xmlns:a="http://schemas.openxmlformats.org/drawingml/2006/main" name="New-Centennial-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New-Centennial-PPT-Template</Template>
  <TotalTime>6740</TotalTime>
  <Words>2462</Words>
  <Application>Microsoft Office PowerPoint</Application>
  <PresentationFormat>On-screen Show (4:3)</PresentationFormat>
  <Paragraphs>281</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New-Centennial-PPT-Template</vt:lpstr>
      <vt:lpstr>What type of farm insurance do you need?  </vt:lpstr>
      <vt:lpstr> WEATHER</vt:lpstr>
      <vt:lpstr>Increased consumption of fresh produce</vt:lpstr>
      <vt:lpstr>PowerPoint Presentation</vt:lpstr>
      <vt:lpstr>A growing number of retail stores are requiring that food products carry a minimum level of Product Liability Insurance, normally                                       $1 million. </vt:lpstr>
      <vt:lpstr>  Increased consumer awareness    </vt:lpstr>
      <vt:lpstr>Food Safety Modernization Act  (FSMA)</vt:lpstr>
      <vt:lpstr>Salmonella alert jeopardizes $40 mil. in Florida tomatoes</vt:lpstr>
      <vt:lpstr>A Product Recall or Warning can cause a catastrophic drop in sales and damage your farms reputation.                    </vt:lpstr>
      <vt:lpstr>Crop insurance can be an important risk management tool</vt:lpstr>
      <vt:lpstr>No single policy will meet  all of your insurance needs </vt:lpstr>
      <vt:lpstr>Insurance Products</vt:lpstr>
      <vt:lpstr>PowerPoint Presentation</vt:lpstr>
      <vt:lpstr>General Farm Liability Insurance</vt:lpstr>
      <vt:lpstr>Commercial  Business                    Liability Insurance</vt:lpstr>
      <vt:lpstr>Example (Agritourism)</vt:lpstr>
      <vt:lpstr>Note</vt:lpstr>
      <vt:lpstr>  Insurance policies that deal directly with foodborne illness fall into three separate insurance  categories:   1. Product liability  2. Product recall costs  3. Business losses   </vt:lpstr>
      <vt:lpstr>PowerPoint Presentation</vt:lpstr>
      <vt:lpstr>2. Product Recall Insurance (Covers direct costs)</vt:lpstr>
      <vt:lpstr>Indirect Costs</vt:lpstr>
      <vt:lpstr>Accident or Product Contamination  Policies cover:</vt:lpstr>
      <vt:lpstr>Malicious Tampering Insurance provides coverage for:</vt:lpstr>
      <vt:lpstr>Excess/Umbrella/Surplus                         Lines of Insurance</vt:lpstr>
      <vt:lpstr>PowerPoint Presentation</vt:lpstr>
      <vt:lpstr>PowerPoint Presentation</vt:lpstr>
      <vt:lpstr>WFRP Key changes for 2015</vt:lpstr>
      <vt:lpstr>Crop insurance is NOT a safety net for poor agricultural practices</vt:lpstr>
      <vt:lpstr>Good record keeping is essential</vt:lpstr>
      <vt:lpstr>PowerPoint Presentation</vt:lpstr>
      <vt:lpstr>PowerPoint Presentation</vt:lpstr>
      <vt:lpstr>PowerPoint Presentation</vt:lpstr>
      <vt:lpstr>Marketing</vt:lpstr>
      <vt:lpstr>PowerPoint Presentation</vt:lpstr>
      <vt:lpstr>Talk with several agencies</vt:lpstr>
      <vt:lpstr>Beginning Farmer and Rancher Benefits for Crop Insurance</vt:lpstr>
      <vt:lpstr>PowerPoint Presentation</vt:lpstr>
      <vt:lpstr>PowerPoint Presentation</vt:lpstr>
      <vt:lpstr>PowerPoint Presentation</vt:lpstr>
      <vt:lpstr>PowerPoint Presentation</vt:lpstr>
      <vt:lpstr>References</vt:lpstr>
    </vt:vector>
  </TitlesOfParts>
  <Company>CALS CAAT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Murphy Miller</dc:creator>
  <cp:lastModifiedBy>Jacqueline Murphy Miller</cp:lastModifiedBy>
  <cp:revision>311</cp:revision>
  <cp:lastPrinted>1601-01-01T00:00:00Z</cp:lastPrinted>
  <dcterms:created xsi:type="dcterms:W3CDTF">2014-08-26T22:32:03Z</dcterms:created>
  <dcterms:modified xsi:type="dcterms:W3CDTF">2015-11-30T16:29:42Z</dcterms:modified>
</cp:coreProperties>
</file>