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61" r:id="rId3"/>
    <p:sldId id="262" r:id="rId4"/>
    <p:sldId id="296" r:id="rId5"/>
    <p:sldId id="300" r:id="rId6"/>
    <p:sldId id="265" r:id="rId7"/>
    <p:sldId id="266" r:id="rId8"/>
    <p:sldId id="320" r:id="rId9"/>
    <p:sldId id="297" r:id="rId10"/>
    <p:sldId id="267" r:id="rId11"/>
    <p:sldId id="299" r:id="rId12"/>
    <p:sldId id="306" r:id="rId13"/>
    <p:sldId id="313" r:id="rId14"/>
    <p:sldId id="314" r:id="rId15"/>
    <p:sldId id="315" r:id="rId16"/>
    <p:sldId id="317" r:id="rId17"/>
    <p:sldId id="318" r:id="rId18"/>
    <p:sldId id="298" r:id="rId19"/>
    <p:sldId id="319" r:id="rId20"/>
    <p:sldId id="272" r:id="rId21"/>
    <p:sldId id="273" r:id="rId22"/>
    <p:sldId id="274" r:id="rId23"/>
    <p:sldId id="276" r:id="rId24"/>
    <p:sldId id="309"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65149" autoAdjust="0"/>
  </p:normalViewPr>
  <p:slideViewPr>
    <p:cSldViewPr>
      <p:cViewPr>
        <p:scale>
          <a:sx n="63" d="100"/>
          <a:sy n="63" d="100"/>
        </p:scale>
        <p:origin x="-58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13A8E-4B83-4432-8A96-584EAB6ED1D7}"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0FDD31AC-9FC8-4694-B908-37D65B2C938B}">
      <dgm:prSet phldrT="[Text]"/>
      <dgm:spPr>
        <a:solidFill>
          <a:srgbClr val="C00000"/>
        </a:solidFill>
      </dgm:spPr>
      <dgm:t>
        <a:bodyPr/>
        <a:lstStyle/>
        <a:p>
          <a:r>
            <a:rPr lang="en-US" dirty="0" smtClean="0"/>
            <a:t>SMALL WIN</a:t>
          </a:r>
          <a:endParaRPr lang="en-US" dirty="0"/>
        </a:p>
      </dgm:t>
    </dgm:pt>
    <dgm:pt modelId="{74F7AAAD-49DE-4CB7-8B3E-D87E3397E2B1}" type="parTrans" cxnId="{DC030224-1D69-463A-A067-746ACA4D76A9}">
      <dgm:prSet/>
      <dgm:spPr/>
      <dgm:t>
        <a:bodyPr/>
        <a:lstStyle/>
        <a:p>
          <a:endParaRPr lang="en-US"/>
        </a:p>
      </dgm:t>
    </dgm:pt>
    <dgm:pt modelId="{7BD537F9-0C25-4E40-8278-0AAFD522C627}" type="sibTrans" cxnId="{DC030224-1D69-463A-A067-746ACA4D76A9}">
      <dgm:prSet/>
      <dgm:spPr/>
      <dgm:t>
        <a:bodyPr/>
        <a:lstStyle/>
        <a:p>
          <a:endParaRPr lang="en-US"/>
        </a:p>
      </dgm:t>
    </dgm:pt>
    <dgm:pt modelId="{1839E7AD-540F-4CDE-BBD3-E3BA298C14A2}">
      <dgm:prSet phldrT="[Text]"/>
      <dgm:spPr>
        <a:solidFill>
          <a:srgbClr val="C00000"/>
        </a:solidFill>
      </dgm:spPr>
      <dgm:t>
        <a:bodyPr/>
        <a:lstStyle/>
        <a:p>
          <a:r>
            <a:rPr lang="en-US" dirty="0" smtClean="0"/>
            <a:t>SMALL WIN</a:t>
          </a:r>
          <a:endParaRPr lang="en-US" dirty="0"/>
        </a:p>
      </dgm:t>
    </dgm:pt>
    <dgm:pt modelId="{6AAABBE4-6CF7-4A66-B086-38C16E3505FA}" type="parTrans" cxnId="{83D04242-2311-4F29-8F8E-32758089AFA8}">
      <dgm:prSet/>
      <dgm:spPr/>
      <dgm:t>
        <a:bodyPr/>
        <a:lstStyle/>
        <a:p>
          <a:endParaRPr lang="en-US"/>
        </a:p>
      </dgm:t>
    </dgm:pt>
    <dgm:pt modelId="{4AC331AF-7755-45F3-A5E7-F948D0D63C9A}" type="sibTrans" cxnId="{83D04242-2311-4F29-8F8E-32758089AFA8}">
      <dgm:prSet/>
      <dgm:spPr/>
      <dgm:t>
        <a:bodyPr/>
        <a:lstStyle/>
        <a:p>
          <a:endParaRPr lang="en-US"/>
        </a:p>
      </dgm:t>
    </dgm:pt>
    <dgm:pt modelId="{012FFDE5-E3C2-424B-A418-1A067AAC114A}">
      <dgm:prSet phldrT="[Text]"/>
      <dgm:spPr>
        <a:solidFill>
          <a:srgbClr val="C00000"/>
        </a:solidFill>
      </dgm:spPr>
      <dgm:t>
        <a:bodyPr/>
        <a:lstStyle/>
        <a:p>
          <a:r>
            <a:rPr lang="en-US" dirty="0" smtClean="0"/>
            <a:t>SMALL WIN</a:t>
          </a:r>
          <a:endParaRPr lang="en-US" dirty="0"/>
        </a:p>
      </dgm:t>
    </dgm:pt>
    <dgm:pt modelId="{8164E1D5-CABE-40C3-A1BE-D0DF56C63183}" type="parTrans" cxnId="{ACF3DA9B-F940-44F8-9DCE-F80589248D5E}">
      <dgm:prSet/>
      <dgm:spPr/>
      <dgm:t>
        <a:bodyPr/>
        <a:lstStyle/>
        <a:p>
          <a:endParaRPr lang="en-US"/>
        </a:p>
      </dgm:t>
    </dgm:pt>
    <dgm:pt modelId="{CF6A14D1-D9D3-4853-8F18-F987C9858CE1}" type="sibTrans" cxnId="{ACF3DA9B-F940-44F8-9DCE-F80589248D5E}">
      <dgm:prSet/>
      <dgm:spPr/>
      <dgm:t>
        <a:bodyPr/>
        <a:lstStyle/>
        <a:p>
          <a:endParaRPr lang="en-US"/>
        </a:p>
      </dgm:t>
    </dgm:pt>
    <dgm:pt modelId="{D7922A73-AFDA-4B1B-8AE9-9EB7C1FCF0CC}">
      <dgm:prSet phldrT="[Text]"/>
      <dgm:spPr>
        <a:solidFill>
          <a:srgbClr val="C00000"/>
        </a:solidFill>
      </dgm:spPr>
      <dgm:t>
        <a:bodyPr/>
        <a:lstStyle/>
        <a:p>
          <a:r>
            <a:rPr lang="en-US" dirty="0" smtClean="0"/>
            <a:t>SMALL WIN</a:t>
          </a:r>
          <a:endParaRPr lang="en-US" dirty="0"/>
        </a:p>
      </dgm:t>
    </dgm:pt>
    <dgm:pt modelId="{3E4719C5-5E56-40AF-B7D3-8F4DCCBDD166}" type="parTrans" cxnId="{D31A1FAB-1E88-4AE2-BF65-4EDF9A099A34}">
      <dgm:prSet/>
      <dgm:spPr/>
      <dgm:t>
        <a:bodyPr/>
        <a:lstStyle/>
        <a:p>
          <a:endParaRPr lang="en-US"/>
        </a:p>
      </dgm:t>
    </dgm:pt>
    <dgm:pt modelId="{0352DF30-3797-4DBE-950E-85F719DE585C}" type="sibTrans" cxnId="{D31A1FAB-1E88-4AE2-BF65-4EDF9A099A34}">
      <dgm:prSet/>
      <dgm:spPr/>
      <dgm:t>
        <a:bodyPr/>
        <a:lstStyle/>
        <a:p>
          <a:endParaRPr lang="en-US"/>
        </a:p>
      </dgm:t>
    </dgm:pt>
    <dgm:pt modelId="{DD212D41-2A06-437A-B3C9-0F6DEE67F81D}" type="pres">
      <dgm:prSet presAssocID="{AA813A8E-4B83-4432-8A96-584EAB6ED1D7}" presName="compositeShape" presStyleCnt="0">
        <dgm:presLayoutVars>
          <dgm:chMax val="9"/>
          <dgm:dir/>
          <dgm:resizeHandles val="exact"/>
        </dgm:presLayoutVars>
      </dgm:prSet>
      <dgm:spPr/>
      <dgm:t>
        <a:bodyPr/>
        <a:lstStyle/>
        <a:p>
          <a:endParaRPr lang="en-US"/>
        </a:p>
      </dgm:t>
    </dgm:pt>
    <dgm:pt modelId="{B1C5E312-4136-4CAD-8380-9D2C92CD4FDA}" type="pres">
      <dgm:prSet presAssocID="{AA813A8E-4B83-4432-8A96-584EAB6ED1D7}" presName="triangle1" presStyleLbl="node1" presStyleIdx="0" presStyleCnt="4">
        <dgm:presLayoutVars>
          <dgm:bulletEnabled val="1"/>
        </dgm:presLayoutVars>
      </dgm:prSet>
      <dgm:spPr/>
      <dgm:t>
        <a:bodyPr/>
        <a:lstStyle/>
        <a:p>
          <a:endParaRPr lang="en-US"/>
        </a:p>
      </dgm:t>
    </dgm:pt>
    <dgm:pt modelId="{387AC828-1319-4BB3-8092-7268CFE67265}" type="pres">
      <dgm:prSet presAssocID="{AA813A8E-4B83-4432-8A96-584EAB6ED1D7}" presName="triangle2" presStyleLbl="node1" presStyleIdx="1" presStyleCnt="4">
        <dgm:presLayoutVars>
          <dgm:bulletEnabled val="1"/>
        </dgm:presLayoutVars>
      </dgm:prSet>
      <dgm:spPr/>
      <dgm:t>
        <a:bodyPr/>
        <a:lstStyle/>
        <a:p>
          <a:endParaRPr lang="en-US"/>
        </a:p>
      </dgm:t>
    </dgm:pt>
    <dgm:pt modelId="{709F7543-6275-41BF-A60C-A7404F78D192}" type="pres">
      <dgm:prSet presAssocID="{AA813A8E-4B83-4432-8A96-584EAB6ED1D7}" presName="triangle3" presStyleLbl="node1" presStyleIdx="2" presStyleCnt="4">
        <dgm:presLayoutVars>
          <dgm:bulletEnabled val="1"/>
        </dgm:presLayoutVars>
      </dgm:prSet>
      <dgm:spPr/>
      <dgm:t>
        <a:bodyPr/>
        <a:lstStyle/>
        <a:p>
          <a:endParaRPr lang="en-US"/>
        </a:p>
      </dgm:t>
    </dgm:pt>
    <dgm:pt modelId="{A82CCF80-4A3B-4616-B56C-D0BEFFE79D73}" type="pres">
      <dgm:prSet presAssocID="{AA813A8E-4B83-4432-8A96-584EAB6ED1D7}" presName="triangle4" presStyleLbl="node1" presStyleIdx="3" presStyleCnt="4">
        <dgm:presLayoutVars>
          <dgm:bulletEnabled val="1"/>
        </dgm:presLayoutVars>
      </dgm:prSet>
      <dgm:spPr/>
      <dgm:t>
        <a:bodyPr/>
        <a:lstStyle/>
        <a:p>
          <a:endParaRPr lang="en-US"/>
        </a:p>
      </dgm:t>
    </dgm:pt>
  </dgm:ptLst>
  <dgm:cxnLst>
    <dgm:cxn modelId="{DC030224-1D69-463A-A067-746ACA4D76A9}" srcId="{AA813A8E-4B83-4432-8A96-584EAB6ED1D7}" destId="{0FDD31AC-9FC8-4694-B908-37D65B2C938B}" srcOrd="0" destOrd="0" parTransId="{74F7AAAD-49DE-4CB7-8B3E-D87E3397E2B1}" sibTransId="{7BD537F9-0C25-4E40-8278-0AAFD522C627}"/>
    <dgm:cxn modelId="{8E786322-A2E1-43F2-97BA-BE8DEB8272A3}" type="presOf" srcId="{1839E7AD-540F-4CDE-BBD3-E3BA298C14A2}" destId="{387AC828-1319-4BB3-8092-7268CFE67265}" srcOrd="0" destOrd="0" presId="urn:microsoft.com/office/officeart/2005/8/layout/pyramid4"/>
    <dgm:cxn modelId="{D31A1FAB-1E88-4AE2-BF65-4EDF9A099A34}" srcId="{AA813A8E-4B83-4432-8A96-584EAB6ED1D7}" destId="{D7922A73-AFDA-4B1B-8AE9-9EB7C1FCF0CC}" srcOrd="3" destOrd="0" parTransId="{3E4719C5-5E56-40AF-B7D3-8F4DCCBDD166}" sibTransId="{0352DF30-3797-4DBE-950E-85F719DE585C}"/>
    <dgm:cxn modelId="{A033539F-AD89-475F-AD6A-F36B7F8F7494}" type="presOf" srcId="{012FFDE5-E3C2-424B-A418-1A067AAC114A}" destId="{709F7543-6275-41BF-A60C-A7404F78D192}" srcOrd="0" destOrd="0" presId="urn:microsoft.com/office/officeart/2005/8/layout/pyramid4"/>
    <dgm:cxn modelId="{83D04242-2311-4F29-8F8E-32758089AFA8}" srcId="{AA813A8E-4B83-4432-8A96-584EAB6ED1D7}" destId="{1839E7AD-540F-4CDE-BBD3-E3BA298C14A2}" srcOrd="1" destOrd="0" parTransId="{6AAABBE4-6CF7-4A66-B086-38C16E3505FA}" sibTransId="{4AC331AF-7755-45F3-A5E7-F948D0D63C9A}"/>
    <dgm:cxn modelId="{18E2C684-789B-4884-9737-47F4211A2308}" type="presOf" srcId="{AA813A8E-4B83-4432-8A96-584EAB6ED1D7}" destId="{DD212D41-2A06-437A-B3C9-0F6DEE67F81D}" srcOrd="0" destOrd="0" presId="urn:microsoft.com/office/officeart/2005/8/layout/pyramid4"/>
    <dgm:cxn modelId="{5D490CC6-A45E-49AB-815F-B9E6FD85F7FC}" type="presOf" srcId="{D7922A73-AFDA-4B1B-8AE9-9EB7C1FCF0CC}" destId="{A82CCF80-4A3B-4616-B56C-D0BEFFE79D73}" srcOrd="0" destOrd="0" presId="urn:microsoft.com/office/officeart/2005/8/layout/pyramid4"/>
    <dgm:cxn modelId="{5BB28088-C3EA-430B-A77E-2EF36F44795B}" type="presOf" srcId="{0FDD31AC-9FC8-4694-B908-37D65B2C938B}" destId="{B1C5E312-4136-4CAD-8380-9D2C92CD4FDA}" srcOrd="0" destOrd="0" presId="urn:microsoft.com/office/officeart/2005/8/layout/pyramid4"/>
    <dgm:cxn modelId="{ACF3DA9B-F940-44F8-9DCE-F80589248D5E}" srcId="{AA813A8E-4B83-4432-8A96-584EAB6ED1D7}" destId="{012FFDE5-E3C2-424B-A418-1A067AAC114A}" srcOrd="2" destOrd="0" parTransId="{8164E1D5-CABE-40C3-A1BE-D0DF56C63183}" sibTransId="{CF6A14D1-D9D3-4853-8F18-F987C9858CE1}"/>
    <dgm:cxn modelId="{85CE5F30-7176-46B9-B3EC-0253402E2A49}" type="presParOf" srcId="{DD212D41-2A06-437A-B3C9-0F6DEE67F81D}" destId="{B1C5E312-4136-4CAD-8380-9D2C92CD4FDA}" srcOrd="0" destOrd="0" presId="urn:microsoft.com/office/officeart/2005/8/layout/pyramid4"/>
    <dgm:cxn modelId="{8DFEF0A2-8F56-410A-A616-3ECEFDB58182}" type="presParOf" srcId="{DD212D41-2A06-437A-B3C9-0F6DEE67F81D}" destId="{387AC828-1319-4BB3-8092-7268CFE67265}" srcOrd="1" destOrd="0" presId="urn:microsoft.com/office/officeart/2005/8/layout/pyramid4"/>
    <dgm:cxn modelId="{38281C1A-B024-44F8-9D03-7B0B9D1F8284}" type="presParOf" srcId="{DD212D41-2A06-437A-B3C9-0F6DEE67F81D}" destId="{709F7543-6275-41BF-A60C-A7404F78D192}" srcOrd="2" destOrd="0" presId="urn:microsoft.com/office/officeart/2005/8/layout/pyramid4"/>
    <dgm:cxn modelId="{A776BD41-CFE8-46D1-989F-EA64063F2DC5}" type="presParOf" srcId="{DD212D41-2A06-437A-B3C9-0F6DEE67F81D}" destId="{A82CCF80-4A3B-4616-B56C-D0BEFFE79D7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E312-4136-4CAD-8380-9D2C92CD4FDA}">
      <dsp:nvSpPr>
        <dsp:cNvPr id="0" name=""/>
        <dsp:cNvSpPr/>
      </dsp:nvSpPr>
      <dsp:spPr>
        <a:xfrm>
          <a:off x="2038349" y="0"/>
          <a:ext cx="1790700" cy="17907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SMALL WIN</a:t>
          </a:r>
          <a:endParaRPr lang="en-US" sz="1800" kern="1200" dirty="0"/>
        </a:p>
      </dsp:txBody>
      <dsp:txXfrm>
        <a:off x="2486024" y="895350"/>
        <a:ext cx="895350" cy="895350"/>
      </dsp:txXfrm>
    </dsp:sp>
    <dsp:sp modelId="{387AC828-1319-4BB3-8092-7268CFE67265}">
      <dsp:nvSpPr>
        <dsp:cNvPr id="0" name=""/>
        <dsp:cNvSpPr/>
      </dsp:nvSpPr>
      <dsp:spPr>
        <a:xfrm>
          <a:off x="1142999" y="1790700"/>
          <a:ext cx="1790700" cy="17907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SMALL WIN</a:t>
          </a:r>
          <a:endParaRPr lang="en-US" sz="1800" kern="1200" dirty="0"/>
        </a:p>
      </dsp:txBody>
      <dsp:txXfrm>
        <a:off x="1590674" y="2686050"/>
        <a:ext cx="895350" cy="895350"/>
      </dsp:txXfrm>
    </dsp:sp>
    <dsp:sp modelId="{709F7543-6275-41BF-A60C-A7404F78D192}">
      <dsp:nvSpPr>
        <dsp:cNvPr id="0" name=""/>
        <dsp:cNvSpPr/>
      </dsp:nvSpPr>
      <dsp:spPr>
        <a:xfrm rot="10800000">
          <a:off x="2038349" y="1790700"/>
          <a:ext cx="1790700" cy="17907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SMALL WIN</a:t>
          </a:r>
          <a:endParaRPr lang="en-US" sz="1800" kern="1200" dirty="0"/>
        </a:p>
      </dsp:txBody>
      <dsp:txXfrm rot="10800000">
        <a:off x="2486024" y="1790700"/>
        <a:ext cx="895350" cy="895350"/>
      </dsp:txXfrm>
    </dsp:sp>
    <dsp:sp modelId="{A82CCF80-4A3B-4616-B56C-D0BEFFE79D73}">
      <dsp:nvSpPr>
        <dsp:cNvPr id="0" name=""/>
        <dsp:cNvSpPr/>
      </dsp:nvSpPr>
      <dsp:spPr>
        <a:xfrm>
          <a:off x="2933699" y="1790700"/>
          <a:ext cx="1790700" cy="17907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SMALL WIN</a:t>
          </a:r>
          <a:endParaRPr lang="en-US" sz="1800" kern="1200" dirty="0"/>
        </a:p>
      </dsp:txBody>
      <dsp:txXfrm>
        <a:off x="3381374" y="2686050"/>
        <a:ext cx="895350" cy="8953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1F2E-5E41-4AF3-A1ED-D4755D45CA8A}" type="datetimeFigureOut">
              <a:rPr lang="en-US" smtClean="0"/>
              <a:pPr/>
              <a:t>11/30/2015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E65EF-0063-4B9B-9F6E-400DEB168550}" type="slidenum">
              <a:rPr lang="en-US" smtClean="0"/>
              <a:pPr/>
              <a:t>‹#›</a:t>
            </a:fld>
            <a:endParaRPr lang="en-US" dirty="0"/>
          </a:p>
        </p:txBody>
      </p:sp>
    </p:spTree>
    <p:extLst>
      <p:ext uri="{BB962C8B-B14F-4D97-AF65-F5344CB8AC3E}">
        <p14:creationId xmlns:p14="http://schemas.microsoft.com/office/powerpoint/2010/main" val="161783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br.org/2011/05/the-power-of-small-wi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solidFill>
                  <a:schemeClr val="bg1"/>
                </a:solidFill>
                <a:latin typeface="Comic Sans MS" pitchFamily="66" charset="0"/>
              </a:rPr>
              <a:t>Definition of a Good Meeting</a:t>
            </a:r>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Decision-making</a:t>
            </a:r>
            <a:r>
              <a:rPr lang="en-US" b="0" baseline="0" dirty="0" smtClean="0"/>
              <a:t> is t</a:t>
            </a:r>
            <a:r>
              <a:rPr lang="en-US" b="0" dirty="0" smtClean="0"/>
              <a:t>he one ground rule you may want to establish at your first meeting</a:t>
            </a:r>
            <a:r>
              <a:rPr lang="en-US" b="0" baseline="0" dirty="0" smtClean="0"/>
              <a:t>.  For example, there may be two options for achieving your goal and the group is divided on how to move forward.  In these situations there are t</a:t>
            </a:r>
            <a:r>
              <a:rPr lang="en-US" b="0" dirty="0" smtClean="0"/>
              <a:t>wo basic methods for decision making: majority rules or consensus. If the</a:t>
            </a:r>
            <a:r>
              <a:rPr lang="en-US" b="0" baseline="0" dirty="0" smtClean="0"/>
              <a:t> majority rules, </a:t>
            </a:r>
            <a:r>
              <a:rPr lang="en-US" b="0" dirty="0" smtClean="0"/>
              <a:t>the group can opt for a 2/3 majority or the project leader can have the final say. For consensus, the group must all agree before a decision is final.</a:t>
            </a:r>
          </a:p>
          <a:p>
            <a:endParaRPr lang="en-US" b="0" dirty="0" smtClean="0"/>
          </a:p>
          <a:p>
            <a:r>
              <a:rPr lang="en-US" sz="1200" b="0" u="sng" kern="1200" dirty="0" smtClean="0">
                <a:solidFill>
                  <a:schemeClr val="tx1"/>
                </a:solidFill>
                <a:latin typeface="+mn-lt"/>
                <a:ea typeface="+mn-ea"/>
                <a:cs typeface="+mn-cs"/>
              </a:rPr>
              <a:t>Consensus Process</a:t>
            </a:r>
            <a:endParaRPr lang="en-US" sz="1200" b="0" kern="1200" dirty="0" smtClean="0">
              <a:solidFill>
                <a:schemeClr val="tx1"/>
              </a:solidFill>
              <a:latin typeface="+mn-lt"/>
              <a:ea typeface="+mn-ea"/>
              <a:cs typeface="+mn-cs"/>
            </a:endParaRPr>
          </a:p>
          <a:p>
            <a:r>
              <a:rPr lang="en-US" sz="1200" b="0" u="none" strike="noStrike" kern="120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The rule is that no decision is made until everyone agrees</a:t>
            </a:r>
          </a:p>
          <a:p>
            <a:pPr lvl="0"/>
            <a:r>
              <a:rPr lang="en-US" sz="1200" b="0" kern="1200" dirty="0" smtClean="0">
                <a:solidFill>
                  <a:schemeClr val="tx1"/>
                </a:solidFill>
                <a:latin typeface="+mn-lt"/>
                <a:ea typeface="+mn-ea"/>
                <a:cs typeface="+mn-cs"/>
              </a:rPr>
              <a:t>The facilitator should state the question</a:t>
            </a:r>
          </a:p>
          <a:p>
            <a:pPr lvl="0"/>
            <a:r>
              <a:rPr lang="en-US" sz="1200" b="0" kern="1200" dirty="0" smtClean="0">
                <a:solidFill>
                  <a:schemeClr val="tx1"/>
                </a:solidFill>
                <a:latin typeface="+mn-lt"/>
                <a:ea typeface="+mn-ea"/>
                <a:cs typeface="+mn-cs"/>
              </a:rPr>
              <a:t>Clarify the question</a:t>
            </a:r>
          </a:p>
          <a:p>
            <a:pPr lvl="0"/>
            <a:r>
              <a:rPr lang="en-US" sz="1200" b="0" kern="1200" dirty="0" smtClean="0">
                <a:solidFill>
                  <a:schemeClr val="tx1"/>
                </a:solidFill>
                <a:latin typeface="+mn-lt"/>
                <a:ea typeface="+mn-ea"/>
                <a:cs typeface="+mn-cs"/>
              </a:rPr>
              <a:t>Members are encouraged to share their interests and concerns</a:t>
            </a:r>
          </a:p>
          <a:p>
            <a:pPr lvl="0"/>
            <a:r>
              <a:rPr lang="en-US" sz="1200" b="0" kern="1200" dirty="0" smtClean="0">
                <a:solidFill>
                  <a:schemeClr val="tx1"/>
                </a:solidFill>
                <a:latin typeface="+mn-lt"/>
                <a:ea typeface="+mn-ea"/>
                <a:cs typeface="+mn-cs"/>
              </a:rPr>
              <a:t>During discussion, the facilitator takes a consensus check by asking everyone to rate their current view of the issue on a scale of 1 – 4.  A rating of:</a:t>
            </a:r>
          </a:p>
          <a:p>
            <a:pPr marL="685800" lvl="1" indent="-228600">
              <a:buFont typeface="Arial" pitchFamily="34" charset="0"/>
              <a:buChar char="•"/>
            </a:pPr>
            <a:r>
              <a:rPr lang="en-US" sz="1200" b="0" kern="1200" dirty="0" smtClean="0">
                <a:solidFill>
                  <a:schemeClr val="tx1"/>
                </a:solidFill>
                <a:latin typeface="+mn-lt"/>
                <a:ea typeface="+mn-ea"/>
                <a:cs typeface="+mn-cs"/>
              </a:rPr>
              <a:t>4 means you are strongly in favor</a:t>
            </a:r>
          </a:p>
          <a:p>
            <a:pPr marL="685800" lvl="1" indent="-228600">
              <a:buFont typeface="Arial" pitchFamily="34" charset="0"/>
              <a:buChar char="•"/>
            </a:pPr>
            <a:r>
              <a:rPr lang="en-US" sz="1200" b="0" kern="1200" dirty="0" smtClean="0">
                <a:solidFill>
                  <a:schemeClr val="tx1"/>
                </a:solidFill>
                <a:latin typeface="+mn-lt"/>
                <a:ea typeface="+mn-ea"/>
                <a:cs typeface="+mn-cs"/>
              </a:rPr>
              <a:t>3 means you favor but with reservations</a:t>
            </a:r>
          </a:p>
          <a:p>
            <a:pPr marL="685800" lvl="1" indent="-228600">
              <a:buFont typeface="Arial" pitchFamily="34" charset="0"/>
              <a:buChar char="•"/>
            </a:pPr>
            <a:r>
              <a:rPr lang="en-US" sz="1200" b="0" kern="1200" dirty="0" smtClean="0">
                <a:solidFill>
                  <a:schemeClr val="tx1"/>
                </a:solidFill>
                <a:latin typeface="+mn-lt"/>
                <a:ea typeface="+mn-ea"/>
                <a:cs typeface="+mn-cs"/>
              </a:rPr>
              <a:t>2 means you oppose but will not impede consensus</a:t>
            </a:r>
          </a:p>
          <a:p>
            <a:pPr marL="685800" lvl="1" indent="-228600">
              <a:buFont typeface="Arial" pitchFamily="34" charset="0"/>
              <a:buChar char="•"/>
            </a:pPr>
            <a:r>
              <a:rPr lang="en-US" sz="1200" b="0" kern="1200" dirty="0" smtClean="0">
                <a:solidFill>
                  <a:schemeClr val="tx1"/>
                </a:solidFill>
                <a:latin typeface="+mn-lt"/>
                <a:ea typeface="+mn-ea"/>
                <a:cs typeface="+mn-cs"/>
              </a:rPr>
              <a:t>1 means you strongly oppose and will impede consensus</a:t>
            </a:r>
          </a:p>
          <a:p>
            <a:pPr lvl="0"/>
            <a:r>
              <a:rPr lang="en-US" sz="1200" b="0" kern="1200" dirty="0" smtClean="0">
                <a:solidFill>
                  <a:schemeClr val="tx1"/>
                </a:solidFill>
                <a:latin typeface="+mn-lt"/>
                <a:ea typeface="+mn-ea"/>
                <a:cs typeface="+mn-cs"/>
              </a:rPr>
              <a:t>This rating tells the group where they stand and makes sure all interests and concerns are raised and discussed.</a:t>
            </a:r>
          </a:p>
          <a:p>
            <a:endParaRPr lang="en-US" b="1"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effectiveness of a meeting can be measured in terms of its outcomes. It is the leaders job to be clear at the end of every meeting who is responsible for what and by when. (We refer to these as action steps or next steps). </a:t>
            </a:r>
            <a:r>
              <a:rPr lang="en-US" sz="1200" b="0" baseline="0" dirty="0" smtClean="0"/>
              <a:t> </a:t>
            </a:r>
            <a:r>
              <a:rPr lang="en-US" b="0" dirty="0" smtClean="0"/>
              <a:t>Setting a deadline will help stimulate action.</a:t>
            </a:r>
            <a:endParaRPr lang="en-US" b="0"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Conflict can be healthy in a group. It shows that members are taking ownership and sharing their ideas honestly. </a:t>
            </a:r>
            <a:r>
              <a:rPr lang="en-US" b="0" dirty="0" smtClean="0">
                <a:solidFill>
                  <a:schemeClr val="tx1"/>
                </a:solidFill>
              </a:rPr>
              <a:t>However, there are times when healthy conflict escalates and ceases to be constructive. Since emotions resulting from conflict tend to intensify over time. It is important to address the conflict as soon as it begins to become unhealthy.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When conflict does occur, some people will want to debate (argue about who is right or wrong) while others will shy away from conflict.  They may even decide to go along with the group just to avoid conflict.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facilitator or leader should guide the group away from intense language or overly passionate discourse and encourage dialogue that promotes information sharing and understanding.   For example, one person may have additional information that is affecting their decision.  Sharing this information will allow the group members to be better informed and understand why a person has strong feelings.  With the additional information, the group may have an easier time of finding common ground and moving away from conflict into discussion and strategizing.</a:t>
            </a:r>
            <a:endParaRPr lang="en-US" b="0" dirty="0" smtClean="0"/>
          </a:p>
          <a:p>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Meetings tend to fill-up whatever time was allotted,</a:t>
            </a:r>
            <a:r>
              <a:rPr lang="en-US" b="0" baseline="0" dirty="0" smtClean="0"/>
              <a:t> but your participants will appreciate a meeting that stays focused and adjourns on time or even a little early.</a:t>
            </a:r>
            <a:endParaRPr lang="en-US" b="0"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Celebrating the small but significant milestones and achievements along the way lifts the spirit of the group and provides a catalyst that motivates the team to move forward. </a:t>
            </a:r>
            <a:r>
              <a:rPr lang="en-US" sz="1000" b="0" dirty="0" smtClean="0"/>
              <a:t>(Harvard Business Review: </a:t>
            </a:r>
            <a:r>
              <a:rPr lang="en-US" sz="1000" b="0" dirty="0" smtClean="0">
                <a:hlinkClick r:id="rId3"/>
              </a:rPr>
              <a:t>http://hbr.org/2011/05/the-power-of-small-wins/</a:t>
            </a:r>
            <a:r>
              <a:rPr lang="en-US" sz="1000" b="0" dirty="0" smtClean="0"/>
              <a:t>)</a:t>
            </a:r>
            <a:endParaRPr lang="en-US" b="0"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dirty="0" smtClean="0">
                <a:solidFill>
                  <a:schemeClr val="tx1"/>
                </a:solidFill>
              </a:rPr>
              <a:t>The tips for minimizing common meeting obstacles came from: </a:t>
            </a:r>
            <a:r>
              <a:rPr lang="en-US" sz="1200" b="0" i="1" dirty="0" smtClean="0">
                <a:solidFill>
                  <a:schemeClr val="tx1"/>
                </a:solidFill>
              </a:rPr>
              <a:t>Growing Communities  Curriculum: Community Building and Organizational Development through Community Gardening (2</a:t>
            </a:r>
            <a:r>
              <a:rPr lang="en-US" sz="1200" b="0" i="1" baseline="30000" dirty="0" smtClean="0">
                <a:solidFill>
                  <a:schemeClr val="tx1"/>
                </a:solidFill>
              </a:rPr>
              <a:t>nd</a:t>
            </a:r>
            <a:r>
              <a:rPr lang="en-US" sz="1200" b="0" i="1" dirty="0" smtClean="0">
                <a:solidFill>
                  <a:schemeClr val="tx1"/>
                </a:solidFill>
              </a:rPr>
              <a:t> Edition) </a:t>
            </a:r>
            <a:r>
              <a:rPr lang="en-US" sz="1200" b="0" dirty="0" smtClean="0">
                <a:solidFill>
                  <a:schemeClr val="tx1"/>
                </a:solidFill>
              </a:rPr>
              <a:t>Columbus, Ohio: American Community Gardening Association</a:t>
            </a:r>
            <a:r>
              <a:rPr lang="en-US" sz="1200" b="0" baseline="0" dirty="0" smtClean="0">
                <a:solidFill>
                  <a:schemeClr val="tx1"/>
                </a:solidFill>
              </a:rPr>
              <a:t> p</a:t>
            </a:r>
            <a:r>
              <a:rPr lang="en-US" sz="1200" b="0" dirty="0" smtClean="0">
                <a:solidFill>
                  <a:schemeClr val="tx1"/>
                </a:solidFill>
              </a:rPr>
              <a:t>g 142.</a:t>
            </a:r>
            <a:endParaRPr lang="en-US" b="0"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t>For</a:t>
            </a:r>
            <a:r>
              <a:rPr lang="en-US" sz="1200" b="0" i="1" baseline="0" dirty="0" smtClean="0"/>
              <a:t> large groups, s</a:t>
            </a:r>
            <a:r>
              <a:rPr lang="en-US" sz="1200" b="0" i="1" dirty="0" smtClean="0"/>
              <a:t>ee the Decision-Making PowerPoint presentation</a:t>
            </a:r>
            <a:r>
              <a:rPr lang="en-US" sz="1200" b="0" i="1" baseline="0" dirty="0" smtClean="0"/>
              <a:t>  for additional ideas and activities.</a:t>
            </a:r>
            <a:endParaRPr lang="en-US" sz="1200" b="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p>
          <a:p>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Summarize and suggest tabling the question for a later time…perhaps later in the meeting agenda or at the next meeting</a:t>
            </a:r>
          </a:p>
          <a:p>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atin typeface="+mn-lt"/>
              </a:rPr>
              <a:t>Interrupt with “You have brought up many good points that will keep us busy for a long time.  Would anyone like to take up one of these points?”</a:t>
            </a:r>
            <a:endParaRPr lang="en-US" sz="1200" b="0" dirty="0">
              <a:latin typeface="+mn-lt"/>
            </a:endParaRPr>
          </a:p>
        </p:txBody>
      </p:sp>
      <p:sp>
        <p:nvSpPr>
          <p:cNvPr id="4" name="Slide Number Placeholder 3"/>
          <p:cNvSpPr>
            <a:spLocks noGrp="1"/>
          </p:cNvSpPr>
          <p:nvPr>
            <p:ph type="sldNum" sz="quarter" idx="10"/>
          </p:nvPr>
        </p:nvSpPr>
        <p:spPr/>
        <p:txBody>
          <a:bodyPr/>
          <a:lstStyle/>
          <a:p>
            <a:fld id="{8A3E65EF-0063-4B9B-9F6E-400DEB168550}"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 In small informal groups, the meeting coordinator and the meeting facilitator are often the same person, but sharing the responsibilities with another person can keep the project from becoming a burden that destroys enthusiasm and creative energy.</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As</a:t>
            </a:r>
            <a:r>
              <a:rPr lang="en-US" b="0" baseline="0" dirty="0" smtClean="0"/>
              <a:t> the project begins to form into action steps, c</a:t>
            </a:r>
            <a:r>
              <a:rPr lang="en-US" b="0" dirty="0" smtClean="0"/>
              <a:t>ommittees can be formed on a project basis and participants</a:t>
            </a:r>
            <a:r>
              <a:rPr lang="en-US" b="0" baseline="0" dirty="0" smtClean="0"/>
              <a:t> </a:t>
            </a:r>
            <a:r>
              <a:rPr lang="en-US" b="0" dirty="0" smtClean="0"/>
              <a:t>can get involved based on the time they have available</a:t>
            </a:r>
            <a:r>
              <a:rPr lang="en-US" b="0" baseline="0" dirty="0" smtClean="0"/>
              <a:t> and specific areas of interest or access to resources that are most critical to that project.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Volunteers from outside the group can also be recruited to help with project steps.   This has additional advantage of expanding resources and support for the project.</a:t>
            </a:r>
          </a:p>
          <a:p>
            <a:endParaRPr lang="en-US" b="1"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indent="-742950">
              <a:buFont typeface="+mj-lt"/>
              <a:buAutoNum type="arabicPeriod"/>
            </a:pPr>
            <a:r>
              <a:rPr lang="en-US" sz="1200" b="0" dirty="0" smtClean="0">
                <a:latin typeface="+mn-lt"/>
              </a:rPr>
              <a:t>Bring the discussion back to the topic by using the related ideas </a:t>
            </a:r>
          </a:p>
          <a:p>
            <a:pPr marL="742950" indent="-742950">
              <a:buFont typeface="+mj-lt"/>
              <a:buAutoNum type="arabicPeriod"/>
            </a:pPr>
            <a:r>
              <a:rPr lang="en-US" sz="1200" b="0" dirty="0" smtClean="0">
                <a:latin typeface="+mn-lt"/>
              </a:rPr>
              <a:t>Ask the group if they would like to continue the discussion or return to the agenda</a:t>
            </a:r>
          </a:p>
          <a:p>
            <a:pPr marL="742950" indent="-742950">
              <a:buFont typeface="+mj-lt"/>
              <a:buAutoNum type="arabicPeriod"/>
            </a:pPr>
            <a:r>
              <a:rPr lang="en-US" b="0" baseline="0" dirty="0" smtClean="0"/>
              <a:t>Explain that there isn’t time to go down that road today, due to limited time and goals we need to focus on the organization more globally; we should get together another time to talk about that.” </a:t>
            </a:r>
            <a:endParaRPr lang="en-US" sz="1200" b="0" dirty="0" smtClean="0">
              <a:latin typeface="+mn-lt"/>
            </a:endParaRPr>
          </a:p>
          <a:p>
            <a:endParaRPr lang="en-US" b="1"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State appreciation for what has been said and re-phrase the material with a preface such as, “Is this what you mean, Ms Jones?”</a:t>
            </a:r>
          </a:p>
          <a:p>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24</a:t>
            </a:fld>
            <a:endParaRPr lang="en-US" dirty="0"/>
          </a:p>
        </p:txBody>
      </p:sp>
    </p:spTree>
    <p:extLst>
      <p:ext uri="{BB962C8B-B14F-4D97-AF65-F5344CB8AC3E}">
        <p14:creationId xmlns:p14="http://schemas.microsoft.com/office/powerpoint/2010/main" val="63131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0" dirty="0" smtClean="0"/>
              <a:t>Easily accessible?</a:t>
            </a:r>
          </a:p>
          <a:p>
            <a:pPr>
              <a:buNone/>
            </a:pPr>
            <a:r>
              <a:rPr lang="en-US" b="0" dirty="0" smtClean="0"/>
              <a:t>People feel safe?</a:t>
            </a:r>
          </a:p>
          <a:p>
            <a:pPr>
              <a:buNone/>
            </a:pPr>
            <a:r>
              <a:rPr lang="en-US" b="0" dirty="0" smtClean="0"/>
              <a:t>Adequate for the group size?</a:t>
            </a:r>
          </a:p>
          <a:p>
            <a:pPr>
              <a:buNone/>
            </a:pPr>
            <a:r>
              <a:rPr lang="en-US" b="0" dirty="0" smtClean="0"/>
              <a:t>Space for projectors and flip charts?</a:t>
            </a:r>
          </a:p>
          <a:p>
            <a:endParaRPr lang="en-US" b="1"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b="0" dirty="0" smtClean="0"/>
              <a:t>Each meeting should have a clear set of goals.  What do you hope to accomplish?</a:t>
            </a:r>
          </a:p>
          <a:p>
            <a:pPr algn="just"/>
            <a:r>
              <a:rPr lang="en-US" b="0" dirty="0" smtClean="0"/>
              <a:t>The process does not have to feel formal or stiff but the agenda should provide structure and keep the meeting focused.</a:t>
            </a:r>
          </a:p>
          <a:p>
            <a:pPr algn="just"/>
            <a:r>
              <a:rPr lang="en-US" b="0" dirty="0" smtClean="0"/>
              <a:t>Each item on the agenda should begin with an action verb: </a:t>
            </a:r>
            <a:r>
              <a:rPr lang="en-US" b="0" i="1" dirty="0" smtClean="0"/>
              <a:t>decide, discuss, review, select </a:t>
            </a:r>
            <a:r>
              <a:rPr lang="en-US" b="0" dirty="0" smtClean="0"/>
              <a:t>etc.</a:t>
            </a:r>
          </a:p>
          <a:p>
            <a:pPr algn="just"/>
            <a:r>
              <a:rPr lang="en-US" b="0" dirty="0" smtClean="0"/>
              <a:t>Two</a:t>
            </a:r>
            <a:r>
              <a:rPr lang="en-US" b="0" baseline="0" dirty="0" smtClean="0"/>
              <a:t> weeks before the meeting </a:t>
            </a:r>
            <a:r>
              <a:rPr lang="en-US" b="0" dirty="0" smtClean="0"/>
              <a:t>ask the group if they have agenda items to include.</a:t>
            </a:r>
          </a:p>
          <a:p>
            <a:endParaRPr lang="en-US" b="1"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Provide a copy of the Agenda sample, (slides 6, 7 &amp; 8) for each</a:t>
            </a:r>
            <a:r>
              <a:rPr lang="en-US" b="0" baseline="0" dirty="0" smtClean="0"/>
              <a:t> group </a:t>
            </a:r>
          </a:p>
          <a:p>
            <a:endParaRPr lang="en-US" b="0" baseline="0" dirty="0" smtClean="0"/>
          </a:p>
          <a:p>
            <a:r>
              <a:rPr lang="en-US" b="0" baseline="0" dirty="0" smtClean="0"/>
              <a:t>Project Updates might be divided into two categories:</a:t>
            </a:r>
          </a:p>
          <a:p>
            <a:pPr marL="685800" lvl="1" indent="-228600">
              <a:buFont typeface="+mj-lt"/>
              <a:buAutoNum type="arabicPeriod"/>
            </a:pPr>
            <a:r>
              <a:rPr lang="en-US" b="0" baseline="0" dirty="0" smtClean="0"/>
              <a:t>Items that need consent to move forward</a:t>
            </a:r>
          </a:p>
          <a:p>
            <a:pPr marL="685800" lvl="1" indent="-228600">
              <a:buFont typeface="+mj-lt"/>
              <a:buAutoNum type="arabicPeriod"/>
            </a:pPr>
            <a:r>
              <a:rPr lang="en-US" b="0" baseline="0" dirty="0" smtClean="0"/>
              <a:t>Items that need to be discussed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Introducing</a:t>
            </a:r>
            <a:r>
              <a:rPr lang="en-US" b="0" baseline="0" dirty="0" smtClean="0"/>
              <a:t> n</a:t>
            </a:r>
            <a:r>
              <a:rPr lang="en-US" b="0" dirty="0" smtClean="0"/>
              <a:t>ew</a:t>
            </a:r>
            <a:r>
              <a:rPr lang="en-US" b="0" baseline="0" dirty="0" smtClean="0"/>
              <a:t> items will often require time for participants to be educated about the new item and the reasons why the item is being introduced.  Participants will also need time to ask questions, discuss and reflect.  In some cases, a new item will be introduced at one meeting but decisions will be made at a later meeting.</a:t>
            </a:r>
            <a:endParaRPr lang="en-US" b="0"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 Ask one person in the group to take notes in a notebook or on a computer.  The notes should be available for reference at every meeting.</a:t>
            </a:r>
            <a:endParaRPr lang="en-US" b="0"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sz="1200" b="0" dirty="0" smtClean="0"/>
              <a:t>Be interested in the views of every participant</a:t>
            </a:r>
          </a:p>
          <a:p>
            <a:pPr lvl="0" algn="just"/>
            <a:r>
              <a:rPr lang="en-US" sz="1200" b="0" dirty="0" smtClean="0"/>
              <a:t>Inspire the group; encourage participation and teamwork</a:t>
            </a:r>
          </a:p>
          <a:p>
            <a:pPr lvl="0" algn="just"/>
            <a:r>
              <a:rPr lang="en-US" sz="1200" b="0" dirty="0" smtClean="0"/>
              <a:t>Intervene if the discussion starts to fragment </a:t>
            </a:r>
          </a:p>
          <a:p>
            <a:pPr lvl="0" algn="just"/>
            <a:r>
              <a:rPr lang="en-US" sz="1200" b="0" dirty="0" smtClean="0"/>
              <a:t>Prevent dominance and include everyone </a:t>
            </a:r>
          </a:p>
          <a:p>
            <a:pPr lvl="0" algn="just"/>
            <a:r>
              <a:rPr lang="en-US" sz="1200" b="0" dirty="0" smtClean="0"/>
              <a:t>Summarize discussions and conversations </a:t>
            </a:r>
          </a:p>
          <a:p>
            <a:endParaRPr lang="en-US" b="1"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Its not necessary for every group to have a set of ground rules, but in some circumstances ground rules can improve communication, minimize disruptions and increase productivity.  Each group should discuss and agree to its own ground rules.  More detailed information about establishing ground rules can found in the PowerPoint presentation titled, “Decision Making.”</a:t>
            </a:r>
          </a:p>
          <a:p>
            <a:endParaRPr lang="en-US" b="1" dirty="0"/>
          </a:p>
        </p:txBody>
      </p:sp>
      <p:sp>
        <p:nvSpPr>
          <p:cNvPr id="4" name="Slide Number Placeholder 3"/>
          <p:cNvSpPr>
            <a:spLocks noGrp="1"/>
          </p:cNvSpPr>
          <p:nvPr>
            <p:ph type="sldNum" sz="quarter" idx="10"/>
          </p:nvPr>
        </p:nvSpPr>
        <p:spPr/>
        <p:txBody>
          <a:bodyPr/>
          <a:lstStyle/>
          <a:p>
            <a:fld id="{8A3E65EF-0063-4B9B-9F6E-400DEB168550}"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4" name="Picture 1036" descr="G:\PPT_pag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3081" name="Rectangle 1033"/>
          <p:cNvSpPr>
            <a:spLocks noGrp="1" noChangeArrowheads="1"/>
          </p:cNvSpPr>
          <p:nvPr>
            <p:ph type="dt" sz="quarter" idx="2"/>
          </p:nvPr>
        </p:nvSpPr>
        <p:spPr/>
        <p:txBody>
          <a:bodyPr/>
          <a:lstStyle>
            <a:lvl1pPr>
              <a:defRPr/>
            </a:lvl1pPr>
          </a:lstStyle>
          <a:p>
            <a:endParaRPr lang="en-US" dirty="0"/>
          </a:p>
        </p:txBody>
      </p:sp>
      <p:sp>
        <p:nvSpPr>
          <p:cNvPr id="3082" name="Rectangle 1034"/>
          <p:cNvSpPr>
            <a:spLocks noGrp="1" noChangeArrowheads="1"/>
          </p:cNvSpPr>
          <p:nvPr>
            <p:ph type="ftr" sz="quarter" idx="3"/>
          </p:nvPr>
        </p:nvSpPr>
        <p:spPr/>
        <p:txBody>
          <a:bodyPr/>
          <a:lstStyle>
            <a:lvl1pPr>
              <a:defRPr/>
            </a:lvl1pPr>
          </a:lstStyle>
          <a:p>
            <a:endParaRPr lang="en-US" dirty="0"/>
          </a:p>
        </p:txBody>
      </p:sp>
      <p:sp>
        <p:nvSpPr>
          <p:cNvPr id="3083" name="Rectangle 1035"/>
          <p:cNvSpPr>
            <a:spLocks noGrp="1" noChangeArrowheads="1"/>
          </p:cNvSpPr>
          <p:nvPr>
            <p:ph type="sldNum" sz="quarter" idx="4"/>
          </p:nvPr>
        </p:nvSpPr>
        <p:spPr/>
        <p:txBody>
          <a:bodyPr/>
          <a:lstStyle>
            <a:lvl1pPr>
              <a:defRPr/>
            </a:lvl1pPr>
          </a:lstStyle>
          <a:p>
            <a:fld id="{03BA6A52-6FA3-4E7B-9817-760B457F673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69F1D-233E-4C86-B20E-DCFADE4A911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0AD9A9-0DC9-4860-A059-D62AA95BC10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ACA1AE5-9D68-4C06-8899-99EFD2C3D82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9D52731-9635-4E84-961F-B4B08010112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E40934D-5A0A-4C45-AF9F-E6ECBE8225A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1AB22F9-6868-4BFE-8007-E3B9F54060A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930B5B2-337D-42BD-927D-8C84FB92D65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97F4727-07D5-49E1-8C36-DA68ACE49CA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3D2EFB2-B20A-45DD-BF85-B9888EF6F57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6824254-C1AA-451F-9F88-9F800CDA56F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C:\Documents and Settings\mdearmon\Desktop\PPT_template_new.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2057400"/>
            <a:ext cx="7772400" cy="3581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C3F1F530-F606-4280-9370-AA0B7636147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charset="0"/>
        </a:defRPr>
      </a:lvl2pPr>
      <a:lvl3pPr algn="ctr" rtl="0" fontAlgn="base">
        <a:spcBef>
          <a:spcPct val="0"/>
        </a:spcBef>
        <a:spcAft>
          <a:spcPct val="0"/>
        </a:spcAft>
        <a:defRPr sz="4000" b="1">
          <a:solidFill>
            <a:schemeClr val="tx2"/>
          </a:solidFill>
          <a:latin typeface="Arial" charset="0"/>
        </a:defRPr>
      </a:lvl3pPr>
      <a:lvl4pPr algn="ctr" rtl="0" fontAlgn="base">
        <a:spcBef>
          <a:spcPct val="0"/>
        </a:spcBef>
        <a:spcAft>
          <a:spcPct val="0"/>
        </a:spcAft>
        <a:defRPr sz="4000" b="1">
          <a:solidFill>
            <a:schemeClr val="tx2"/>
          </a:solidFill>
          <a:latin typeface="Arial" charset="0"/>
        </a:defRPr>
      </a:lvl4pPr>
      <a:lvl5pPr algn="ctr" rtl="0" fontAlgn="base">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mmill15\AppData\Local\Microsoft\Windows\Temporary Internet Files\Content.IE5\8KQ6DTR7\MP9004227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266" y="385764"/>
            <a:ext cx="6867323" cy="4571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7142" y="381000"/>
            <a:ext cx="6700057" cy="1295400"/>
          </a:xfrm>
          <a:noFill/>
          <a:effectLst/>
        </p:spPr>
        <p:txBody>
          <a:bodyPr/>
          <a:lstStyle/>
          <a:p>
            <a:pPr algn="r"/>
            <a:r>
              <a:rPr lang="en-US" sz="4200" dirty="0" smtClean="0">
                <a:solidFill>
                  <a:srgbClr val="C00000"/>
                </a:solidFill>
                <a:latin typeface="Gill Sans MT" panose="020B0502020104020203" pitchFamily="34" charset="0"/>
              </a:rPr>
              <a:t/>
            </a:r>
            <a:br>
              <a:rPr lang="en-US" sz="4200" dirty="0" smtClean="0">
                <a:solidFill>
                  <a:srgbClr val="C00000"/>
                </a:solidFill>
                <a:latin typeface="Gill Sans MT" panose="020B0502020104020203" pitchFamily="34" charset="0"/>
              </a:rPr>
            </a:br>
            <a:r>
              <a:rPr lang="en-US" sz="4200" dirty="0">
                <a:solidFill>
                  <a:srgbClr val="C00000"/>
                </a:solidFill>
                <a:latin typeface="Gill Sans MT" panose="020B0502020104020203" pitchFamily="34" charset="0"/>
              </a:rPr>
              <a:t/>
            </a:r>
            <a:br>
              <a:rPr lang="en-US" sz="4200" dirty="0">
                <a:solidFill>
                  <a:srgbClr val="C00000"/>
                </a:solidFill>
                <a:latin typeface="Gill Sans MT" panose="020B0502020104020203" pitchFamily="34" charset="0"/>
              </a:rPr>
            </a:br>
            <a:r>
              <a:rPr lang="en-US" sz="4200" dirty="0" smtClean="0">
                <a:solidFill>
                  <a:srgbClr val="C00000"/>
                </a:solidFill>
                <a:latin typeface="Gill Sans MT" panose="020B0502020104020203" pitchFamily="34" charset="0"/>
              </a:rPr>
              <a:t/>
            </a:r>
            <a:br>
              <a:rPr lang="en-US" sz="4200" dirty="0" smtClean="0">
                <a:solidFill>
                  <a:srgbClr val="C00000"/>
                </a:solidFill>
                <a:latin typeface="Gill Sans MT" panose="020B0502020104020203" pitchFamily="34" charset="0"/>
              </a:rPr>
            </a:br>
            <a:r>
              <a:rPr lang="en-US" dirty="0" smtClean="0">
                <a:solidFill>
                  <a:schemeClr val="bg1"/>
                </a:solidFill>
                <a:latin typeface="+mn-lt"/>
              </a:rPr>
              <a:t>Ten Tips For Running A       Successful Meeting</a:t>
            </a:r>
            <a:endParaRPr lang="en-US" dirty="0">
              <a:solidFill>
                <a:schemeClr val="bg1"/>
              </a:solidFill>
              <a:latin typeface="+mn-lt"/>
            </a:endParaRPr>
          </a:p>
        </p:txBody>
      </p:sp>
      <p:sp>
        <p:nvSpPr>
          <p:cNvPr id="3" name="TextBox 2"/>
          <p:cNvSpPr txBox="1"/>
          <p:nvPr/>
        </p:nvSpPr>
        <p:spPr>
          <a:xfrm>
            <a:off x="1341121" y="3962400"/>
            <a:ext cx="4718857" cy="1292662"/>
          </a:xfrm>
          <a:prstGeom prst="rect">
            <a:avLst/>
          </a:prstGeom>
          <a:noFill/>
        </p:spPr>
        <p:txBody>
          <a:bodyPr wrap="square" rtlCol="0">
            <a:spAutoFit/>
          </a:bodyPr>
          <a:lstStyle/>
          <a:p>
            <a:r>
              <a:rPr lang="en-US" sz="1800" dirty="0">
                <a:solidFill>
                  <a:schemeClr val="bg1"/>
                </a:solidFill>
                <a:latin typeface="+mn-lt"/>
              </a:rPr>
              <a:t>Produced for CultivateNC™</a:t>
            </a:r>
          </a:p>
          <a:p>
            <a:r>
              <a:rPr lang="en-US" sz="1800" dirty="0">
                <a:solidFill>
                  <a:schemeClr val="bg1"/>
                </a:solidFill>
                <a:latin typeface="+mn-lt"/>
              </a:rPr>
              <a:t>Jackie Miller</a:t>
            </a:r>
          </a:p>
          <a:p>
            <a:r>
              <a:rPr lang="en-US" sz="1800" dirty="0">
                <a:solidFill>
                  <a:schemeClr val="bg1"/>
                </a:solidFill>
                <a:latin typeface="+mn-lt"/>
              </a:rPr>
              <a:t>NC State Cooperative Extension ANR/CRD</a:t>
            </a:r>
          </a:p>
          <a:p>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thbasketballteam.JPG"/>
          <p:cNvPicPr>
            <a:picLocks noChangeAspect="1"/>
          </p:cNvPicPr>
          <p:nvPr/>
        </p:nvPicPr>
        <p:blipFill>
          <a:blip r:embed="rId3" cstate="print"/>
          <a:stretch>
            <a:fillRect/>
          </a:stretch>
        </p:blipFill>
        <p:spPr>
          <a:xfrm>
            <a:off x="2057400" y="533400"/>
            <a:ext cx="5029200" cy="5029200"/>
          </a:xfrm>
          <a:prstGeom prst="rect">
            <a:avLst/>
          </a:prstGeom>
          <a:ln>
            <a:solidFill>
              <a:schemeClr val="tx1"/>
            </a:solidFill>
          </a:ln>
        </p:spPr>
      </p:pic>
      <p:sp>
        <p:nvSpPr>
          <p:cNvPr id="2" name="Title 1"/>
          <p:cNvSpPr>
            <a:spLocks noGrp="1"/>
          </p:cNvSpPr>
          <p:nvPr>
            <p:ph type="title"/>
          </p:nvPr>
        </p:nvSpPr>
        <p:spPr>
          <a:xfrm>
            <a:off x="2057400" y="3200400"/>
            <a:ext cx="5181600" cy="2362200"/>
          </a:xfrm>
        </p:spPr>
        <p:txBody>
          <a:bodyPr>
            <a:noAutofit/>
          </a:bodyPr>
          <a:lstStyle/>
          <a:p>
            <a:r>
              <a:rPr lang="en-US" dirty="0" smtClean="0">
                <a:solidFill>
                  <a:srgbClr val="C00000"/>
                </a:solidFill>
                <a:latin typeface="+mn-lt"/>
              </a:rPr>
              <a:t>Tip #5 </a:t>
            </a:r>
            <a:br>
              <a:rPr lang="en-US" dirty="0" smtClean="0">
                <a:solidFill>
                  <a:srgbClr val="C00000"/>
                </a:solidFill>
                <a:latin typeface="+mn-lt"/>
              </a:rPr>
            </a:br>
            <a:r>
              <a:rPr lang="en-US" dirty="0" smtClean="0">
                <a:solidFill>
                  <a:srgbClr val="C00000"/>
                </a:solidFill>
                <a:latin typeface="+mn-lt"/>
              </a:rPr>
              <a:t>Encourage Participation</a:t>
            </a:r>
            <a:endParaRPr lang="en-US" dirty="0">
              <a:solidFill>
                <a:srgbClr val="C00000"/>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board.JPG"/>
          <p:cNvPicPr>
            <a:picLocks noChangeAspect="1"/>
          </p:cNvPicPr>
          <p:nvPr/>
        </p:nvPicPr>
        <p:blipFill>
          <a:blip r:embed="rId3" cstate="print"/>
          <a:stretch>
            <a:fillRect/>
          </a:stretch>
        </p:blipFill>
        <p:spPr>
          <a:xfrm>
            <a:off x="571500" y="533400"/>
            <a:ext cx="7772400" cy="5181600"/>
          </a:xfrm>
          <a:prstGeom prst="rect">
            <a:avLst/>
          </a:prstGeom>
        </p:spPr>
      </p:pic>
      <p:sp>
        <p:nvSpPr>
          <p:cNvPr id="4" name="Title 3"/>
          <p:cNvSpPr>
            <a:spLocks noGrp="1"/>
          </p:cNvSpPr>
          <p:nvPr>
            <p:ph type="title"/>
          </p:nvPr>
        </p:nvSpPr>
        <p:spPr>
          <a:xfrm>
            <a:off x="2057400" y="1828800"/>
            <a:ext cx="4648200" cy="2667000"/>
          </a:xfrm>
        </p:spPr>
        <p:txBody>
          <a:bodyPr/>
          <a:lstStyle/>
          <a:p>
            <a:pPr algn="ctr"/>
            <a:r>
              <a:rPr lang="en-US" sz="4400" cap="none" dirty="0" smtClean="0">
                <a:solidFill>
                  <a:srgbClr val="C00000"/>
                </a:solidFill>
                <a:latin typeface="+mn-lt"/>
              </a:rPr>
              <a:t>Tip #6 </a:t>
            </a:r>
            <a:br>
              <a:rPr lang="en-US" sz="4400" cap="none" dirty="0" smtClean="0">
                <a:solidFill>
                  <a:srgbClr val="C00000"/>
                </a:solidFill>
                <a:latin typeface="+mn-lt"/>
              </a:rPr>
            </a:br>
            <a:r>
              <a:rPr lang="en-US" sz="4400" cap="none" dirty="0" smtClean="0">
                <a:solidFill>
                  <a:srgbClr val="C00000"/>
                </a:solidFill>
                <a:latin typeface="+mn-lt"/>
              </a:rPr>
              <a:t>Establish Ground </a:t>
            </a:r>
            <a:br>
              <a:rPr lang="en-US" sz="4400" cap="none" dirty="0" smtClean="0">
                <a:solidFill>
                  <a:srgbClr val="C00000"/>
                </a:solidFill>
                <a:latin typeface="+mn-lt"/>
              </a:rPr>
            </a:br>
            <a:r>
              <a:rPr lang="en-US" sz="4400" cap="none" dirty="0" smtClean="0">
                <a:solidFill>
                  <a:srgbClr val="C00000"/>
                </a:solidFill>
                <a:latin typeface="+mn-lt"/>
              </a:rPr>
              <a:t>Rules</a:t>
            </a:r>
            <a:r>
              <a:rPr lang="en-US" sz="3600" cap="none" dirty="0" smtClean="0">
                <a:latin typeface="+mn-lt"/>
              </a:rPr>
              <a:t/>
            </a:r>
            <a:br>
              <a:rPr lang="en-US" sz="3600" cap="none" dirty="0" smtClean="0">
                <a:latin typeface="+mn-lt"/>
              </a:rPr>
            </a:br>
            <a:endParaRPr lang="en-US" sz="3600" cap="none"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sorno.JPG"/>
          <p:cNvPicPr>
            <a:picLocks noChangeAspect="1"/>
          </p:cNvPicPr>
          <p:nvPr/>
        </p:nvPicPr>
        <p:blipFill>
          <a:blip r:embed="rId3" cstate="print"/>
          <a:stretch>
            <a:fillRect/>
          </a:stretch>
        </p:blipFill>
        <p:spPr>
          <a:xfrm>
            <a:off x="1905000" y="457200"/>
            <a:ext cx="5181600" cy="5181600"/>
          </a:xfrm>
          <a:prstGeom prst="rect">
            <a:avLst/>
          </a:prstGeom>
          <a:ln>
            <a:solidFill>
              <a:schemeClr val="tx1"/>
            </a:solidFill>
          </a:ln>
        </p:spPr>
      </p:pic>
      <p:sp>
        <p:nvSpPr>
          <p:cNvPr id="3" name="Content Placeholder 2"/>
          <p:cNvSpPr>
            <a:spLocks noGrp="1"/>
          </p:cNvSpPr>
          <p:nvPr>
            <p:ph idx="1"/>
          </p:nvPr>
        </p:nvSpPr>
        <p:spPr>
          <a:xfrm>
            <a:off x="1905000" y="304800"/>
            <a:ext cx="3962400" cy="5410200"/>
          </a:xfrm>
        </p:spPr>
        <p:txBody>
          <a:bodyPr/>
          <a:lstStyle/>
          <a:p>
            <a:pPr marL="742950" indent="-742950">
              <a:buNone/>
            </a:pPr>
            <a:r>
              <a:rPr lang="en-US" sz="4400" dirty="0" smtClean="0">
                <a:latin typeface="+mn-lt"/>
              </a:rPr>
              <a:t>Majority Rules or</a:t>
            </a:r>
          </a:p>
          <a:p>
            <a:pPr marL="742950" indent="-742950">
              <a:buNone/>
            </a:pPr>
            <a:endParaRPr lang="en-US" sz="4400" dirty="0" smtClean="0">
              <a:latin typeface="+mn-lt"/>
            </a:endParaRPr>
          </a:p>
          <a:p>
            <a:pPr marL="742950" indent="-742950">
              <a:buNone/>
            </a:pPr>
            <a:endParaRPr lang="en-US" sz="4400" dirty="0" smtClean="0">
              <a:latin typeface="+mn-lt"/>
            </a:endParaRPr>
          </a:p>
          <a:p>
            <a:pPr marL="742950" indent="-742950">
              <a:buNone/>
            </a:pPr>
            <a:endParaRPr lang="en-US" sz="4400" dirty="0" smtClean="0">
              <a:latin typeface="+mn-lt"/>
            </a:endParaRPr>
          </a:p>
          <a:p>
            <a:pPr marL="742950" indent="-742950">
              <a:buNone/>
            </a:pPr>
            <a:endParaRPr lang="en-US" sz="4400" dirty="0" smtClean="0">
              <a:latin typeface="+mn-lt"/>
            </a:endParaRPr>
          </a:p>
          <a:p>
            <a:pPr marL="742950" indent="-742950">
              <a:buNone/>
            </a:pPr>
            <a:r>
              <a:rPr lang="en-US" sz="4400" dirty="0" smtClean="0">
                <a:latin typeface="+mn-lt"/>
              </a:rPr>
              <a:t>Consensus</a:t>
            </a:r>
          </a:p>
          <a:p>
            <a:pPr marL="742950" indent="-742950">
              <a:buNone/>
            </a:pPr>
            <a:endParaRPr lang="en-US" sz="4400" dirty="0" smtClean="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0"/>
            <a:ext cx="7772400" cy="2438400"/>
          </a:xfrm>
        </p:spPr>
        <p:txBody>
          <a:bodyPr>
            <a:normAutofit fontScale="90000"/>
          </a:bodyPr>
          <a:lstStyle/>
          <a:p>
            <a:r>
              <a:rPr lang="en-US" dirty="0" smtClean="0">
                <a:latin typeface="+mn-lt"/>
              </a:rPr>
              <a:t/>
            </a:r>
            <a:br>
              <a:rPr lang="en-US" dirty="0" smtClean="0">
                <a:latin typeface="+mn-lt"/>
              </a:rPr>
            </a:br>
            <a:r>
              <a:rPr lang="en-US" sz="4900" dirty="0" smtClean="0">
                <a:solidFill>
                  <a:srgbClr val="C00000"/>
                </a:solidFill>
                <a:latin typeface="+mn-lt"/>
              </a:rPr>
              <a:t>Tip #7 </a:t>
            </a:r>
            <a:r>
              <a:rPr lang="en-US" dirty="0" smtClean="0">
                <a:latin typeface="+mn-lt"/>
              </a:rPr>
              <a:t/>
            </a:r>
            <a:br>
              <a:rPr lang="en-US" dirty="0" smtClean="0">
                <a:latin typeface="+mn-lt"/>
              </a:rPr>
            </a:br>
            <a:r>
              <a:rPr lang="en-US" sz="4900" dirty="0" smtClean="0">
                <a:solidFill>
                  <a:srgbClr val="C00000"/>
                </a:solidFill>
                <a:latin typeface="+mn-lt"/>
              </a:rPr>
              <a:t>Setting Deadlines will Stimulate Action</a:t>
            </a:r>
            <a:endParaRPr lang="en-US" dirty="0">
              <a:latin typeface="+mn-lt"/>
            </a:endParaRPr>
          </a:p>
        </p:txBody>
      </p:sp>
      <p:sp>
        <p:nvSpPr>
          <p:cNvPr id="3" name="Content Placeholder 2"/>
          <p:cNvSpPr>
            <a:spLocks noGrp="1"/>
          </p:cNvSpPr>
          <p:nvPr>
            <p:ph idx="1"/>
          </p:nvPr>
        </p:nvSpPr>
        <p:spPr>
          <a:xfrm>
            <a:off x="685800" y="1752600"/>
            <a:ext cx="7772400" cy="3886200"/>
          </a:xfrm>
        </p:spPr>
        <p:txBody>
          <a:bodyPr>
            <a:normAutofit/>
          </a:bodyPr>
          <a:lstStyle/>
          <a:p>
            <a:endParaRPr lang="en-US" dirty="0" smtClean="0">
              <a:latin typeface="+mn-lt"/>
            </a:endParaRPr>
          </a:p>
          <a:p>
            <a:endParaRPr lang="en-US" dirty="0">
              <a:latin typeface="+mn-lt"/>
            </a:endParaRPr>
          </a:p>
        </p:txBody>
      </p:sp>
      <p:pic>
        <p:nvPicPr>
          <p:cNvPr id="4" name="Picture 3" descr="swimmer.JPG"/>
          <p:cNvPicPr>
            <a:picLocks noChangeAspect="1"/>
          </p:cNvPicPr>
          <p:nvPr/>
        </p:nvPicPr>
        <p:blipFill>
          <a:blip r:embed="rId3" cstate="print"/>
          <a:stretch>
            <a:fillRect/>
          </a:stretch>
        </p:blipFill>
        <p:spPr>
          <a:xfrm>
            <a:off x="2286000" y="508000"/>
            <a:ext cx="4495800" cy="299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otballtackle.JPG"/>
          <p:cNvPicPr>
            <a:picLocks noChangeAspect="1"/>
          </p:cNvPicPr>
          <p:nvPr/>
        </p:nvPicPr>
        <p:blipFill>
          <a:blip r:embed="rId3" cstate="print"/>
          <a:stretch>
            <a:fillRect/>
          </a:stretch>
        </p:blipFill>
        <p:spPr>
          <a:xfrm>
            <a:off x="1833086" y="533400"/>
            <a:ext cx="5482114" cy="3657599"/>
          </a:xfrm>
          <a:prstGeom prst="rect">
            <a:avLst/>
          </a:prstGeom>
        </p:spPr>
      </p:pic>
      <p:sp>
        <p:nvSpPr>
          <p:cNvPr id="4" name="Title 3"/>
          <p:cNvSpPr>
            <a:spLocks noGrp="1"/>
          </p:cNvSpPr>
          <p:nvPr>
            <p:ph type="title"/>
          </p:nvPr>
        </p:nvSpPr>
        <p:spPr>
          <a:xfrm>
            <a:off x="609600" y="4267201"/>
            <a:ext cx="8001000" cy="1371600"/>
          </a:xfrm>
          <a:noFill/>
        </p:spPr>
        <p:txBody>
          <a:bodyPr/>
          <a:lstStyle/>
          <a:p>
            <a:pPr algn="ctr"/>
            <a:r>
              <a:rPr lang="en-US" sz="4400" cap="none" dirty="0" smtClean="0">
                <a:solidFill>
                  <a:srgbClr val="C00000"/>
                </a:solidFill>
                <a:latin typeface="+mn-lt"/>
              </a:rPr>
              <a:t>Tip</a:t>
            </a:r>
            <a:r>
              <a:rPr lang="en-US" sz="4400" dirty="0" smtClean="0">
                <a:solidFill>
                  <a:srgbClr val="C00000"/>
                </a:solidFill>
                <a:latin typeface="+mn-lt"/>
              </a:rPr>
              <a:t> #8 </a:t>
            </a:r>
            <a:br>
              <a:rPr lang="en-US" sz="4400" dirty="0" smtClean="0">
                <a:solidFill>
                  <a:srgbClr val="C00000"/>
                </a:solidFill>
                <a:latin typeface="+mn-lt"/>
              </a:rPr>
            </a:br>
            <a:r>
              <a:rPr lang="en-US" sz="4400" cap="none" dirty="0" smtClean="0">
                <a:solidFill>
                  <a:srgbClr val="C00000"/>
                </a:solidFill>
                <a:latin typeface="+mn-lt"/>
              </a:rPr>
              <a:t>Conflict Management</a:t>
            </a:r>
            <a:endParaRPr lang="en-US" sz="4400" dirty="0">
              <a:solidFill>
                <a:srgbClr val="C00000"/>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838200"/>
          </a:xfrm>
        </p:spPr>
        <p:txBody>
          <a:bodyPr/>
          <a:lstStyle/>
          <a:p>
            <a:r>
              <a:rPr lang="en-US" dirty="0" smtClean="0">
                <a:solidFill>
                  <a:srgbClr val="C00000"/>
                </a:solidFill>
                <a:latin typeface="+mn-lt"/>
              </a:rPr>
              <a:t>Strategies for Handling Conflict</a:t>
            </a:r>
            <a:endParaRPr lang="en-US" dirty="0">
              <a:solidFill>
                <a:srgbClr val="C00000"/>
              </a:solidFill>
              <a:latin typeface="+mn-lt"/>
            </a:endParaRPr>
          </a:p>
        </p:txBody>
      </p:sp>
      <p:sp>
        <p:nvSpPr>
          <p:cNvPr id="3" name="Content Placeholder 2"/>
          <p:cNvSpPr>
            <a:spLocks noGrp="1"/>
          </p:cNvSpPr>
          <p:nvPr>
            <p:ph idx="1"/>
          </p:nvPr>
        </p:nvSpPr>
        <p:spPr>
          <a:xfrm>
            <a:off x="685800" y="1828800"/>
            <a:ext cx="7772400" cy="4114800"/>
          </a:xfrm>
        </p:spPr>
        <p:txBody>
          <a:bodyPr/>
          <a:lstStyle/>
          <a:p>
            <a:r>
              <a:rPr lang="en-US" sz="4000" b="1" dirty="0" smtClean="0">
                <a:latin typeface="+mn-lt"/>
              </a:rPr>
              <a:t>Lead the discussion away from intense language</a:t>
            </a:r>
          </a:p>
          <a:p>
            <a:pPr marL="0" indent="0">
              <a:buNone/>
            </a:pPr>
            <a:endParaRPr lang="en-US" sz="4000" b="1" dirty="0" smtClean="0">
              <a:latin typeface="+mn-lt"/>
            </a:endParaRPr>
          </a:p>
          <a:p>
            <a:r>
              <a:rPr lang="en-US" sz="4000" b="1" dirty="0" smtClean="0">
                <a:latin typeface="+mn-lt"/>
              </a:rPr>
              <a:t>Promote information sharing</a:t>
            </a:r>
            <a:endParaRPr lang="en-US" sz="4000" b="1"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holdingclock.JPG"/>
          <p:cNvPicPr>
            <a:picLocks noChangeAspect="1"/>
          </p:cNvPicPr>
          <p:nvPr/>
        </p:nvPicPr>
        <p:blipFill>
          <a:blip r:embed="rId3" cstate="print"/>
          <a:stretch>
            <a:fillRect/>
          </a:stretch>
        </p:blipFill>
        <p:spPr>
          <a:xfrm>
            <a:off x="609600" y="589055"/>
            <a:ext cx="8153400" cy="5064570"/>
          </a:xfrm>
          <a:prstGeom prst="rect">
            <a:avLst/>
          </a:prstGeom>
        </p:spPr>
      </p:pic>
      <p:sp>
        <p:nvSpPr>
          <p:cNvPr id="2" name="Title 1"/>
          <p:cNvSpPr>
            <a:spLocks noGrp="1"/>
          </p:cNvSpPr>
          <p:nvPr>
            <p:ph type="title"/>
          </p:nvPr>
        </p:nvSpPr>
        <p:spPr>
          <a:xfrm>
            <a:off x="609600" y="533400"/>
            <a:ext cx="8153400" cy="2209800"/>
          </a:xfrm>
        </p:spPr>
        <p:txBody>
          <a:bodyPr/>
          <a:lstStyle/>
          <a:p>
            <a:pPr algn="l"/>
            <a:r>
              <a:rPr lang="en-US" sz="4400" dirty="0" smtClean="0">
                <a:solidFill>
                  <a:srgbClr val="C00000"/>
                </a:solidFill>
                <a:latin typeface="+mn-lt"/>
              </a:rPr>
              <a:t>Tip #9 </a:t>
            </a:r>
            <a:br>
              <a:rPr lang="en-US" sz="4400" dirty="0" smtClean="0">
                <a:solidFill>
                  <a:srgbClr val="C00000"/>
                </a:solidFill>
                <a:latin typeface="+mn-lt"/>
              </a:rPr>
            </a:br>
            <a:r>
              <a:rPr lang="en-US" sz="4400" dirty="0" smtClean="0">
                <a:solidFill>
                  <a:srgbClr val="C00000"/>
                </a:solidFill>
                <a:latin typeface="+mn-lt"/>
              </a:rPr>
              <a:t>Keep The Meetings Short</a:t>
            </a:r>
            <a:br>
              <a:rPr lang="en-US" sz="4400" dirty="0" smtClean="0">
                <a:solidFill>
                  <a:srgbClr val="C00000"/>
                </a:solidFill>
                <a:latin typeface="+mn-lt"/>
              </a:rPr>
            </a:br>
            <a:endParaRPr lang="en-US" sz="4400" dirty="0">
              <a:solidFill>
                <a:srgbClr val="C00000"/>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a:buNone/>
            </a:pPr>
            <a:r>
              <a:rPr lang="en-US" dirty="0" smtClean="0">
                <a:latin typeface="+mn-lt"/>
              </a:rPr>
              <a:t>   </a:t>
            </a:r>
            <a:endParaRPr lang="en-US" dirty="0">
              <a:latin typeface="+mn-lt"/>
            </a:endParaRPr>
          </a:p>
        </p:txBody>
      </p:sp>
      <p:graphicFrame>
        <p:nvGraphicFramePr>
          <p:cNvPr id="6" name="Diagram 5"/>
          <p:cNvGraphicFramePr/>
          <p:nvPr/>
        </p:nvGraphicFramePr>
        <p:xfrm>
          <a:off x="1447800" y="1981200"/>
          <a:ext cx="5867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6" name="Rectangle 2"/>
          <p:cNvSpPr>
            <a:spLocks noGrp="1" noChangeArrowheads="1"/>
          </p:cNvSpPr>
          <p:nvPr>
            <p:ph type="title"/>
          </p:nvPr>
        </p:nvSpPr>
        <p:spPr>
          <a:xfrm>
            <a:off x="685800" y="457200"/>
            <a:ext cx="7772400" cy="1295400"/>
          </a:xfrm>
        </p:spPr>
        <p:txBody>
          <a:bodyPr/>
          <a:lstStyle/>
          <a:p>
            <a:r>
              <a:rPr lang="en-US" sz="4400" dirty="0" smtClean="0">
                <a:solidFill>
                  <a:srgbClr val="C00000"/>
                </a:solidFill>
                <a:latin typeface="+mn-lt"/>
              </a:rPr>
              <a:t>Tip #10</a:t>
            </a:r>
            <a:br>
              <a:rPr lang="en-US" sz="4400" dirty="0" smtClean="0">
                <a:solidFill>
                  <a:srgbClr val="C00000"/>
                </a:solidFill>
                <a:latin typeface="+mn-lt"/>
              </a:rPr>
            </a:br>
            <a:r>
              <a:rPr lang="en-US" sz="4400" dirty="0" smtClean="0">
                <a:solidFill>
                  <a:srgbClr val="C00000"/>
                </a:solidFill>
                <a:latin typeface="+mn-lt"/>
              </a:rPr>
              <a:t>Celebrate the Small Wins!</a:t>
            </a:r>
            <a:endParaRPr lang="en-US" sz="4400" dirty="0">
              <a:solidFill>
                <a:srgbClr val="C00000"/>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63975"/>
          </a:xfrm>
        </p:spPr>
        <p:txBody>
          <a:bodyPr/>
          <a:lstStyle/>
          <a:p>
            <a:r>
              <a:rPr lang="en-US" sz="4400" dirty="0" smtClean="0">
                <a:solidFill>
                  <a:srgbClr val="C00000"/>
                </a:solidFill>
                <a:latin typeface="+mn-lt"/>
              </a:rPr>
              <a:t>Bonus Tips:</a:t>
            </a:r>
            <a:br>
              <a:rPr lang="en-US" sz="4400" dirty="0" smtClean="0">
                <a:solidFill>
                  <a:srgbClr val="C00000"/>
                </a:solidFill>
                <a:latin typeface="+mn-lt"/>
              </a:rPr>
            </a:br>
            <a:r>
              <a:rPr lang="en-US" sz="4400" dirty="0" smtClean="0">
                <a:solidFill>
                  <a:srgbClr val="C00000"/>
                </a:solidFill>
                <a:latin typeface="+mn-lt"/>
              </a:rPr>
              <a:t/>
            </a:r>
            <a:br>
              <a:rPr lang="en-US" sz="4400" dirty="0" smtClean="0">
                <a:solidFill>
                  <a:srgbClr val="C00000"/>
                </a:solidFill>
                <a:latin typeface="+mn-lt"/>
              </a:rPr>
            </a:br>
            <a:r>
              <a:rPr lang="en-US" sz="4400" cap="none" dirty="0" smtClean="0">
                <a:solidFill>
                  <a:srgbClr val="C00000"/>
                </a:solidFill>
                <a:latin typeface="+mn-lt"/>
              </a:rPr>
              <a:t>Strategies for minimizing common meeting obstacles</a:t>
            </a:r>
            <a:r>
              <a:rPr lang="en-US" sz="4400" dirty="0" smtClean="0">
                <a:solidFill>
                  <a:srgbClr val="C00000"/>
                </a:solidFill>
                <a:latin typeface="+mn-lt"/>
              </a:rPr>
              <a:t/>
            </a:r>
            <a:br>
              <a:rPr lang="en-US" sz="4400" dirty="0" smtClean="0">
                <a:solidFill>
                  <a:srgbClr val="C00000"/>
                </a:solidFill>
                <a:latin typeface="+mn-lt"/>
              </a:rPr>
            </a:br>
            <a:r>
              <a:rPr lang="en-US" sz="4400" dirty="0" smtClean="0">
                <a:solidFill>
                  <a:srgbClr val="C00000"/>
                </a:solidFill>
                <a:latin typeface="+mn-lt"/>
              </a:rPr>
              <a:t/>
            </a:r>
            <a:br>
              <a:rPr lang="en-US" sz="4400" dirty="0" smtClean="0">
                <a:solidFill>
                  <a:srgbClr val="C00000"/>
                </a:solidFill>
                <a:latin typeface="+mn-lt"/>
              </a:rPr>
            </a:br>
            <a:endParaRPr lang="en-US" sz="4400" dirty="0">
              <a:solidFill>
                <a:srgbClr val="C00000"/>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447800"/>
          </a:xfrm>
        </p:spPr>
        <p:txBody>
          <a:bodyPr>
            <a:normAutofit fontScale="90000"/>
          </a:bodyPr>
          <a:lstStyle/>
          <a:p>
            <a:r>
              <a:rPr lang="en-US" b="1" dirty="0" smtClean="0">
                <a:latin typeface="+mn-lt"/>
              </a:rPr>
              <a:t/>
            </a:r>
            <a:br>
              <a:rPr lang="en-US" b="1" dirty="0" smtClean="0">
                <a:latin typeface="+mn-lt"/>
              </a:rPr>
            </a:br>
            <a:r>
              <a:rPr lang="en-US" b="1" dirty="0" smtClean="0">
                <a:latin typeface="+mn-lt"/>
              </a:rPr>
              <a:t/>
            </a:r>
            <a:br>
              <a:rPr lang="en-US" b="1" dirty="0" smtClean="0">
                <a:latin typeface="+mn-lt"/>
              </a:rPr>
            </a:br>
            <a:r>
              <a:rPr lang="en-US" sz="4900" b="1" dirty="0" smtClean="0">
                <a:solidFill>
                  <a:srgbClr val="C00000"/>
                </a:solidFill>
                <a:latin typeface="+mn-lt"/>
              </a:rPr>
              <a:t>Working Towards </a:t>
            </a:r>
            <a:br>
              <a:rPr lang="en-US" sz="4900" b="1" dirty="0" smtClean="0">
                <a:solidFill>
                  <a:srgbClr val="C00000"/>
                </a:solidFill>
                <a:latin typeface="+mn-lt"/>
              </a:rPr>
            </a:br>
            <a:r>
              <a:rPr lang="en-US" sz="4900" b="1" dirty="0" smtClean="0">
                <a:solidFill>
                  <a:srgbClr val="C00000"/>
                </a:solidFill>
                <a:latin typeface="+mn-lt"/>
              </a:rPr>
              <a:t>Group Agreement</a:t>
            </a:r>
            <a:endParaRPr lang="en-US" sz="4900" dirty="0">
              <a:solidFill>
                <a:srgbClr val="C00000"/>
              </a:solidFill>
              <a:latin typeface="+mn-lt"/>
            </a:endParaRPr>
          </a:p>
        </p:txBody>
      </p:sp>
      <p:sp>
        <p:nvSpPr>
          <p:cNvPr id="3" name="Content Placeholder 2"/>
          <p:cNvSpPr>
            <a:spLocks noGrp="1"/>
          </p:cNvSpPr>
          <p:nvPr>
            <p:ph idx="1"/>
          </p:nvPr>
        </p:nvSpPr>
        <p:spPr>
          <a:xfrm>
            <a:off x="457200" y="1981200"/>
            <a:ext cx="8229600" cy="3657600"/>
          </a:xfrm>
        </p:spPr>
        <p:txBody>
          <a:bodyPr>
            <a:normAutofit fontScale="92500"/>
          </a:bodyPr>
          <a:lstStyle/>
          <a:p>
            <a:pPr marL="742950" indent="-742950">
              <a:buFont typeface="+mj-lt"/>
              <a:buAutoNum type="arabicPeriod"/>
            </a:pPr>
            <a:r>
              <a:rPr lang="en-US" sz="3600" dirty="0" smtClean="0">
                <a:latin typeface="+mn-lt"/>
              </a:rPr>
              <a:t>When participants seem totally blocked and unable to break through an impasse, go back to the initial question or purpose of the activity and restate it.</a:t>
            </a:r>
          </a:p>
          <a:p>
            <a:pPr marL="742950" indent="-742950">
              <a:buFont typeface="+mj-lt"/>
              <a:buAutoNum type="arabicPeriod"/>
            </a:pPr>
            <a:r>
              <a:rPr lang="en-US" sz="3600" dirty="0" smtClean="0">
                <a:latin typeface="+mn-lt"/>
              </a:rPr>
              <a:t>Ask which alternatives are supported by data.</a:t>
            </a:r>
          </a:p>
          <a:p>
            <a:endParaRPr lang="en-US" dirty="0" smtClean="0">
              <a:latin typeface="+mn-lt"/>
            </a:endParaRPr>
          </a:p>
          <a:p>
            <a:endParaRPr lang="en-US"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09600"/>
            <a:ext cx="7848600" cy="5056449"/>
          </a:xfrm>
          <a:prstGeom prst="rect">
            <a:avLst/>
          </a:prstGeom>
        </p:spPr>
        <p:txBody>
          <a:bodyPr wrap="square">
            <a:spAutoFit/>
          </a:bodyPr>
          <a:lstStyle/>
          <a:p>
            <a:pPr>
              <a:lnSpc>
                <a:spcPct val="150000"/>
              </a:lnSpc>
            </a:pPr>
            <a:r>
              <a:rPr lang="en-US" sz="4400" b="1" dirty="0" smtClean="0">
                <a:solidFill>
                  <a:srgbClr val="C00000"/>
                </a:solidFill>
                <a:latin typeface="Gill Sans MT" panose="020B0502020104020203" pitchFamily="34" charset="0"/>
              </a:rPr>
              <a:t>A successful meeting leaves people with a feeling that:</a:t>
            </a:r>
            <a:br>
              <a:rPr lang="en-US" sz="4400" b="1" dirty="0" smtClean="0">
                <a:solidFill>
                  <a:srgbClr val="C00000"/>
                </a:solidFill>
                <a:latin typeface="Gill Sans MT" panose="020B0502020104020203" pitchFamily="34" charset="0"/>
              </a:rPr>
            </a:br>
            <a:r>
              <a:rPr lang="en-US" sz="4400" b="1" dirty="0" smtClean="0">
                <a:solidFill>
                  <a:srgbClr val="C00000"/>
                </a:solidFill>
                <a:latin typeface="Gill Sans MT" panose="020B0502020104020203" pitchFamily="34" charset="0"/>
              </a:rPr>
              <a:t>- Progress was made</a:t>
            </a:r>
            <a:br>
              <a:rPr lang="en-US" sz="4400" b="1" dirty="0" smtClean="0">
                <a:solidFill>
                  <a:srgbClr val="C00000"/>
                </a:solidFill>
                <a:latin typeface="Gill Sans MT" panose="020B0502020104020203" pitchFamily="34" charset="0"/>
              </a:rPr>
            </a:br>
            <a:r>
              <a:rPr lang="en-US" sz="4400" b="1" dirty="0" smtClean="0">
                <a:solidFill>
                  <a:srgbClr val="C00000"/>
                </a:solidFill>
                <a:latin typeface="Gill Sans MT" panose="020B0502020104020203" pitchFamily="34" charset="0"/>
              </a:rPr>
              <a:t>- Time was wisely used</a:t>
            </a:r>
          </a:p>
          <a:p>
            <a:pPr>
              <a:lnSpc>
                <a:spcPct val="150000"/>
              </a:lnSpc>
            </a:pPr>
            <a:r>
              <a:rPr lang="en-US" sz="4400" b="1" dirty="0" smtClean="0">
                <a:solidFill>
                  <a:srgbClr val="C00000"/>
                </a:solidFill>
                <a:latin typeface="Gill Sans MT" panose="020B0502020104020203" pitchFamily="34" charset="0"/>
              </a:rPr>
              <a:t>- People had fun</a:t>
            </a:r>
            <a:endParaRPr lang="en-US" sz="4400" dirty="0">
              <a:solidFill>
                <a:srgbClr val="C00000"/>
              </a:solidFill>
              <a:latin typeface="Gill Sans MT" panose="020B05020201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876800" cy="4114800"/>
          </a:xfrm>
        </p:spPr>
        <p:txBody>
          <a:bodyPr>
            <a:normAutofit fontScale="90000"/>
          </a:bodyPr>
          <a:lstStyle/>
          <a:p>
            <a:r>
              <a:rPr lang="en-US" sz="4900" dirty="0" smtClean="0">
                <a:solidFill>
                  <a:srgbClr val="C00000"/>
                </a:solidFill>
                <a:latin typeface="+mn-lt"/>
              </a:rPr>
              <a:t>When a </a:t>
            </a:r>
            <a:br>
              <a:rPr lang="en-US" sz="4900" dirty="0" smtClean="0">
                <a:solidFill>
                  <a:srgbClr val="C00000"/>
                </a:solidFill>
                <a:latin typeface="+mn-lt"/>
              </a:rPr>
            </a:br>
            <a:r>
              <a:rPr lang="en-US" sz="4900" dirty="0" smtClean="0">
                <a:solidFill>
                  <a:srgbClr val="C00000"/>
                </a:solidFill>
                <a:latin typeface="+mn-lt"/>
              </a:rPr>
              <a:t>Point is </a:t>
            </a:r>
            <a:br>
              <a:rPr lang="en-US" sz="4900" dirty="0" smtClean="0">
                <a:solidFill>
                  <a:srgbClr val="C00000"/>
                </a:solidFill>
                <a:latin typeface="+mn-lt"/>
              </a:rPr>
            </a:br>
            <a:r>
              <a:rPr lang="en-US" sz="4900" dirty="0" smtClean="0">
                <a:solidFill>
                  <a:srgbClr val="C00000"/>
                </a:solidFill>
                <a:latin typeface="+mn-lt"/>
              </a:rPr>
              <a:t>being </a:t>
            </a:r>
            <a:br>
              <a:rPr lang="en-US" sz="4900" dirty="0" smtClean="0">
                <a:solidFill>
                  <a:srgbClr val="C00000"/>
                </a:solidFill>
                <a:latin typeface="+mn-lt"/>
              </a:rPr>
            </a:br>
            <a:r>
              <a:rPr lang="en-US" sz="4900" dirty="0" smtClean="0">
                <a:solidFill>
                  <a:srgbClr val="C00000"/>
                </a:solidFill>
                <a:latin typeface="+mn-lt"/>
              </a:rPr>
              <a:t>Discussed </a:t>
            </a:r>
            <a:br>
              <a:rPr lang="en-US" sz="4900" dirty="0" smtClean="0">
                <a:solidFill>
                  <a:srgbClr val="C00000"/>
                </a:solidFill>
                <a:latin typeface="+mn-lt"/>
              </a:rPr>
            </a:br>
            <a:r>
              <a:rPr lang="en-US" sz="4900" dirty="0" smtClean="0">
                <a:solidFill>
                  <a:srgbClr val="C00000"/>
                </a:solidFill>
                <a:latin typeface="+mn-lt"/>
              </a:rPr>
              <a:t>to Long</a:t>
            </a:r>
            <a:r>
              <a:rPr lang="en-US" sz="4400" dirty="0" smtClean="0">
                <a:solidFill>
                  <a:srgbClr val="C00000"/>
                </a:solidFill>
                <a:latin typeface="+mn-lt"/>
              </a:rPr>
              <a:t/>
            </a:r>
            <a:br>
              <a:rPr lang="en-US" sz="4400" dirty="0" smtClean="0">
                <a:solidFill>
                  <a:srgbClr val="C00000"/>
                </a:solidFill>
                <a:latin typeface="+mn-lt"/>
              </a:rPr>
            </a:br>
            <a:endParaRPr lang="en-US" sz="4400" dirty="0">
              <a:solidFill>
                <a:srgbClr val="C00000"/>
              </a:solidFill>
              <a:latin typeface="+mn-lt"/>
            </a:endParaRPr>
          </a:p>
        </p:txBody>
      </p:sp>
      <p:pic>
        <p:nvPicPr>
          <p:cNvPr id="4" name="Content Placeholder 3" descr="yawning.JPG"/>
          <p:cNvPicPr>
            <a:picLocks noGrp="1" noChangeAspect="1"/>
          </p:cNvPicPr>
          <p:nvPr>
            <p:ph idx="1"/>
          </p:nvPr>
        </p:nvPicPr>
        <p:blipFill>
          <a:blip r:embed="rId3" cstate="print"/>
          <a:stretch>
            <a:fillRect/>
          </a:stretch>
        </p:blipFill>
        <p:spPr>
          <a:xfrm>
            <a:off x="4953000" y="914400"/>
            <a:ext cx="2930618" cy="4144963"/>
          </a:xfrm>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P900430714quarterback with ball.JPG"/>
          <p:cNvPicPr>
            <a:picLocks noGrp="1" noChangeAspect="1"/>
          </p:cNvPicPr>
          <p:nvPr>
            <p:ph idx="1"/>
          </p:nvPr>
        </p:nvPicPr>
        <p:blipFill>
          <a:blip r:embed="rId3" cstate="print"/>
          <a:stretch>
            <a:fillRect/>
          </a:stretch>
        </p:blipFill>
        <p:spPr>
          <a:xfrm>
            <a:off x="781447" y="609600"/>
            <a:ext cx="7467953" cy="5029200"/>
          </a:xfrm>
        </p:spPr>
      </p:pic>
      <p:sp>
        <p:nvSpPr>
          <p:cNvPr id="2" name="Title 1"/>
          <p:cNvSpPr>
            <a:spLocks noGrp="1"/>
          </p:cNvSpPr>
          <p:nvPr>
            <p:ph type="title"/>
          </p:nvPr>
        </p:nvSpPr>
        <p:spPr>
          <a:xfrm>
            <a:off x="762000" y="762000"/>
            <a:ext cx="3733800" cy="4800600"/>
          </a:xfrm>
        </p:spPr>
        <p:txBody>
          <a:bodyPr/>
          <a:lstStyle/>
          <a:p>
            <a:r>
              <a:rPr lang="en-US" sz="4400" dirty="0" smtClean="0">
                <a:solidFill>
                  <a:schemeClr val="bg1"/>
                </a:solidFill>
                <a:latin typeface="+mn-lt"/>
              </a:rPr>
              <a:t>Coping </a:t>
            </a:r>
            <a:br>
              <a:rPr lang="en-US" sz="4400" dirty="0" smtClean="0">
                <a:solidFill>
                  <a:schemeClr val="bg1"/>
                </a:solidFill>
                <a:latin typeface="+mn-lt"/>
              </a:rPr>
            </a:br>
            <a:r>
              <a:rPr lang="en-US" sz="4400" dirty="0" smtClean="0">
                <a:solidFill>
                  <a:schemeClr val="bg1"/>
                </a:solidFill>
                <a:latin typeface="+mn-lt"/>
              </a:rPr>
              <a:t>with a </a:t>
            </a:r>
            <a:br>
              <a:rPr lang="en-US" sz="4400" dirty="0" smtClean="0">
                <a:solidFill>
                  <a:schemeClr val="bg1"/>
                </a:solidFill>
                <a:latin typeface="+mn-lt"/>
              </a:rPr>
            </a:br>
            <a:r>
              <a:rPr lang="en-US" sz="4400" dirty="0" smtClean="0">
                <a:solidFill>
                  <a:schemeClr val="bg1"/>
                </a:solidFill>
                <a:latin typeface="+mn-lt"/>
              </a:rPr>
              <a:t>One-Person Show</a:t>
            </a:r>
            <a:r>
              <a:rPr lang="en-US" sz="4400" dirty="0" smtClean="0">
                <a:solidFill>
                  <a:srgbClr val="C00000"/>
                </a:solidFill>
                <a:latin typeface="+mn-lt"/>
              </a:rPr>
              <a:t/>
            </a:r>
            <a:br>
              <a:rPr lang="en-US" sz="4400" dirty="0" smtClean="0">
                <a:solidFill>
                  <a:srgbClr val="C00000"/>
                </a:solidFill>
                <a:latin typeface="+mn-lt"/>
              </a:rPr>
            </a:br>
            <a:r>
              <a:rPr lang="en-US" sz="4400" dirty="0" smtClean="0">
                <a:solidFill>
                  <a:srgbClr val="C00000"/>
                </a:solidFill>
                <a:latin typeface="+mn-lt"/>
              </a:rPr>
              <a:t/>
            </a:r>
            <a:br>
              <a:rPr lang="en-US" sz="4400" dirty="0" smtClean="0">
                <a:solidFill>
                  <a:srgbClr val="C00000"/>
                </a:solidFill>
                <a:latin typeface="+mn-lt"/>
              </a:rPr>
            </a:br>
            <a:endParaRPr lang="en-US" sz="4400" dirty="0">
              <a:solidFill>
                <a:srgbClr val="C00000"/>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ouds.JPG"/>
          <p:cNvPicPr>
            <a:picLocks noGrp="1" noChangeAspect="1"/>
          </p:cNvPicPr>
          <p:nvPr>
            <p:ph idx="1"/>
          </p:nvPr>
        </p:nvPicPr>
        <p:blipFill>
          <a:blip r:embed="rId3" cstate="print"/>
          <a:stretch>
            <a:fillRect/>
          </a:stretch>
        </p:blipFill>
        <p:spPr>
          <a:xfrm>
            <a:off x="1143000" y="457200"/>
            <a:ext cx="6872817" cy="5154613"/>
          </a:xfrm>
        </p:spPr>
      </p:pic>
      <p:sp>
        <p:nvSpPr>
          <p:cNvPr id="2" name="Title 1"/>
          <p:cNvSpPr>
            <a:spLocks noGrp="1"/>
          </p:cNvSpPr>
          <p:nvPr>
            <p:ph type="title"/>
          </p:nvPr>
        </p:nvSpPr>
        <p:spPr>
          <a:xfrm>
            <a:off x="1143000" y="990600"/>
            <a:ext cx="6858000" cy="4953000"/>
          </a:xfrm>
        </p:spPr>
        <p:txBody>
          <a:bodyPr>
            <a:normAutofit/>
          </a:bodyPr>
          <a:lstStyle/>
          <a:p>
            <a:r>
              <a:rPr lang="en-US" sz="6000" dirty="0" smtClean="0">
                <a:solidFill>
                  <a:schemeClr val="tx1"/>
                </a:solidFill>
                <a:latin typeface="+mn-lt"/>
              </a:rPr>
              <a:t>When a </a:t>
            </a:r>
            <a:br>
              <a:rPr lang="en-US" sz="6000" dirty="0" smtClean="0">
                <a:solidFill>
                  <a:schemeClr val="tx1"/>
                </a:solidFill>
                <a:latin typeface="+mn-lt"/>
              </a:rPr>
            </a:br>
            <a:r>
              <a:rPr lang="en-US" sz="6000" dirty="0" smtClean="0">
                <a:solidFill>
                  <a:schemeClr val="tx1"/>
                </a:solidFill>
                <a:latin typeface="+mn-lt"/>
              </a:rPr>
              <a:t>Speaker Drifts </a:t>
            </a:r>
            <a:br>
              <a:rPr lang="en-US" sz="6000" dirty="0" smtClean="0">
                <a:solidFill>
                  <a:schemeClr val="tx1"/>
                </a:solidFill>
                <a:latin typeface="+mn-lt"/>
              </a:rPr>
            </a:br>
            <a:r>
              <a:rPr lang="en-US" sz="6000" dirty="0" smtClean="0">
                <a:solidFill>
                  <a:schemeClr val="tx1"/>
                </a:solidFill>
                <a:latin typeface="+mn-lt"/>
              </a:rPr>
              <a:t>from the Subject</a:t>
            </a:r>
            <a:r>
              <a:rPr lang="en-US" sz="6000" dirty="0" smtClean="0">
                <a:solidFill>
                  <a:schemeClr val="bg1"/>
                </a:solidFill>
                <a:latin typeface="+mn-lt"/>
              </a:rPr>
              <a:t/>
            </a:r>
            <a:br>
              <a:rPr lang="en-US" sz="6000" dirty="0" smtClean="0">
                <a:solidFill>
                  <a:schemeClr val="bg1"/>
                </a:solidFill>
                <a:latin typeface="+mn-lt"/>
              </a:rPr>
            </a:br>
            <a:r>
              <a:rPr lang="en-US" sz="4400" dirty="0" smtClean="0">
                <a:solidFill>
                  <a:schemeClr val="bg1"/>
                </a:solidFill>
                <a:latin typeface="+mn-lt"/>
              </a:rPr>
              <a:t/>
            </a:r>
            <a:br>
              <a:rPr lang="en-US" sz="4400" dirty="0" smtClean="0">
                <a:solidFill>
                  <a:schemeClr val="bg1"/>
                </a:solidFill>
                <a:latin typeface="+mn-lt"/>
              </a:rPr>
            </a:br>
            <a:endParaRPr lang="en-US" sz="4400" dirty="0">
              <a:solidFill>
                <a:schemeClr val="bg1"/>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lar bear.JPG"/>
          <p:cNvPicPr>
            <a:picLocks noGrp="1" noChangeAspect="1"/>
          </p:cNvPicPr>
          <p:nvPr>
            <p:ph idx="1"/>
          </p:nvPr>
        </p:nvPicPr>
        <p:blipFill>
          <a:blip r:embed="rId3" cstate="print"/>
          <a:stretch>
            <a:fillRect/>
          </a:stretch>
        </p:blipFill>
        <p:spPr>
          <a:xfrm>
            <a:off x="609599" y="457200"/>
            <a:ext cx="7719021" cy="5068824"/>
          </a:xfrm>
          <a:ln>
            <a:solidFill>
              <a:schemeClr val="tx1"/>
            </a:solidFill>
          </a:ln>
        </p:spPr>
      </p:pic>
      <p:sp>
        <p:nvSpPr>
          <p:cNvPr id="2" name="Title 1"/>
          <p:cNvSpPr>
            <a:spLocks noGrp="1"/>
          </p:cNvSpPr>
          <p:nvPr>
            <p:ph type="title"/>
          </p:nvPr>
        </p:nvSpPr>
        <p:spPr>
          <a:xfrm>
            <a:off x="5181600" y="457200"/>
            <a:ext cx="3124200" cy="5029200"/>
          </a:xfrm>
        </p:spPr>
        <p:txBody>
          <a:bodyPr>
            <a:noAutofit/>
          </a:bodyPr>
          <a:lstStyle/>
          <a:p>
            <a:r>
              <a:rPr lang="en-US" dirty="0" smtClean="0">
                <a:solidFill>
                  <a:schemeClr val="bg1"/>
                </a:solidFill>
                <a:latin typeface="+mn-lt"/>
              </a:rPr>
              <a:t>When a Participant has Difficulty Expressing Their </a:t>
            </a:r>
            <a:r>
              <a:rPr lang="en-US" dirty="0">
                <a:solidFill>
                  <a:schemeClr val="bg1"/>
                </a:solidFill>
                <a:latin typeface="+mn-lt"/>
              </a:rPr>
              <a:t>T</a:t>
            </a:r>
            <a:r>
              <a:rPr lang="en-US" dirty="0" smtClean="0">
                <a:solidFill>
                  <a:schemeClr val="bg1"/>
                </a:solidFill>
                <a:latin typeface="+mn-lt"/>
              </a:rPr>
              <a:t>houghts</a:t>
            </a:r>
            <a:endParaRPr lang="en-US" dirty="0">
              <a:solidFill>
                <a:schemeClr val="bg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09600"/>
            <a:ext cx="7543800" cy="685800"/>
          </a:xfrm>
        </p:spPr>
        <p:txBody>
          <a:bodyPr/>
          <a:lstStyle/>
          <a:p>
            <a:r>
              <a:rPr lang="en-US" sz="2800" dirty="0" smtClean="0">
                <a:solidFill>
                  <a:srgbClr val="C00000"/>
                </a:solidFill>
                <a:latin typeface="+mn-lt"/>
              </a:rPr>
              <a:t/>
            </a:r>
            <a:br>
              <a:rPr lang="en-US" sz="2800" dirty="0" smtClean="0">
                <a:solidFill>
                  <a:srgbClr val="C00000"/>
                </a:solidFill>
                <a:latin typeface="+mn-lt"/>
              </a:rPr>
            </a:br>
            <a:r>
              <a:rPr lang="en-US" sz="2800" dirty="0" smtClean="0">
                <a:solidFill>
                  <a:srgbClr val="C00000"/>
                </a:solidFill>
                <a:latin typeface="+mn-lt"/>
              </a:rPr>
              <a:t>Ten Tips for Running Successful Meetings</a:t>
            </a:r>
            <a:endParaRPr lang="en-US" sz="2800" dirty="0">
              <a:solidFill>
                <a:srgbClr val="C00000"/>
              </a:solidFill>
              <a:latin typeface="+mn-lt"/>
            </a:endParaRPr>
          </a:p>
        </p:txBody>
      </p:sp>
      <p:sp>
        <p:nvSpPr>
          <p:cNvPr id="3" name="Subtitle 2"/>
          <p:cNvSpPr>
            <a:spLocks noGrp="1"/>
          </p:cNvSpPr>
          <p:nvPr>
            <p:ph type="subTitle" idx="1"/>
          </p:nvPr>
        </p:nvSpPr>
        <p:spPr>
          <a:xfrm>
            <a:off x="1447800" y="1371600"/>
            <a:ext cx="7086600" cy="2819400"/>
          </a:xfrm>
        </p:spPr>
        <p:txBody>
          <a:bodyPr>
            <a:normAutofit fontScale="25000" lnSpcReduction="20000"/>
          </a:bodyPr>
          <a:lstStyle/>
          <a:p>
            <a:pPr algn="l">
              <a:lnSpc>
                <a:spcPct val="120000"/>
              </a:lnSpc>
            </a:pPr>
            <a:r>
              <a:rPr lang="en-US" sz="11200" dirty="0" smtClean="0">
                <a:solidFill>
                  <a:schemeClr val="tx1"/>
                </a:solidFill>
                <a:latin typeface="+mn-lt"/>
              </a:rPr>
              <a:t>Adapted from </a:t>
            </a:r>
            <a:r>
              <a:rPr lang="en-US" sz="11200" i="1" dirty="0" smtClean="0">
                <a:solidFill>
                  <a:schemeClr val="tx1"/>
                </a:solidFill>
                <a:latin typeface="+mn-lt"/>
              </a:rPr>
              <a:t>Growing Communities  Curriculum: Community Building and Organizational Development through Community Gardening (2</a:t>
            </a:r>
            <a:r>
              <a:rPr lang="en-US" sz="11200" i="1" baseline="30000" dirty="0" smtClean="0">
                <a:solidFill>
                  <a:schemeClr val="tx1"/>
                </a:solidFill>
                <a:latin typeface="+mn-lt"/>
              </a:rPr>
              <a:t>nd</a:t>
            </a:r>
            <a:r>
              <a:rPr lang="en-US" sz="11200" i="1" dirty="0" smtClean="0">
                <a:solidFill>
                  <a:schemeClr val="tx1"/>
                </a:solidFill>
                <a:latin typeface="+mn-lt"/>
              </a:rPr>
              <a:t> Edition) </a:t>
            </a:r>
            <a:r>
              <a:rPr lang="en-US" sz="11200" dirty="0" smtClean="0">
                <a:solidFill>
                  <a:schemeClr val="tx1"/>
                </a:solidFill>
                <a:latin typeface="+mn-lt"/>
              </a:rPr>
              <a:t>Columbus, Ohio: American Community Gardening Association </a:t>
            </a:r>
          </a:p>
          <a:p>
            <a:pPr>
              <a:lnSpc>
                <a:spcPct val="120000"/>
              </a:lnSpc>
            </a:pPr>
            <a:endParaRPr lang="en-US"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seatingicecream.JPG"/>
          <p:cNvPicPr>
            <a:picLocks noChangeAspect="1"/>
          </p:cNvPicPr>
          <p:nvPr/>
        </p:nvPicPr>
        <p:blipFill>
          <a:blip r:embed="rId3" cstate="print"/>
          <a:stretch>
            <a:fillRect/>
          </a:stretch>
        </p:blipFill>
        <p:spPr>
          <a:xfrm>
            <a:off x="2057400" y="457200"/>
            <a:ext cx="5181600" cy="5181600"/>
          </a:xfrm>
          <a:prstGeom prst="rect">
            <a:avLst/>
          </a:prstGeom>
        </p:spPr>
      </p:pic>
      <p:sp>
        <p:nvSpPr>
          <p:cNvPr id="2" name="Title 1"/>
          <p:cNvSpPr>
            <a:spLocks noGrp="1"/>
          </p:cNvSpPr>
          <p:nvPr>
            <p:ph type="title"/>
          </p:nvPr>
        </p:nvSpPr>
        <p:spPr>
          <a:xfrm>
            <a:off x="304800" y="457200"/>
            <a:ext cx="8153400" cy="5334000"/>
          </a:xfrm>
        </p:spPr>
        <p:txBody>
          <a:bodyPr/>
          <a:lstStyle/>
          <a:p>
            <a:pPr algn="l"/>
            <a:r>
              <a:rPr lang="en-US" sz="4400" dirty="0" smtClean="0">
                <a:solidFill>
                  <a:srgbClr val="C00000"/>
                </a:solidFill>
                <a:latin typeface="+mn-lt"/>
              </a:rPr>
              <a:t>Tip #1 </a:t>
            </a:r>
            <a:br>
              <a:rPr lang="en-US" sz="4400" dirty="0" smtClean="0">
                <a:solidFill>
                  <a:srgbClr val="C00000"/>
                </a:solidFill>
                <a:latin typeface="+mn-lt"/>
              </a:rPr>
            </a:br>
            <a:r>
              <a:rPr lang="en-US" sz="4400" dirty="0" smtClean="0">
                <a:solidFill>
                  <a:srgbClr val="C00000"/>
                </a:solidFill>
                <a:latin typeface="+mn-lt"/>
              </a:rPr>
              <a:t>Share the Responsibility</a:t>
            </a:r>
            <a:endParaRPr lang="en-US" sz="4400" dirty="0">
              <a:solidFill>
                <a:srgbClr val="C0000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ferencetable.JPG"/>
          <p:cNvPicPr>
            <a:picLocks noChangeAspect="1"/>
          </p:cNvPicPr>
          <p:nvPr/>
        </p:nvPicPr>
        <p:blipFill>
          <a:blip r:embed="rId3" cstate="print"/>
          <a:stretch>
            <a:fillRect/>
          </a:stretch>
        </p:blipFill>
        <p:spPr>
          <a:xfrm>
            <a:off x="586234" y="685800"/>
            <a:ext cx="4980087" cy="5029200"/>
          </a:xfrm>
          <a:prstGeom prst="rect">
            <a:avLst/>
          </a:prstGeom>
          <a:ln>
            <a:solidFill>
              <a:schemeClr val="accent1"/>
            </a:solidFill>
          </a:ln>
        </p:spPr>
      </p:pic>
      <p:sp>
        <p:nvSpPr>
          <p:cNvPr id="2" name="Title 1"/>
          <p:cNvSpPr>
            <a:spLocks noGrp="1"/>
          </p:cNvSpPr>
          <p:nvPr>
            <p:ph type="title"/>
          </p:nvPr>
        </p:nvSpPr>
        <p:spPr>
          <a:xfrm>
            <a:off x="6096000" y="990600"/>
            <a:ext cx="2743200" cy="5181600"/>
          </a:xfrm>
        </p:spPr>
        <p:txBody>
          <a:bodyPr/>
          <a:lstStyle/>
          <a:p>
            <a:pPr algn="l">
              <a:lnSpc>
                <a:spcPct val="150000"/>
              </a:lnSpc>
            </a:pPr>
            <a:r>
              <a:rPr lang="en-US" dirty="0" smtClean="0">
                <a:solidFill>
                  <a:srgbClr val="C00000"/>
                </a:solidFill>
                <a:latin typeface="+mn-lt"/>
              </a:rPr>
              <a:t>Tip #2 </a:t>
            </a:r>
            <a:br>
              <a:rPr lang="en-US" dirty="0" smtClean="0">
                <a:solidFill>
                  <a:srgbClr val="C00000"/>
                </a:solidFill>
                <a:latin typeface="+mn-lt"/>
              </a:rPr>
            </a:br>
            <a:r>
              <a:rPr lang="en-US" dirty="0" smtClean="0">
                <a:solidFill>
                  <a:srgbClr val="C00000"/>
                </a:solidFill>
                <a:latin typeface="+mn-lt"/>
              </a:rPr>
              <a:t>Find a Good Meeting Location</a:t>
            </a:r>
            <a:br>
              <a:rPr lang="en-US" dirty="0" smtClean="0">
                <a:solidFill>
                  <a:srgbClr val="C00000"/>
                </a:solidFill>
                <a:latin typeface="+mn-lt"/>
              </a:rPr>
            </a:br>
            <a:endParaRPr lang="en-US" dirty="0">
              <a:solidFill>
                <a:srgbClr val="C00000"/>
              </a:solidFill>
              <a:latin typeface="+mn-lt"/>
            </a:endParaRPr>
          </a:p>
        </p:txBody>
      </p:sp>
      <p:sp>
        <p:nvSpPr>
          <p:cNvPr id="3" name="Content Placeholder 2"/>
          <p:cNvSpPr>
            <a:spLocks noGrp="1"/>
          </p:cNvSpPr>
          <p:nvPr>
            <p:ph idx="1"/>
          </p:nvPr>
        </p:nvSpPr>
        <p:spPr>
          <a:xfrm>
            <a:off x="533400" y="2438400"/>
            <a:ext cx="5029200" cy="3581400"/>
          </a:xfrm>
        </p:spPr>
        <p:txBody>
          <a:bodyPr/>
          <a:lstStyle/>
          <a:p>
            <a:pPr>
              <a:buNone/>
            </a:pPr>
            <a:r>
              <a:rPr lang="en-US" b="1" dirty="0" smtClean="0">
                <a:latin typeface="+mn-lt"/>
              </a:rPr>
              <a:t>Easily accessible?</a:t>
            </a:r>
          </a:p>
          <a:p>
            <a:pPr>
              <a:buNone/>
            </a:pPr>
            <a:r>
              <a:rPr lang="en-US" b="1" dirty="0" smtClean="0">
                <a:latin typeface="+mn-lt"/>
              </a:rPr>
              <a:t>People feel safe?</a:t>
            </a:r>
          </a:p>
          <a:p>
            <a:pPr>
              <a:buNone/>
            </a:pPr>
            <a:r>
              <a:rPr lang="en-US" b="1" dirty="0" smtClean="0">
                <a:latin typeface="+mn-lt"/>
              </a:rPr>
              <a:t>Adequate for the group size?</a:t>
            </a:r>
          </a:p>
          <a:p>
            <a:pPr>
              <a:buNone/>
            </a:pPr>
            <a:r>
              <a:rPr lang="en-US" b="1" dirty="0" smtClean="0">
                <a:latin typeface="+mn-lt"/>
              </a:rPr>
              <a:t>Space for projectors and flip charts?</a:t>
            </a:r>
          </a:p>
          <a:p>
            <a:endParaRPr lang="en-US" b="1" dirty="0" smtClean="0">
              <a:latin typeface="+mn-lt"/>
            </a:endParaRPr>
          </a:p>
          <a:p>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nandpad.JPG"/>
          <p:cNvPicPr>
            <a:picLocks noChangeAspect="1"/>
          </p:cNvPicPr>
          <p:nvPr/>
        </p:nvPicPr>
        <p:blipFill>
          <a:blip r:embed="rId3" cstate="print"/>
          <a:stretch>
            <a:fillRect/>
          </a:stretch>
        </p:blipFill>
        <p:spPr>
          <a:xfrm>
            <a:off x="4191000" y="609600"/>
            <a:ext cx="3810000" cy="4964926"/>
          </a:xfrm>
          <a:prstGeom prst="rect">
            <a:avLst/>
          </a:prstGeom>
        </p:spPr>
      </p:pic>
      <p:sp>
        <p:nvSpPr>
          <p:cNvPr id="2" name="Title 1"/>
          <p:cNvSpPr>
            <a:spLocks noGrp="1"/>
          </p:cNvSpPr>
          <p:nvPr>
            <p:ph type="title"/>
          </p:nvPr>
        </p:nvSpPr>
        <p:spPr>
          <a:xfrm rot="21303433">
            <a:off x="575333" y="1658685"/>
            <a:ext cx="2887113" cy="2866757"/>
          </a:xfrm>
          <a:scene3d>
            <a:camera prst="orthographicFront"/>
            <a:lightRig rig="threePt" dir="t"/>
          </a:scene3d>
          <a:sp3d>
            <a:bevelT/>
          </a:sp3d>
        </p:spPr>
        <p:txBody>
          <a:bodyPr/>
          <a:lstStyle/>
          <a:p>
            <a:pPr algn="ctr"/>
            <a:r>
              <a:rPr lang="en-US" sz="4400" cap="none" dirty="0" smtClean="0">
                <a:solidFill>
                  <a:schemeClr val="tx1"/>
                </a:solidFill>
                <a:latin typeface="+mn-lt"/>
              </a:rPr>
              <a:t>Tip #3</a:t>
            </a:r>
            <a:br>
              <a:rPr lang="en-US" sz="4400" cap="none" dirty="0" smtClean="0">
                <a:solidFill>
                  <a:schemeClr val="tx1"/>
                </a:solidFill>
                <a:latin typeface="+mn-lt"/>
              </a:rPr>
            </a:br>
            <a:r>
              <a:rPr lang="en-US" sz="4400" cap="none" dirty="0" smtClean="0">
                <a:solidFill>
                  <a:schemeClr val="tx1"/>
                </a:solidFill>
                <a:latin typeface="+mn-lt"/>
              </a:rPr>
              <a:t>Plan    </a:t>
            </a:r>
            <a:br>
              <a:rPr lang="en-US" sz="4400" cap="none" dirty="0" smtClean="0">
                <a:solidFill>
                  <a:schemeClr val="tx1"/>
                </a:solidFill>
                <a:latin typeface="+mn-lt"/>
              </a:rPr>
            </a:br>
            <a:r>
              <a:rPr lang="en-US" sz="4400" cap="none" dirty="0" smtClean="0">
                <a:solidFill>
                  <a:schemeClr val="tx1"/>
                </a:solidFill>
                <a:latin typeface="+mn-lt"/>
              </a:rPr>
              <a:t>An Agenda</a:t>
            </a:r>
            <a:endParaRPr lang="en-US" sz="4400" cap="none" dirty="0">
              <a:solidFill>
                <a:schemeClr val="tx1"/>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81000"/>
            <a:ext cx="7772400" cy="762000"/>
          </a:xfrm>
        </p:spPr>
        <p:txBody>
          <a:bodyPr/>
          <a:lstStyle/>
          <a:p>
            <a:r>
              <a:rPr lang="en-US" dirty="0" smtClean="0">
                <a:solidFill>
                  <a:schemeClr val="tx1"/>
                </a:solidFill>
                <a:latin typeface="+mn-lt"/>
              </a:rPr>
              <a:t>Sample Meeting Agenda </a:t>
            </a:r>
            <a:endParaRPr lang="en-US" dirty="0">
              <a:solidFill>
                <a:schemeClr val="tx1"/>
              </a:solidFill>
              <a:latin typeface="+mn-lt"/>
            </a:endParaRPr>
          </a:p>
        </p:txBody>
      </p:sp>
      <p:sp>
        <p:nvSpPr>
          <p:cNvPr id="7" name="Content Placeholder 6"/>
          <p:cNvSpPr>
            <a:spLocks noGrp="1"/>
          </p:cNvSpPr>
          <p:nvPr>
            <p:ph sz="half" idx="1"/>
          </p:nvPr>
        </p:nvSpPr>
        <p:spPr>
          <a:xfrm>
            <a:off x="304800" y="1143000"/>
            <a:ext cx="8458200" cy="4830763"/>
          </a:xfrm>
        </p:spPr>
        <p:txBody>
          <a:bodyPr>
            <a:normAutofit/>
          </a:bodyPr>
          <a:lstStyle/>
          <a:p>
            <a:pPr lvl="0"/>
            <a:r>
              <a:rPr lang="en-US" b="1" dirty="0" smtClean="0">
                <a:solidFill>
                  <a:schemeClr val="tx1"/>
                </a:solidFill>
                <a:latin typeface="+mn-lt"/>
              </a:rPr>
              <a:t>Welcome and Introductions: </a:t>
            </a:r>
            <a:r>
              <a:rPr lang="en-US" dirty="0" smtClean="0">
                <a:latin typeface="+mn-lt"/>
              </a:rPr>
              <a:t>Display </a:t>
            </a:r>
            <a:r>
              <a:rPr lang="en-US" dirty="0" smtClean="0">
                <a:solidFill>
                  <a:schemeClr val="tx1"/>
                </a:solidFill>
                <a:latin typeface="+mn-lt"/>
              </a:rPr>
              <a:t>a large copy of the project goals at each meeting.  Define what NEEDS to be accomplished today.</a:t>
            </a:r>
          </a:p>
          <a:p>
            <a:pPr lvl="0"/>
            <a:endParaRPr lang="en-US" sz="1200" dirty="0" smtClean="0">
              <a:solidFill>
                <a:schemeClr val="tx1"/>
              </a:solidFill>
              <a:latin typeface="+mn-lt"/>
            </a:endParaRPr>
          </a:p>
          <a:p>
            <a:pPr lvl="0"/>
            <a:r>
              <a:rPr lang="en-US" b="1" dirty="0" smtClean="0">
                <a:solidFill>
                  <a:schemeClr val="tx1"/>
                </a:solidFill>
                <a:latin typeface="+mn-lt"/>
              </a:rPr>
              <a:t>Project Updates: </a:t>
            </a:r>
            <a:r>
              <a:rPr lang="en-US" dirty="0" smtClean="0">
                <a:solidFill>
                  <a:schemeClr val="tx1"/>
                </a:solidFill>
                <a:latin typeface="+mn-lt"/>
              </a:rPr>
              <a:t>Ask each team member to provide an update.   Make a list on a flip chart of problems that were encountered. </a:t>
            </a:r>
          </a:p>
          <a:p>
            <a:pPr lvl="0"/>
            <a:endParaRPr lang="en-US" sz="1200" dirty="0" smtClean="0">
              <a:solidFill>
                <a:schemeClr val="tx1"/>
              </a:solidFill>
              <a:latin typeface="+mn-lt"/>
            </a:endParaRPr>
          </a:p>
          <a:p>
            <a:pPr lvl="0"/>
            <a:r>
              <a:rPr lang="en-US" b="1" dirty="0" smtClean="0">
                <a:solidFill>
                  <a:schemeClr val="tx1"/>
                </a:solidFill>
                <a:latin typeface="+mn-lt"/>
              </a:rPr>
              <a:t>Brainstorm Resolutions: </a:t>
            </a:r>
            <a:r>
              <a:rPr lang="en-US" dirty="0" smtClean="0">
                <a:solidFill>
                  <a:schemeClr val="tx1"/>
                </a:solidFill>
                <a:latin typeface="+mn-lt"/>
              </a:rPr>
              <a:t>Review project goals and objectives; brainstorm resolutions</a:t>
            </a:r>
          </a:p>
          <a:p>
            <a:pPr lvl="0"/>
            <a:endParaRPr lang="en-US" sz="4000" dirty="0" smtClean="0">
              <a:solidFill>
                <a:schemeClr val="tx1"/>
              </a:solidFill>
              <a:latin typeface="+mn-lt"/>
            </a:endParaRPr>
          </a:p>
          <a:p>
            <a:pPr lvl="0"/>
            <a:endParaRPr lang="en-US" sz="4000" dirty="0" smtClean="0">
              <a:solidFill>
                <a:schemeClr val="tx1"/>
              </a:solidFill>
              <a:latin typeface="+mn-lt"/>
            </a:endParaRPr>
          </a:p>
          <a:p>
            <a:pPr lvl="0"/>
            <a:endParaRPr lang="en-US" sz="4000" dirty="0" smtClean="0">
              <a:solidFill>
                <a:schemeClr val="tx1"/>
              </a:solidFill>
              <a:latin typeface="+mn-lt"/>
            </a:endParaRPr>
          </a:p>
          <a:p>
            <a:pPr lvl="0"/>
            <a:endParaRPr lang="en-US" sz="4000" dirty="0" smtClean="0">
              <a:solidFill>
                <a:schemeClr val="tx1"/>
              </a:solidFill>
              <a:latin typeface="+mn-lt"/>
            </a:endParaRPr>
          </a:p>
          <a:p>
            <a:endParaRPr lang="en-US"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dirty="0" smtClean="0">
                <a:solidFill>
                  <a:schemeClr val="tx1"/>
                </a:solidFill>
                <a:latin typeface="+mn-lt"/>
              </a:rPr>
              <a:t>Agenda continued</a:t>
            </a:r>
            <a:endParaRPr lang="en-US" dirty="0">
              <a:solidFill>
                <a:schemeClr val="tx1"/>
              </a:solidFill>
              <a:latin typeface="+mn-lt"/>
            </a:endParaRPr>
          </a:p>
        </p:txBody>
      </p:sp>
      <p:sp>
        <p:nvSpPr>
          <p:cNvPr id="3" name="Content Placeholder 2"/>
          <p:cNvSpPr>
            <a:spLocks noGrp="1"/>
          </p:cNvSpPr>
          <p:nvPr>
            <p:ph idx="1"/>
          </p:nvPr>
        </p:nvSpPr>
        <p:spPr>
          <a:xfrm>
            <a:off x="304800" y="1219200"/>
            <a:ext cx="8534400" cy="4906963"/>
          </a:xfrm>
        </p:spPr>
        <p:txBody>
          <a:bodyPr>
            <a:normAutofit/>
          </a:bodyPr>
          <a:lstStyle/>
          <a:p>
            <a:pPr lvl="0">
              <a:buNone/>
            </a:pPr>
            <a:r>
              <a:rPr lang="en-US" sz="2800" b="1" dirty="0" smtClean="0">
                <a:solidFill>
                  <a:schemeClr val="tx1"/>
                </a:solidFill>
                <a:latin typeface="+mn-lt"/>
              </a:rPr>
              <a:t>List the Next Steps</a:t>
            </a:r>
            <a:endParaRPr lang="en-US" sz="2800" b="1" i="1" dirty="0" smtClean="0">
              <a:solidFill>
                <a:schemeClr val="tx1"/>
              </a:solidFill>
              <a:latin typeface="+mn-lt"/>
            </a:endParaRPr>
          </a:p>
          <a:p>
            <a:r>
              <a:rPr lang="en-US" sz="2800" dirty="0" smtClean="0">
                <a:solidFill>
                  <a:schemeClr val="tx1"/>
                </a:solidFill>
                <a:latin typeface="+mn-lt"/>
              </a:rPr>
              <a:t>Who will be responsible for each step?</a:t>
            </a:r>
          </a:p>
          <a:p>
            <a:r>
              <a:rPr lang="en-US" sz="2800" dirty="0" smtClean="0">
                <a:solidFill>
                  <a:schemeClr val="tx1"/>
                </a:solidFill>
                <a:latin typeface="+mn-lt"/>
              </a:rPr>
              <a:t>Are there any obstacles that may keep you from moving forward?                       </a:t>
            </a:r>
          </a:p>
          <a:p>
            <a:r>
              <a:rPr lang="en-US" sz="2800" dirty="0" smtClean="0">
                <a:solidFill>
                  <a:schemeClr val="tx1"/>
                </a:solidFill>
                <a:latin typeface="+mn-lt"/>
              </a:rPr>
              <a:t>How can the team help?</a:t>
            </a:r>
            <a:r>
              <a:rPr lang="en-US" sz="2800" i="1" dirty="0" smtClean="0">
                <a:latin typeface="+mn-lt"/>
              </a:rPr>
              <a:t>(this list will be the basis for the next meeting agenda)</a:t>
            </a:r>
          </a:p>
          <a:p>
            <a:endParaRPr lang="en-US" sz="2800" dirty="0" smtClean="0">
              <a:solidFill>
                <a:schemeClr val="tx1"/>
              </a:solidFill>
              <a:latin typeface="+mn-lt"/>
            </a:endParaRPr>
          </a:p>
          <a:p>
            <a:pPr lvl="0">
              <a:buNone/>
            </a:pPr>
            <a:r>
              <a:rPr lang="en-US" sz="2800" b="1" dirty="0" smtClean="0">
                <a:solidFill>
                  <a:schemeClr val="tx1"/>
                </a:solidFill>
                <a:latin typeface="+mn-lt"/>
              </a:rPr>
              <a:t>Introduce New Items</a:t>
            </a:r>
          </a:p>
          <a:p>
            <a:r>
              <a:rPr lang="en-US" sz="2800" dirty="0" smtClean="0">
                <a:latin typeface="+mn-lt"/>
              </a:rPr>
              <a:t>Allow time for education and dialogue</a:t>
            </a:r>
            <a:endParaRPr lang="en-US" sz="2800" dirty="0" smtClean="0">
              <a:solidFill>
                <a:schemeClr val="tx1"/>
              </a:solidFill>
              <a:latin typeface="+mn-lt"/>
            </a:endParaRPr>
          </a:p>
          <a:p>
            <a:endParaRPr lang="en-US"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dirty="0" smtClean="0">
                <a:solidFill>
                  <a:schemeClr val="tx1"/>
                </a:solidFill>
                <a:latin typeface="+mn-lt"/>
              </a:rPr>
              <a:t>Agenda continued</a:t>
            </a:r>
            <a:r>
              <a:rPr lang="en-US" dirty="0" smtClean="0">
                <a:latin typeface="+mn-lt"/>
              </a:rPr>
              <a:t> </a:t>
            </a:r>
            <a:endParaRPr lang="en-US" dirty="0">
              <a:latin typeface="+mn-lt"/>
            </a:endParaRPr>
          </a:p>
        </p:txBody>
      </p:sp>
      <p:sp>
        <p:nvSpPr>
          <p:cNvPr id="3" name="Content Placeholder 2"/>
          <p:cNvSpPr>
            <a:spLocks noGrp="1"/>
          </p:cNvSpPr>
          <p:nvPr>
            <p:ph idx="1"/>
          </p:nvPr>
        </p:nvSpPr>
        <p:spPr>
          <a:xfrm>
            <a:off x="533400" y="1371600"/>
            <a:ext cx="8229600" cy="4343400"/>
          </a:xfrm>
        </p:spPr>
        <p:txBody>
          <a:bodyPr/>
          <a:lstStyle/>
          <a:p>
            <a:pPr lvl="0">
              <a:buNone/>
            </a:pPr>
            <a:r>
              <a:rPr lang="en-US" sz="2800" b="1" dirty="0" smtClean="0">
                <a:latin typeface="+mn-lt"/>
              </a:rPr>
              <a:t>Wrap-up Questions</a:t>
            </a:r>
          </a:p>
          <a:p>
            <a:r>
              <a:rPr lang="en-US" sz="2800" dirty="0" smtClean="0">
                <a:latin typeface="+mn-lt"/>
              </a:rPr>
              <a:t>Does everyone have a good understanding about today’s plans?</a:t>
            </a:r>
          </a:p>
          <a:p>
            <a:r>
              <a:rPr lang="en-US" sz="2800" dirty="0" smtClean="0">
                <a:latin typeface="+mn-lt"/>
              </a:rPr>
              <a:t>Does anything need to be clarified?   </a:t>
            </a:r>
          </a:p>
          <a:p>
            <a:r>
              <a:rPr lang="en-US" sz="2800" dirty="0" smtClean="0">
                <a:latin typeface="+mn-lt"/>
              </a:rPr>
              <a:t>Is there anything missing? </a:t>
            </a:r>
          </a:p>
          <a:p>
            <a:r>
              <a:rPr lang="en-US" sz="2800" dirty="0" smtClean="0">
                <a:latin typeface="+mn-lt"/>
              </a:rPr>
              <a:t>Are there any suggestions or changes about the meeting location  or format?</a:t>
            </a:r>
          </a:p>
          <a:p>
            <a:endParaRPr lang="en-US" sz="1200" dirty="0" smtClean="0">
              <a:latin typeface="+mn-lt"/>
            </a:endParaRPr>
          </a:p>
          <a:p>
            <a:pPr lvl="0">
              <a:buNone/>
            </a:pPr>
            <a:r>
              <a:rPr lang="en-US" sz="2800" b="1" dirty="0" smtClean="0">
                <a:solidFill>
                  <a:sysClr val="windowText" lastClr="000000"/>
                </a:solidFill>
                <a:latin typeface="+mn-lt"/>
              </a:rPr>
              <a:t>Set a date/time for the next meeting </a:t>
            </a:r>
          </a:p>
          <a:p>
            <a:endParaRPr lang="en-US"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42794"/>
            <a:ext cx="3200400" cy="4800600"/>
          </a:xfrm>
        </p:spPr>
        <p:txBody>
          <a:bodyPr/>
          <a:lstStyle/>
          <a:p>
            <a:r>
              <a:rPr lang="en-US" sz="4400" dirty="0" smtClean="0">
                <a:solidFill>
                  <a:srgbClr val="C00000"/>
                </a:solidFill>
                <a:latin typeface="+mn-lt"/>
              </a:rPr>
              <a:t>Tip #4 </a:t>
            </a:r>
            <a:br>
              <a:rPr lang="en-US" sz="4400" dirty="0" smtClean="0">
                <a:solidFill>
                  <a:srgbClr val="C00000"/>
                </a:solidFill>
                <a:latin typeface="+mn-lt"/>
              </a:rPr>
            </a:br>
            <a:r>
              <a:rPr lang="en-US" sz="4400" dirty="0" smtClean="0">
                <a:solidFill>
                  <a:srgbClr val="C00000"/>
                </a:solidFill>
                <a:latin typeface="+mn-lt"/>
              </a:rPr>
              <a:t>Create A Visual Record</a:t>
            </a:r>
            <a:endParaRPr lang="en-US" sz="4400" dirty="0">
              <a:solidFill>
                <a:srgbClr val="C00000"/>
              </a:solidFill>
              <a:latin typeface="+mn-lt"/>
            </a:endParaRPr>
          </a:p>
        </p:txBody>
      </p:sp>
      <p:pic>
        <p:nvPicPr>
          <p:cNvPr id="6" name="Picture 5" descr="boytakingnotes.JPG"/>
          <p:cNvPicPr>
            <a:picLocks noChangeAspect="1"/>
          </p:cNvPicPr>
          <p:nvPr/>
        </p:nvPicPr>
        <p:blipFill>
          <a:blip r:embed="rId3" cstate="print"/>
          <a:stretch>
            <a:fillRect/>
          </a:stretch>
        </p:blipFill>
        <p:spPr>
          <a:xfrm>
            <a:off x="4038600" y="685800"/>
            <a:ext cx="3353619" cy="5057594"/>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2457</TotalTime>
  <Words>1409</Words>
  <Application>Microsoft Office PowerPoint</Application>
  <PresentationFormat>On-screen Show (4:3)</PresentationFormat>
  <Paragraphs>149</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CES Template</vt:lpstr>
      <vt:lpstr>   Ten Tips For Running A       Successful Meeting</vt:lpstr>
      <vt:lpstr>PowerPoint Presentation</vt:lpstr>
      <vt:lpstr>Tip #1  Share the Responsibility</vt:lpstr>
      <vt:lpstr>Tip #2  Find a Good Meeting Location </vt:lpstr>
      <vt:lpstr>Tip #3 Plan     An Agenda</vt:lpstr>
      <vt:lpstr>Sample Meeting Agenda </vt:lpstr>
      <vt:lpstr>Agenda continued</vt:lpstr>
      <vt:lpstr>Agenda continued </vt:lpstr>
      <vt:lpstr>Tip #4  Create A Visual Record</vt:lpstr>
      <vt:lpstr>Tip #5  Encourage Participation</vt:lpstr>
      <vt:lpstr>Tip #6  Establish Ground  Rules </vt:lpstr>
      <vt:lpstr>PowerPoint Presentation</vt:lpstr>
      <vt:lpstr> Tip #7  Setting Deadlines will Stimulate Action</vt:lpstr>
      <vt:lpstr>Tip #8  Conflict Management</vt:lpstr>
      <vt:lpstr>Strategies for Handling Conflict</vt:lpstr>
      <vt:lpstr>Tip #9  Keep The Meetings Short </vt:lpstr>
      <vt:lpstr>Tip #10 Celebrate the Small Wins!</vt:lpstr>
      <vt:lpstr>Bonus Tips:  Strategies for minimizing common meeting obstacles  </vt:lpstr>
      <vt:lpstr>  Working Towards  Group Agreement</vt:lpstr>
      <vt:lpstr>When a  Point is  being  Discussed  to Long </vt:lpstr>
      <vt:lpstr>Coping  with a  One-Person Show  </vt:lpstr>
      <vt:lpstr>When a  Speaker Drifts  from the Subject  </vt:lpstr>
      <vt:lpstr>When a Participant has Difficulty Expressing Their Thoughts</vt:lpstr>
      <vt:lpstr> Ten Tips for Running Successful Meetings</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Jacqueline Murphy Miller</cp:lastModifiedBy>
  <cp:revision>35</cp:revision>
  <cp:lastPrinted>1601-01-01T00:00:00Z</cp:lastPrinted>
  <dcterms:created xsi:type="dcterms:W3CDTF">2008-02-19T21:49:37Z</dcterms:created>
  <dcterms:modified xsi:type="dcterms:W3CDTF">2015-11-30T18:09:50Z</dcterms:modified>
</cp:coreProperties>
</file>