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30"/>
  </p:notesMasterIdLst>
  <p:handoutMasterIdLst>
    <p:handoutMasterId r:id="rId31"/>
  </p:handoutMasterIdLst>
  <p:sldIdLst>
    <p:sldId id="313" r:id="rId2"/>
    <p:sldId id="314" r:id="rId3"/>
    <p:sldId id="316" r:id="rId4"/>
    <p:sldId id="268" r:id="rId5"/>
    <p:sldId id="276" r:id="rId6"/>
    <p:sldId id="305" r:id="rId7"/>
    <p:sldId id="306" r:id="rId8"/>
    <p:sldId id="310" r:id="rId9"/>
    <p:sldId id="311" r:id="rId10"/>
    <p:sldId id="312" r:id="rId11"/>
    <p:sldId id="277" r:id="rId12"/>
    <p:sldId id="308" r:id="rId13"/>
    <p:sldId id="317" r:id="rId14"/>
    <p:sldId id="278" r:id="rId15"/>
    <p:sldId id="279" r:id="rId16"/>
    <p:sldId id="284" r:id="rId17"/>
    <p:sldId id="281" r:id="rId18"/>
    <p:sldId id="318" r:id="rId19"/>
    <p:sldId id="299" r:id="rId20"/>
    <p:sldId id="288" r:id="rId21"/>
    <p:sldId id="289" r:id="rId22"/>
    <p:sldId id="297" r:id="rId23"/>
    <p:sldId id="294" r:id="rId24"/>
    <p:sldId id="296" r:id="rId25"/>
    <p:sldId id="295" r:id="rId26"/>
    <p:sldId id="292" r:id="rId27"/>
    <p:sldId id="293" r:id="rId28"/>
    <p:sldId id="286" r:id="rId29"/>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2" autoAdjust="0"/>
    <p:restoredTop sz="70763" autoAdjust="0"/>
  </p:normalViewPr>
  <p:slideViewPr>
    <p:cSldViewPr>
      <p:cViewPr>
        <p:scale>
          <a:sx n="42" d="100"/>
          <a:sy n="42" d="100"/>
        </p:scale>
        <p:origin x="-1188" y="-168"/>
      </p:cViewPr>
      <p:guideLst>
        <p:guide orient="horz" pos="2160"/>
        <p:guide pos="2880"/>
      </p:guideLst>
    </p:cSldViewPr>
  </p:slideViewPr>
  <p:outlineViewPr>
    <p:cViewPr>
      <p:scale>
        <a:sx n="33" d="100"/>
        <a:sy n="33" d="100"/>
      </p:scale>
      <p:origin x="0" y="235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0DF2C563-22E1-4432-A1DE-572C0B6072F2}" type="datetimeFigureOut">
              <a:rPr lang="en-US" smtClean="0"/>
              <a:t>10/5/2015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512BED4-F4C6-4CCF-B9A9-EFFE9FB428BD}" type="slidenum">
              <a:rPr lang="en-US" smtClean="0"/>
              <a:t>‹#›</a:t>
            </a:fld>
            <a:endParaRPr lang="en-US"/>
          </a:p>
        </p:txBody>
      </p:sp>
    </p:spTree>
    <p:extLst>
      <p:ext uri="{BB962C8B-B14F-4D97-AF65-F5344CB8AC3E}">
        <p14:creationId xmlns:p14="http://schemas.microsoft.com/office/powerpoint/2010/main" val="352694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617CDAE6-C3E7-494A-95DA-D58BD91E5D71}" type="datetimeFigureOut">
              <a:rPr lang="en-US" smtClean="0"/>
              <a:t>10/5/2015</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004EB1BD-9434-452D-B76A-1554A2B1B38A}" type="slidenum">
              <a:rPr lang="en-US" smtClean="0"/>
              <a:t>‹#›</a:t>
            </a:fld>
            <a:endParaRPr lang="en-US" dirty="0"/>
          </a:p>
        </p:txBody>
      </p:sp>
    </p:spTree>
    <p:extLst>
      <p:ext uri="{BB962C8B-B14F-4D97-AF65-F5344CB8AC3E}">
        <p14:creationId xmlns:p14="http://schemas.microsoft.com/office/powerpoint/2010/main" val="277153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  Good morning and welcome to the </a:t>
            </a:r>
            <a:r>
              <a:rPr lang="en-US" dirty="0" err="1" smtClean="0"/>
              <a:t>CultivateNC</a:t>
            </a:r>
            <a:r>
              <a:rPr lang="en-US" baseline="0" dirty="0" smtClean="0"/>
              <a:t> Lunch n’ Learn Series.  My name is Becky Bowen, and I am the Program Manager of </a:t>
            </a:r>
            <a:r>
              <a:rPr lang="en-US" baseline="0" dirty="0" err="1" smtClean="0"/>
              <a:t>CultivateNC</a:t>
            </a:r>
            <a:r>
              <a:rPr lang="en-US" baseline="0" dirty="0" smtClean="0"/>
              <a:t>, a new community development program of the North Carolina Cooperative Extension Service.  Before we get started with today’s presentation:  Redevelop, Re-energize, and Reinvent, I want to quickly review some features of the Collaborate system.  For our guests who are not part of Cooperative Extension please type your email address into the Chat Box, found in the lower left corner of your screen.  That way we can capture your contact information for future emails about this series.  </a:t>
            </a:r>
          </a:p>
          <a:p>
            <a:endParaRPr lang="en-US" baseline="0" dirty="0" smtClean="0"/>
          </a:p>
          <a:p>
            <a:r>
              <a:rPr lang="en-US" baseline="0" dirty="0" smtClean="0"/>
              <a:t>For everyone attending today, please use the Chat box for questions during the presentation.  We hope to have 15 minutes at the end of this presentation for our presenter to answer your questions.</a:t>
            </a:r>
          </a:p>
          <a:p>
            <a:endParaRPr lang="en-US" baseline="0" dirty="0" smtClean="0"/>
          </a:p>
          <a:p>
            <a:r>
              <a:rPr lang="en-US" baseline="0" dirty="0" smtClean="0"/>
              <a:t>To configure your audio and microphone click the set-up button located in the Audio &amp; Video panel located in the top left-hand corner of your screen.  Follow the steps for set-up there.  </a:t>
            </a:r>
          </a:p>
          <a:p>
            <a:endParaRPr lang="en-US" baseline="0" dirty="0" smtClean="0"/>
          </a:p>
          <a:p>
            <a:r>
              <a:rPr lang="en-US" baseline="0" dirty="0" smtClean="0"/>
              <a:t>For Q&amp;A, you can either talk by clicking on the hand icon to alert me as your moderator, who will call on you when your time comes.  You can then click on the talk button in the Audio/Video panel to ask your question.  Please remember to unclick the talk button when you are finished</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a:t>
            </a:fld>
            <a:endParaRPr lang="en-US" dirty="0"/>
          </a:p>
        </p:txBody>
      </p:sp>
    </p:spTree>
    <p:extLst>
      <p:ext uri="{BB962C8B-B14F-4D97-AF65-F5344CB8AC3E}">
        <p14:creationId xmlns:p14="http://schemas.microsoft.com/office/powerpoint/2010/main" val="91433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a:t>
            </a:r>
            <a:r>
              <a:rPr lang="en-US" baseline="0" dirty="0" smtClean="0"/>
              <a:t> also notice, that the photos are vivid and humorous or playful. The idea is to keep the audience engaged and hopefully a little bit entertained.</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10</a:t>
            </a:fld>
            <a:endParaRPr lang="en-US" dirty="0"/>
          </a:p>
        </p:txBody>
      </p:sp>
    </p:spTree>
    <p:extLst>
      <p:ext uri="{BB962C8B-B14F-4D97-AF65-F5344CB8AC3E}">
        <p14:creationId xmlns:p14="http://schemas.microsoft.com/office/powerpoint/2010/main" val="105257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Recruiting Volunteers is another skill-building</a:t>
            </a:r>
            <a:r>
              <a:rPr lang="en-US" baseline="0" dirty="0" smtClean="0"/>
              <a:t> tool </a:t>
            </a:r>
            <a:r>
              <a:rPr lang="en-US" dirty="0" smtClean="0"/>
              <a:t>in the Cultivating Action series. It</a:t>
            </a:r>
            <a:r>
              <a:rPr lang="en-US" baseline="0" dirty="0" smtClean="0"/>
              <a:t> </a:t>
            </a:r>
            <a:r>
              <a:rPr lang="en-US" dirty="0" smtClean="0"/>
              <a:t>would be useful for </a:t>
            </a:r>
            <a:r>
              <a:rPr lang="en-US" baseline="0" dirty="0" smtClean="0"/>
              <a:t>leadership training, or advising a community group such as the County Fair committee on how to build their volunteer base.</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11</a:t>
            </a:fld>
            <a:endParaRPr lang="en-US" dirty="0"/>
          </a:p>
        </p:txBody>
      </p:sp>
    </p:spTree>
    <p:extLst>
      <p:ext uri="{BB962C8B-B14F-4D97-AF65-F5344CB8AC3E}">
        <p14:creationId xmlns:p14="http://schemas.microsoft.com/office/powerpoint/2010/main" val="145608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shot from the</a:t>
            </a:r>
            <a:r>
              <a:rPr lang="en-US" baseline="0" dirty="0" smtClean="0"/>
              <a:t> Recruiting Volunteers presentation.  </a:t>
            </a:r>
            <a:r>
              <a:rPr lang="en-US" dirty="0" smtClean="0"/>
              <a:t>This training tool</a:t>
            </a:r>
            <a:r>
              <a:rPr lang="en-US" baseline="0" dirty="0" smtClean="0"/>
              <a:t> </a:t>
            </a:r>
            <a:r>
              <a:rPr lang="en-US" dirty="0" smtClean="0"/>
              <a:t>includes a broad overview</a:t>
            </a:r>
            <a:r>
              <a:rPr lang="en-US" baseline="0" dirty="0" smtClean="0"/>
              <a:t> from How to write a volunteer job description to</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12</a:t>
            </a:fld>
            <a:endParaRPr lang="en-US" dirty="0"/>
          </a:p>
        </p:txBody>
      </p:sp>
    </p:spTree>
    <p:extLst>
      <p:ext uri="{BB962C8B-B14F-4D97-AF65-F5344CB8AC3E}">
        <p14:creationId xmlns:p14="http://schemas.microsoft.com/office/powerpoint/2010/main" val="273306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looking for potential volunteers.</a:t>
            </a:r>
          </a:p>
          <a:p>
            <a:r>
              <a:rPr lang="en-US" dirty="0" smtClean="0"/>
              <a:t>If</a:t>
            </a:r>
            <a:r>
              <a:rPr lang="en-US" baseline="0" dirty="0" smtClean="0"/>
              <a:t> you look at the facilitator notes you will see I Have added an activity.  As you know, an activity is a good way to keep the audience engaged.  You can choose to use them or not depending your group and the time available.</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13</a:t>
            </a:fld>
            <a:endParaRPr lang="en-US" dirty="0"/>
          </a:p>
        </p:txBody>
      </p:sp>
    </p:spTree>
    <p:extLst>
      <p:ext uri="{BB962C8B-B14F-4D97-AF65-F5344CB8AC3E}">
        <p14:creationId xmlns:p14="http://schemas.microsoft.com/office/powerpoint/2010/main" val="361189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 all of the Cultivating Action tools are trainings, some of the tools are created to introduce a new idea or concept such as crowdfunding.</a:t>
            </a:r>
          </a:p>
          <a:p>
            <a:endParaRPr lang="en-US" altLang="en-US" dirty="0"/>
          </a:p>
          <a:p>
            <a:r>
              <a:rPr lang="en-US" altLang="en-US" dirty="0" smtClean="0"/>
              <a:t>If you have a group that is looking</a:t>
            </a:r>
            <a:r>
              <a:rPr lang="en-US" altLang="en-US" baseline="0" dirty="0" smtClean="0"/>
              <a:t> for ideas to raise funds, </a:t>
            </a:r>
            <a:r>
              <a:rPr lang="en-US" altLang="en-US" dirty="0" smtClean="0"/>
              <a:t>Crowdfunding</a:t>
            </a:r>
            <a:r>
              <a:rPr lang="en-US" altLang="en-US" baseline="0" dirty="0" smtClean="0"/>
              <a:t> can be a good option.</a:t>
            </a:r>
            <a:endParaRPr lang="en-US" altLang="en-US" dirty="0"/>
          </a:p>
          <a:p>
            <a:endParaRPr lang="en-US" altLang="en-US" dirty="0"/>
          </a:p>
          <a:p>
            <a:pPr defTabSz="931774">
              <a:spcBef>
                <a:spcPct val="0"/>
              </a:spcBef>
              <a:defRPr/>
            </a:pPr>
            <a:r>
              <a:rPr lang="en-US" altLang="en-US" dirty="0" smtClean="0"/>
              <a:t>I</a:t>
            </a:r>
            <a:r>
              <a:rPr lang="en-US" altLang="en-US" baseline="0" dirty="0" smtClean="0"/>
              <a:t> have selected two examples of </a:t>
            </a:r>
            <a:r>
              <a:rPr lang="en-US" dirty="0" smtClean="0"/>
              <a:t>local crowdfunding projects to inspire you. </a:t>
            </a:r>
          </a:p>
          <a:p>
            <a:pPr eaLnBrk="1" hangingPunct="1">
              <a:spcBef>
                <a:spcPct val="0"/>
              </a:spcBef>
            </a:pPr>
            <a:endParaRPr lang="en-US" altLang="en-US" b="0"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F078EF0F-C37A-4DC7-A88D-E8D8B9A0964A}" type="slidenum">
              <a:rPr lang="en-US" altLang="en-US" smtClean="0">
                <a:latin typeface="Times New Roman" pitchFamily="18" charset="0"/>
              </a:rPr>
              <a:pPr>
                <a:spcBef>
                  <a:spcPct val="0"/>
                </a:spcBef>
              </a:pPr>
              <a:t>14</a:t>
            </a:fld>
            <a:endParaRPr lang="en-US" alt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screen shot taken from Kickstarter.com, a crowdfunding website.</a:t>
            </a:r>
          </a:p>
          <a:p>
            <a:r>
              <a:rPr lang="en-US" dirty="0"/>
              <a:t> If you look closely you will see that our local nonprofit RAFI wanted to raise funds to build an online library of agricultural innovations developed by farmers and create a book celebrating their ingenuity.</a:t>
            </a:r>
          </a:p>
          <a:p>
            <a:r>
              <a:rPr lang="en-US" dirty="0"/>
              <a:t>They needed $15,000 and as you can see they went over their goal.</a:t>
            </a:r>
          </a:p>
          <a:p>
            <a:r>
              <a:rPr lang="en-US" dirty="0" smtClean="0"/>
              <a:t>https://www.kickstarter.com/projects/rafiusa/growing-innovation-online-library-and-book?ref=card</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15</a:t>
            </a:fld>
            <a:endParaRPr lang="en-US" dirty="0"/>
          </a:p>
        </p:txBody>
      </p:sp>
    </p:spTree>
    <p:extLst>
      <p:ext uri="{BB962C8B-B14F-4D97-AF65-F5344CB8AC3E}">
        <p14:creationId xmlns:p14="http://schemas.microsoft.com/office/powerpoint/2010/main" val="331891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0" dirty="0" smtClean="0"/>
              <a:t>The second example is a couple that own a restaurant</a:t>
            </a:r>
            <a:r>
              <a:rPr lang="en-US" altLang="en-US" b="0" baseline="0" dirty="0" smtClean="0"/>
              <a:t> called </a:t>
            </a:r>
            <a:r>
              <a:rPr lang="en-US" altLang="en-US" b="0" i="1" baseline="0" dirty="0" smtClean="0"/>
              <a:t>On the Square </a:t>
            </a:r>
            <a:r>
              <a:rPr lang="en-US" altLang="en-US" b="0" baseline="0" dirty="0" smtClean="0"/>
              <a:t>in downtown Tarboro.  They had an opportunity to purchase a old nearby building and wanted to open a brewery.  They decided to use the INDIEGOGO  crowdfunding service. They didn’t raise all the money, but they raised close to $19,000 to get things started.</a:t>
            </a:r>
          </a:p>
          <a:p>
            <a:pPr defTabSz="931774">
              <a:defRPr/>
            </a:pPr>
            <a:r>
              <a:rPr lang="en-US" altLang="en-US" b="0" baseline="0" dirty="0" smtClean="0"/>
              <a:t>If you are interested in learning more about the Tarboro Brewing Company, be sure to check out the Crowdfunding tool. There is a short video at the end of the presentation that gives information about the brewery and the crowdfunding.</a:t>
            </a:r>
          </a:p>
          <a:p>
            <a:pPr defTabSz="931774">
              <a:defRPr/>
            </a:pPr>
            <a:r>
              <a:rPr lang="en-US" altLang="en-US" b="0" baseline="0" dirty="0" smtClean="0"/>
              <a:t>Link to Crowdfunding: http://www.ces.ncsu.edu/wp-content/uploads/2014/06/Crowdfunding.pdf</a:t>
            </a:r>
          </a:p>
          <a:p>
            <a:pPr defTabSz="931774">
              <a:defRPr/>
            </a:pPr>
            <a:endParaRPr lang="en-US" altLang="en-US" b="0" baseline="0"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16</a:t>
            </a:fld>
            <a:endParaRPr lang="en-US" dirty="0"/>
          </a:p>
        </p:txBody>
      </p:sp>
    </p:spTree>
    <p:extLst>
      <p:ext uri="{BB962C8B-B14F-4D97-AF65-F5344CB8AC3E}">
        <p14:creationId xmlns:p14="http://schemas.microsoft.com/office/powerpoint/2010/main" val="2234449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title slide for The </a:t>
            </a:r>
            <a:r>
              <a:rPr lang="en-US" i="1" dirty="0" smtClean="0"/>
              <a:t>Art of Placemaking in Community Developmen</a:t>
            </a:r>
            <a:r>
              <a:rPr lang="en-US" dirty="0" smtClean="0"/>
              <a:t>t.  it</a:t>
            </a:r>
            <a:r>
              <a:rPr lang="en-US" baseline="0" dirty="0" smtClean="0"/>
              <a:t> is a three part series that provides a framework for developing a public space such as a park, outdoor market or skateboard ramp.</a:t>
            </a:r>
          </a:p>
          <a:p>
            <a:r>
              <a:rPr lang="en-US" baseline="0" dirty="0" smtClean="0"/>
              <a:t>This training tool provides a basic outline to guide the group through the process of planning, organizing and building a foundation.</a:t>
            </a:r>
          </a:p>
          <a:p>
            <a:endParaRPr lang="en-US" baseline="0" dirty="0" smtClean="0"/>
          </a:p>
          <a:p>
            <a:r>
              <a:rPr lang="en-US" baseline="0" dirty="0" smtClean="0"/>
              <a:t>It is divided into three presentations because the subject is too large but, it created an opportunity to get the participants involved with homework activities.  Next slide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17</a:t>
            </a:fld>
            <a:endParaRPr lang="en-US" dirty="0"/>
          </a:p>
        </p:txBody>
      </p:sp>
    </p:spTree>
    <p:extLst>
      <p:ext uri="{BB962C8B-B14F-4D97-AF65-F5344CB8AC3E}">
        <p14:creationId xmlns:p14="http://schemas.microsoft.com/office/powerpoint/2010/main" val="2126775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a:t>
            </a:r>
            <a:r>
              <a:rPr lang="en-US" baseline="0" dirty="0" smtClean="0"/>
              <a:t>Learning what the community thinks of the idea is an important first step in the planning process.</a:t>
            </a:r>
          </a:p>
          <a:p>
            <a:r>
              <a:rPr lang="en-US" baseline="0" dirty="0" smtClean="0"/>
              <a:t>By conducting a survey you can learn about</a:t>
            </a:r>
          </a:p>
          <a:p>
            <a:pPr defTabSz="931774">
              <a:defRPr/>
            </a:pPr>
            <a:r>
              <a:rPr lang="en-US" baseline="0" dirty="0" smtClean="0"/>
              <a:t>Issues or concerns, </a:t>
            </a:r>
          </a:p>
          <a:p>
            <a:pPr defTabSz="931774">
              <a:defRPr/>
            </a:pPr>
            <a:r>
              <a:rPr lang="en-US" baseline="0" dirty="0" smtClean="0"/>
              <a:t>If nearby businesses or residents have concerns, its better to learn about problems early to see if they can resolved.</a:t>
            </a:r>
          </a:p>
          <a:p>
            <a:r>
              <a:rPr lang="en-US" baseline="0" dirty="0" smtClean="0"/>
              <a:t>good suggestions, </a:t>
            </a:r>
          </a:p>
          <a:p>
            <a:r>
              <a:rPr lang="en-US" baseline="0" dirty="0" smtClean="0"/>
              <a:t>potential support or partners</a:t>
            </a:r>
          </a:p>
          <a:p>
            <a:pPr defTabSz="931774">
              <a:defRPr/>
            </a:pPr>
            <a:r>
              <a:rPr lang="en-US" baseline="0" dirty="0" smtClean="0"/>
              <a:t>The survey questions could be written at the meetings and then depending on the size of the group, some or all of could volunteer to survey a certain area or group to learn what others think. </a:t>
            </a:r>
          </a:p>
          <a:p>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18</a:t>
            </a:fld>
            <a:endParaRPr lang="en-US" dirty="0"/>
          </a:p>
        </p:txBody>
      </p:sp>
    </p:spTree>
    <p:extLst>
      <p:ext uri="{BB962C8B-B14F-4D97-AF65-F5344CB8AC3E}">
        <p14:creationId xmlns:p14="http://schemas.microsoft.com/office/powerpoint/2010/main" val="2465111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Let’s say for example that a group in your community has an idea for a project and have asked you to  facilitate the process. The framework provided in this presentation series might make it easier for you to yes.</a:t>
            </a: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19</a:t>
            </a:fld>
            <a:endParaRPr lang="en-US" dirty="0"/>
          </a:p>
        </p:txBody>
      </p:sp>
    </p:spTree>
    <p:extLst>
      <p:ext uri="{BB962C8B-B14F-4D97-AF65-F5344CB8AC3E}">
        <p14:creationId xmlns:p14="http://schemas.microsoft.com/office/powerpoint/2010/main" val="280551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  Good</a:t>
            </a:r>
            <a:r>
              <a:rPr lang="en-US" baseline="0" dirty="0" smtClean="0"/>
              <a:t> morning.  This is Dr. Susan Jakes, and b</a:t>
            </a:r>
            <a:r>
              <a:rPr lang="en-US" dirty="0" smtClean="0"/>
              <a:t>efore we begin, I would like</a:t>
            </a:r>
            <a:r>
              <a:rPr lang="en-US" baseline="0" dirty="0" smtClean="0"/>
              <a:t> to give a little background on the CultivateNC program.</a:t>
            </a:r>
          </a:p>
          <a:p>
            <a:endParaRPr lang="en-US" baseline="0" dirty="0" smtClean="0"/>
          </a:p>
          <a:p>
            <a:r>
              <a:rPr lang="en-US" dirty="0"/>
              <a:t>CultivateNC evolved from a pilot project in Anson and Stanly Counties, called Creativity Inc.  </a:t>
            </a:r>
            <a:r>
              <a:rPr lang="en-US" i="1" dirty="0"/>
              <a:t>(Some of you may recall that Creativity Inc. had been a program that came through the Institute for Emerging Issues.) </a:t>
            </a:r>
            <a:r>
              <a:rPr lang="en-US" dirty="0"/>
              <a:t>The information that was garnered from that project was put into a curriculum that would be useful for Cooperative Extension.  </a:t>
            </a:r>
          </a:p>
          <a:p>
            <a:endParaRPr lang="en-US" dirty="0"/>
          </a:p>
          <a:p>
            <a:r>
              <a:rPr lang="en-US" dirty="0"/>
              <a:t>As we did this we became increasingly interested in spurring public innovation, so instead of focusing on just creativity, we wanted to help communities inclusively convene to innovate around important issues and opportunities.  We also incorporated youth as the action researchers to do the asset mapping background work for this community innovation.  </a:t>
            </a:r>
          </a:p>
          <a:p>
            <a:endParaRPr lang="en-US" dirty="0"/>
          </a:p>
          <a:p>
            <a:r>
              <a:rPr lang="en-US" dirty="0"/>
              <a:t>When all of this was put together it was a gigantic endeavor that few have time to embark upon.  We then began to think about how this could be broken into meaningful pieces to make it most useful in community projects.  In the course of this work CultivateNC was born.  CultivateNC seeks to guide Communities Uncovering Local Talent: Inspiring Vibrant and Transformative Economies.  This work can be around ag, youth, local food…</a:t>
            </a:r>
          </a:p>
          <a:p>
            <a:endParaRPr lang="en-US" dirty="0"/>
          </a:p>
          <a:p>
            <a:r>
              <a:rPr lang="en-US" dirty="0"/>
              <a:t>One of the outcomes of the curriculum was a series of </a:t>
            </a:r>
            <a:r>
              <a:rPr lang="en-US" dirty="0" err="1"/>
              <a:t>PowePoint</a:t>
            </a:r>
            <a:r>
              <a:rPr lang="en-US" dirty="0"/>
              <a:t> presentation tools.</a:t>
            </a:r>
          </a:p>
          <a:p>
            <a:endParaRPr lang="en-US" dirty="0"/>
          </a:p>
          <a:p>
            <a:r>
              <a:rPr lang="en-US" dirty="0"/>
              <a:t> </a:t>
            </a:r>
          </a:p>
        </p:txBody>
      </p:sp>
      <p:sp>
        <p:nvSpPr>
          <p:cNvPr id="4" name="Slide Number Placeholder 3"/>
          <p:cNvSpPr>
            <a:spLocks noGrp="1"/>
          </p:cNvSpPr>
          <p:nvPr>
            <p:ph type="sldNum" sz="quarter" idx="10"/>
          </p:nvPr>
        </p:nvSpPr>
        <p:spPr/>
        <p:txBody>
          <a:bodyPr/>
          <a:lstStyle/>
          <a:p>
            <a:fld id="{004EB1BD-9434-452D-B76A-1554A2B1B38A}" type="slidenum">
              <a:rPr lang="en-US" smtClean="0"/>
              <a:t>2</a:t>
            </a:fld>
            <a:endParaRPr lang="en-US" dirty="0"/>
          </a:p>
        </p:txBody>
      </p:sp>
    </p:spTree>
    <p:extLst>
      <p:ext uri="{BB962C8B-B14F-4D97-AF65-F5344CB8AC3E}">
        <p14:creationId xmlns:p14="http://schemas.microsoft.com/office/powerpoint/2010/main" val="3192965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tool, that would be appropriate for project planning is the Brilliance of Small Wins.  In fact, this would be a good introduction tool to use before moving into the Art of Placemaking.  The focus of this presentation is about thinking smaller.  Here is how the presentation begins: next slide</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20</a:t>
            </a:fld>
            <a:endParaRPr lang="en-US" dirty="0"/>
          </a:p>
        </p:txBody>
      </p:sp>
    </p:spTree>
    <p:extLst>
      <p:ext uri="{BB962C8B-B14F-4D97-AF65-F5344CB8AC3E}">
        <p14:creationId xmlns:p14="http://schemas.microsoft.com/office/powerpoint/2010/main" val="4179441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ABC49972-72A4-44B4-B22A-EA978289B2DC}"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County Director Susan Kelly</a:t>
            </a:r>
            <a:r>
              <a:rPr lang="en-US" altLang="en-US" baseline="0" dirty="0" smtClean="0"/>
              <a:t> recently used </a:t>
            </a:r>
            <a:r>
              <a:rPr lang="en-US" dirty="0"/>
              <a:t>“The Brilliance of Small Wins” for a group discussion on revitalizing downtown Rockingham. </a:t>
            </a:r>
          </a:p>
          <a:p>
            <a:r>
              <a:rPr lang="en-US" altLang="en-US" dirty="0"/>
              <a:t>I asked Susan if she could provide some feedback that I could share in this presentation.</a:t>
            </a:r>
          </a:p>
          <a:p>
            <a:pPr defTabSz="931774">
              <a:defRPr/>
            </a:pPr>
            <a:r>
              <a:rPr lang="en-US" i="1" dirty="0"/>
              <a:t>It definitely saved me time, she said and more importantly gave me the idea for giving the presentation in the first place. It just happened to fit in to what we have been discussing at our downtown partnership meetings. It </a:t>
            </a:r>
            <a:r>
              <a:rPr lang="en-US" i="1" dirty="0" smtClean="0"/>
              <a:t>presentation was </a:t>
            </a:r>
            <a:r>
              <a:rPr lang="en-US" i="1" dirty="0"/>
              <a:t>very easy to use </a:t>
            </a:r>
            <a:r>
              <a:rPr lang="en-US" i="1"/>
              <a:t>and </a:t>
            </a:r>
            <a:r>
              <a:rPr lang="en-US" i="1" smtClean="0"/>
              <a:t>the</a:t>
            </a:r>
            <a:r>
              <a:rPr lang="en-US" i="1" baseline="0" smtClean="0"/>
              <a:t> </a:t>
            </a:r>
            <a:r>
              <a:rPr lang="en-US" i="1" smtClean="0"/>
              <a:t>notes </a:t>
            </a:r>
            <a:r>
              <a:rPr lang="en-US" i="1" dirty="0"/>
              <a:t>were very helpful. A good length too. </a:t>
            </a:r>
            <a:endParaRPr lang="en-US" altLang="en-US" i="1"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22</a:t>
            </a:fld>
            <a:endParaRPr lang="en-US" dirty="0"/>
          </a:p>
        </p:txBody>
      </p:sp>
    </p:spTree>
    <p:extLst>
      <p:ext uri="{BB962C8B-B14F-4D97-AF65-F5344CB8AC3E}">
        <p14:creationId xmlns:p14="http://schemas.microsoft.com/office/powerpoint/2010/main" val="2804625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aseline="0" dirty="0" smtClean="0"/>
              <a:t>Every time you provide a brown bag lunch training, convene a workshop or give a presentation to a town council meeting you are building capacity in your community. Our hope is that these Cultivating Action tools will make that job a little easier.  </a:t>
            </a:r>
            <a:endParaRPr lang="en-US" altLang="en-US" dirty="0" smtClean="0"/>
          </a:p>
          <a:p>
            <a:endParaRPr lang="en-US"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23</a:t>
            </a:fld>
            <a:endParaRPr lang="en-US" dirty="0"/>
          </a:p>
        </p:txBody>
      </p:sp>
    </p:spTree>
    <p:extLst>
      <p:ext uri="{BB962C8B-B14F-4D97-AF65-F5344CB8AC3E}">
        <p14:creationId xmlns:p14="http://schemas.microsoft.com/office/powerpoint/2010/main" val="1434119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These PowerPoint presentations are like having a</a:t>
            </a:r>
            <a:r>
              <a:rPr lang="en-US" baseline="0" dirty="0" smtClean="0"/>
              <a:t> co-facilitator that you carry around in your pocket and pull out when needed.  The presentations have facilitator notes and some include activities to guide the group; but if you have the time you can add your own stories or new slides to create your own spin on the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24</a:t>
            </a:fld>
            <a:endParaRPr lang="en-US" dirty="0"/>
          </a:p>
        </p:txBody>
      </p:sp>
    </p:spTree>
    <p:extLst>
      <p:ext uri="{BB962C8B-B14F-4D97-AF65-F5344CB8AC3E}">
        <p14:creationId xmlns:p14="http://schemas.microsoft.com/office/powerpoint/2010/main" val="255367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2012, Extension filled out a CRD survey.  One area that was identified for improvement was training tools.  There were comments that indicated that many of you had to visit other university sites to find the tools you need.</a:t>
            </a:r>
          </a:p>
          <a:p>
            <a:endParaRPr lang="en-US" baseline="0" dirty="0" smtClean="0"/>
          </a:p>
          <a:p>
            <a:r>
              <a:rPr lang="en-US" baseline="0" dirty="0" smtClean="0"/>
              <a:t>This list of Cultivating Action tools is just the beginning but we could use your help to identify the training topics you would like to see on this list.</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25</a:t>
            </a:fld>
            <a:endParaRPr lang="en-US" dirty="0"/>
          </a:p>
        </p:txBody>
      </p:sp>
    </p:spTree>
    <p:extLst>
      <p:ext uri="{BB962C8B-B14F-4D97-AF65-F5344CB8AC3E}">
        <p14:creationId xmlns:p14="http://schemas.microsoft.com/office/powerpoint/2010/main" val="1532653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action tools can be found in two locations on the community development portal.</a:t>
            </a:r>
          </a:p>
          <a:p>
            <a:r>
              <a:rPr lang="en-US" dirty="0" smtClean="0"/>
              <a:t>For public viewing, all of the Cultivating Action presentations are available in PDF format. </a:t>
            </a:r>
            <a:r>
              <a:rPr lang="en-US" baseline="0" dirty="0" smtClean="0"/>
              <a:t> The PDF’s</a:t>
            </a:r>
            <a:r>
              <a:rPr lang="en-US" dirty="0" smtClean="0"/>
              <a:t> are found in Sub-menu</a:t>
            </a:r>
            <a:r>
              <a:rPr lang="en-US" baseline="0" dirty="0" smtClean="0"/>
              <a:t> titled Community Engagement Tools (highlighted in yellow) right below the black bar.</a:t>
            </a:r>
          </a:p>
          <a:p>
            <a:endParaRPr lang="en-US" baseline="0" dirty="0" smtClean="0"/>
          </a:p>
          <a:p>
            <a:r>
              <a:rPr lang="en-US" baseline="0" dirty="0" smtClean="0"/>
              <a:t>The PowerPoint versions, are located in Agent Resources (highlighted in yellow in the center of the page).  The PowerPoint format includes the facilitator notes and gives you the flexibility to include additional slides and create a presentation that is more personal to your community or to fit your goals.</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26</a:t>
            </a:fld>
            <a:endParaRPr lang="en-US" dirty="0"/>
          </a:p>
        </p:txBody>
      </p:sp>
    </p:spTree>
    <p:extLst>
      <p:ext uri="{BB962C8B-B14F-4D97-AF65-F5344CB8AC3E}">
        <p14:creationId xmlns:p14="http://schemas.microsoft.com/office/powerpoint/2010/main" val="4086675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questions about resources please</a:t>
            </a:r>
            <a:r>
              <a:rPr lang="en-US" baseline="0" dirty="0" smtClean="0"/>
              <a:t> contact Jackie or Becky.</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27</a:t>
            </a:fld>
            <a:endParaRPr lang="en-US" dirty="0"/>
          </a:p>
        </p:txBody>
      </p:sp>
    </p:spTree>
    <p:extLst>
      <p:ext uri="{BB962C8B-B14F-4D97-AF65-F5344CB8AC3E}">
        <p14:creationId xmlns:p14="http://schemas.microsoft.com/office/powerpoint/2010/main" val="1075232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28</a:t>
            </a:fld>
            <a:endParaRPr lang="en-US" dirty="0"/>
          </a:p>
        </p:txBody>
      </p:sp>
    </p:spTree>
    <p:extLst>
      <p:ext uri="{BB962C8B-B14F-4D97-AF65-F5344CB8AC3E}">
        <p14:creationId xmlns:p14="http://schemas.microsoft.com/office/powerpoint/2010/main" val="325781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(Becky):  Today’s webinar is an introduction to this series of PowerPoint presentation tools, which can be found in the North Carolina Cooperative Extension Community Development portal.  For those of who are familiar with this portal, we invite you to go there now to check it out.  For those of you who are not familiar with the portal, we will give its web address later on in this presentation.</a:t>
            </a:r>
          </a:p>
          <a:p>
            <a:pPr defTabSz="931774">
              <a:defRPr/>
            </a:pPr>
            <a:endParaRPr lang="en-US" dirty="0"/>
          </a:p>
          <a:p>
            <a:pPr defTabSz="931774">
              <a:defRPr/>
            </a:pPr>
            <a:r>
              <a:rPr lang="en-US" dirty="0"/>
              <a:t>Today’s presenter, Jackie Murphy Miller, is the author, artist, poet, composer, and designer who has created all of the PowerPoint presentations that comprise the Cultivating Action series.  She is a staff member of </a:t>
            </a:r>
            <a:r>
              <a:rPr lang="en-US" dirty="0" err="1"/>
              <a:t>CultivateNC</a:t>
            </a:r>
            <a:r>
              <a:rPr lang="en-US" dirty="0"/>
              <a:t>, who along with Dr. Jakes and myself, is seeking to create local resources in community development within the North Carolina Cooperative Extension Service.</a:t>
            </a:r>
          </a:p>
          <a:p>
            <a:pPr defTabSz="931774">
              <a:defRPr/>
            </a:pPr>
            <a:endParaRPr lang="en-US" dirty="0"/>
          </a:p>
          <a:p>
            <a:pPr defTabSz="931774">
              <a:defRPr/>
            </a:pPr>
            <a:r>
              <a:rPr lang="en-US" dirty="0"/>
              <a:t>Listed on this slide are the presentations that have been created so far by Jackie.  They include a presentation on </a:t>
            </a:r>
            <a:r>
              <a:rPr lang="en-US" dirty="0" err="1"/>
              <a:t>TimeBanking</a:t>
            </a:r>
            <a:r>
              <a:rPr lang="en-US" dirty="0"/>
              <a:t>, Crowdfunding, Recruiting Volunteers, the Art of </a:t>
            </a:r>
            <a:r>
              <a:rPr lang="en-US" dirty="0" err="1"/>
              <a:t>Placemaking</a:t>
            </a:r>
            <a:r>
              <a:rPr lang="en-US" dirty="0"/>
              <a:t>, the Brilliance of Small Wins, and running a Successful Meeting.  These presentations are brief, relevant, and most importantly, easy on the eyes and ears.  We believe that they will help you make a difference in your community.</a:t>
            </a:r>
          </a:p>
          <a:p>
            <a:pPr defTabSz="931774">
              <a:defRPr/>
            </a:pPr>
            <a:endParaRPr lang="en-US" dirty="0"/>
          </a:p>
          <a:p>
            <a:pPr defTabSz="931774">
              <a:defRPr/>
            </a:pPr>
            <a:r>
              <a:rPr lang="en-US" dirty="0"/>
              <a:t>Jackie, I’m sure everyone is anxious to hear your thoughts on each of these presentations, so please take it away . . . .</a:t>
            </a:r>
          </a:p>
          <a:p>
            <a:pPr defTabSz="931774">
              <a:defRPr/>
            </a:pPr>
            <a:endParaRPr lang="en-US" dirty="0"/>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a:t>
            </a:fld>
            <a:endParaRPr lang="en-US" dirty="0"/>
          </a:p>
        </p:txBody>
      </p:sp>
    </p:spTree>
    <p:extLst>
      <p:ext uri="{BB962C8B-B14F-4D97-AF65-F5344CB8AC3E}">
        <p14:creationId xmlns:p14="http://schemas.microsoft.com/office/powerpoint/2010/main" val="155693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Thank you Becky, I started to develop these PowerPoint presentation tools for the CultivateNC curriculum.  In the curriculum we suggest convening monthly breakfast meetings.  At these meetings we have three goals:</a:t>
            </a:r>
          </a:p>
          <a:p>
            <a:pPr marL="228600" indent="-228600" defTabSz="931774">
              <a:buFont typeface="+mj-lt"/>
              <a:buAutoNum type="arabicPeriod"/>
              <a:defRPr/>
            </a:pPr>
            <a:r>
              <a:rPr lang="en-US" baseline="0" dirty="0" smtClean="0"/>
              <a:t>strengthen community connections</a:t>
            </a:r>
          </a:p>
          <a:p>
            <a:pPr marL="228600" indent="-228600" defTabSz="931774">
              <a:buFont typeface="+mj-lt"/>
              <a:buAutoNum type="arabicPeriod"/>
              <a:defRPr/>
            </a:pPr>
            <a:r>
              <a:rPr lang="en-US" baseline="0" dirty="0" smtClean="0"/>
              <a:t>increase our knowledge of local problems and resources</a:t>
            </a:r>
          </a:p>
          <a:p>
            <a:pPr marL="228600" indent="-228600" defTabSz="931774">
              <a:buFont typeface="+mj-lt"/>
              <a:buAutoNum type="arabicPeriod"/>
              <a:defRPr/>
            </a:pPr>
            <a:r>
              <a:rPr lang="en-US" baseline="0" dirty="0" smtClean="0"/>
              <a:t>Provide short skill-building presentations and to make that easier we thought we could build some skill-building presentations</a:t>
            </a:r>
          </a:p>
          <a:p>
            <a:pPr defTabSz="931774">
              <a:defRPr/>
            </a:pPr>
            <a:endParaRPr lang="en-US" baseline="0" dirty="0" smtClean="0"/>
          </a:p>
          <a:p>
            <a:pPr defTabSz="931774">
              <a:defRPr/>
            </a:pPr>
            <a:r>
              <a:rPr lang="en-US" baseline="0" dirty="0" smtClean="0"/>
              <a:t>But, they kind of took on a life of their own and we soon realized that these tools could be used in a variety of community development programs.  Some of the presentations focus on skill-building while others introduce new and emerging development topics.  But the overarching goal of both is to give you the tools that will help grow your community.</a:t>
            </a:r>
          </a:p>
        </p:txBody>
      </p:sp>
      <p:sp>
        <p:nvSpPr>
          <p:cNvPr id="4" name="Slide Number Placeholder 3"/>
          <p:cNvSpPr>
            <a:spLocks noGrp="1"/>
          </p:cNvSpPr>
          <p:nvPr>
            <p:ph type="sldNum" sz="quarter" idx="10"/>
          </p:nvPr>
        </p:nvSpPr>
        <p:spPr/>
        <p:txBody>
          <a:bodyPr/>
          <a:lstStyle/>
          <a:p>
            <a:fld id="{004EB1BD-9434-452D-B76A-1554A2B1B38A}" type="slidenum">
              <a:rPr lang="en-US" smtClean="0"/>
              <a:t>4</a:t>
            </a:fld>
            <a:endParaRPr lang="en-US" dirty="0"/>
          </a:p>
        </p:txBody>
      </p:sp>
    </p:spTree>
    <p:extLst>
      <p:ext uri="{BB962C8B-B14F-4D97-AF65-F5344CB8AC3E}">
        <p14:creationId xmlns:p14="http://schemas.microsoft.com/office/powerpoint/2010/main" val="393469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example</a:t>
            </a:r>
            <a:r>
              <a:rPr lang="en-US" i="0" dirty="0" smtClean="0"/>
              <a:t>:</a:t>
            </a:r>
            <a:r>
              <a:rPr lang="en-US" i="1" dirty="0" smtClean="0"/>
              <a:t> </a:t>
            </a:r>
            <a:r>
              <a:rPr lang="en-US" i="1" baseline="0" dirty="0" smtClean="0"/>
              <a:t> Ten tips for running a successful meeting </a:t>
            </a:r>
            <a:r>
              <a:rPr lang="en-US" i="0" baseline="0" dirty="0" smtClean="0"/>
              <a:t>is a </a:t>
            </a:r>
            <a:r>
              <a:rPr lang="en-US" baseline="0" dirty="0" smtClean="0"/>
              <a:t>skill-building tool in the Cultivating Action series.  For most of you, running a meeting is second nature, but there are many people in the community who have not had the opportunity to learn those skills. This type of presentation might give that person more confidence and willingness to participate; or it might enable a PTA president to make their meetings more productive and engaging.</a:t>
            </a:r>
          </a:p>
          <a:p>
            <a:pPr defTabSz="931774">
              <a:defRPr/>
            </a:pPr>
            <a:r>
              <a:rPr lang="en-US" baseline="0" dirty="0" smtClean="0"/>
              <a:t>To give you a taste of how these presentations work lets review a slides</a:t>
            </a:r>
          </a:p>
        </p:txBody>
      </p:sp>
      <p:sp>
        <p:nvSpPr>
          <p:cNvPr id="4" name="Slide Number Placeholder 3"/>
          <p:cNvSpPr>
            <a:spLocks noGrp="1"/>
          </p:cNvSpPr>
          <p:nvPr>
            <p:ph type="sldNum" sz="quarter" idx="10"/>
          </p:nvPr>
        </p:nvSpPr>
        <p:spPr/>
        <p:txBody>
          <a:bodyPr/>
          <a:lstStyle/>
          <a:p>
            <a:fld id="{004EB1BD-9434-452D-B76A-1554A2B1B38A}" type="slidenum">
              <a:rPr lang="en-US" smtClean="0"/>
              <a:t>5</a:t>
            </a:fld>
            <a:endParaRPr lang="en-US" dirty="0"/>
          </a:p>
        </p:txBody>
      </p:sp>
    </p:spTree>
    <p:extLst>
      <p:ext uri="{BB962C8B-B14F-4D97-AF65-F5344CB8AC3E}">
        <p14:creationId xmlns:p14="http://schemas.microsoft.com/office/powerpoint/2010/main" val="209140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shot from the presentation.  This</a:t>
            </a:r>
            <a:r>
              <a:rPr lang="en-US" baseline="0" dirty="0" smtClean="0"/>
              <a:t> is Tip #1 Share the Responsibility.  Below the slide you can see the trainer notes are included.  These notes can be downloaded and read during your presentation or you can simply put the ideas into your own words.  </a:t>
            </a:r>
          </a:p>
        </p:txBody>
      </p:sp>
      <p:sp>
        <p:nvSpPr>
          <p:cNvPr id="4" name="Slide Number Placeholder 3"/>
          <p:cNvSpPr>
            <a:spLocks noGrp="1"/>
          </p:cNvSpPr>
          <p:nvPr>
            <p:ph type="sldNum" sz="quarter" idx="10"/>
          </p:nvPr>
        </p:nvSpPr>
        <p:spPr/>
        <p:txBody>
          <a:bodyPr/>
          <a:lstStyle/>
          <a:p>
            <a:fld id="{004EB1BD-9434-452D-B76A-1554A2B1B38A}" type="slidenum">
              <a:rPr lang="en-US" smtClean="0"/>
              <a:t>6</a:t>
            </a:fld>
            <a:endParaRPr lang="en-US" dirty="0"/>
          </a:p>
        </p:txBody>
      </p:sp>
    </p:spTree>
    <p:extLst>
      <p:ext uri="{BB962C8B-B14F-4D97-AF65-F5344CB8AC3E}">
        <p14:creationId xmlns:p14="http://schemas.microsoft.com/office/powerpoint/2010/main" val="90625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7</a:t>
            </a:fld>
            <a:endParaRPr lang="en-US" dirty="0"/>
          </a:p>
        </p:txBody>
      </p:sp>
    </p:spTree>
    <p:extLst>
      <p:ext uri="{BB962C8B-B14F-4D97-AF65-F5344CB8AC3E}">
        <p14:creationId xmlns:p14="http://schemas.microsoft.com/office/powerpoint/2010/main" val="59403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 # 3:  If we were looking at the actual presentation this slide would</a:t>
            </a:r>
            <a:r>
              <a:rPr lang="en-US" baseline="0" dirty="0" smtClean="0"/>
              <a:t> </a:t>
            </a:r>
            <a:r>
              <a:rPr lang="en-US" dirty="0" smtClean="0"/>
              <a:t>followed by another slide with suggestions</a:t>
            </a:r>
            <a:r>
              <a:rPr lang="en-US" baseline="0" dirty="0" smtClean="0"/>
              <a:t> and ideas for crafting an agenda.</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8</a:t>
            </a:fld>
            <a:endParaRPr lang="en-US" dirty="0"/>
          </a:p>
        </p:txBody>
      </p:sp>
    </p:spTree>
    <p:extLst>
      <p:ext uri="{BB962C8B-B14F-4D97-AF65-F5344CB8AC3E}">
        <p14:creationId xmlns:p14="http://schemas.microsoft.com/office/powerpoint/2010/main" val="382296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probably noticed by now that I try to</a:t>
            </a:r>
            <a:r>
              <a:rPr lang="en-US" baseline="0" dirty="0" smtClean="0"/>
              <a:t> keep the message simple.  Most people cannot absorb  a message from a slide full of text. When I am creating slide I ask myself what is the one message I want people to remember?</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9</a:t>
            </a:fld>
            <a:endParaRPr lang="en-US" dirty="0"/>
          </a:p>
        </p:txBody>
      </p:sp>
    </p:spTree>
    <p:extLst>
      <p:ext uri="{BB962C8B-B14F-4D97-AF65-F5344CB8AC3E}">
        <p14:creationId xmlns:p14="http://schemas.microsoft.com/office/powerpoint/2010/main" val="174581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10600" cy="4953000"/>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97034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914400"/>
          </a:xfrm>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1600200"/>
            <a:ext cx="8610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81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0"/>
            <a:ext cx="7162800" cy="9144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idx="1"/>
          </p:nvPr>
        </p:nvSpPr>
        <p:spPr>
          <a:xfrm>
            <a:off x="1524000" y="2667001"/>
            <a:ext cx="7162800" cy="2667000"/>
          </a:xfrm>
          <a:prstGeom prst="rect">
            <a:avLst/>
          </a:prstGeom>
        </p:spPr>
        <p:txBody>
          <a:bodyPr vert="horz" lIns="91440" tIns="45720" rIns="91440" bIns="45720" rtlCol="0">
            <a:normAutofit/>
          </a:bodyPr>
          <a:lstStyle/>
          <a:p>
            <a:pPr lvl="0"/>
            <a:r>
              <a:rPr lang="en-US" dirty="0" smtClean="0"/>
              <a:t>Click to edit Master title style</a:t>
            </a:r>
          </a:p>
        </p:txBody>
      </p:sp>
    </p:spTree>
    <p:extLst>
      <p:ext uri="{BB962C8B-B14F-4D97-AF65-F5344CB8AC3E}">
        <p14:creationId xmlns:p14="http://schemas.microsoft.com/office/powerpoint/2010/main" val="272369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084" name="Picture 1036" descr="G:\PPT_pag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a:t>Click to edit Master title style</a:t>
            </a:r>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a:t>Click to edit Master subtitle style</a:t>
            </a:r>
          </a:p>
        </p:txBody>
      </p:sp>
      <p:sp>
        <p:nvSpPr>
          <p:cNvPr id="3081" name="Rectangle 1033"/>
          <p:cNvSpPr>
            <a:spLocks noGrp="1" noChangeArrowheads="1"/>
          </p:cNvSpPr>
          <p:nvPr>
            <p:ph type="dt" sz="quarter" idx="2"/>
          </p:nvPr>
        </p:nvSpPr>
        <p:spPr>
          <a:xfrm>
            <a:off x="685800" y="6324600"/>
            <a:ext cx="1905000" cy="457200"/>
          </a:xfrm>
          <a:prstGeom prst="rect">
            <a:avLst/>
          </a:prstGeom>
        </p:spPr>
        <p:txBody>
          <a:bodyPr/>
          <a:lstStyle>
            <a:lvl1pPr>
              <a:defRPr/>
            </a:lvl1pPr>
          </a:lstStyle>
          <a:p>
            <a:endParaRPr lang="en-US" dirty="0"/>
          </a:p>
        </p:txBody>
      </p:sp>
      <p:sp>
        <p:nvSpPr>
          <p:cNvPr id="3082" name="Rectangle 1034"/>
          <p:cNvSpPr>
            <a:spLocks noGrp="1" noChangeArrowheads="1"/>
          </p:cNvSpPr>
          <p:nvPr>
            <p:ph type="ftr" sz="quarter" idx="3"/>
          </p:nvPr>
        </p:nvSpPr>
        <p:spPr>
          <a:xfrm>
            <a:off x="3124200" y="6324600"/>
            <a:ext cx="2895600" cy="457200"/>
          </a:xfrm>
          <a:prstGeom prst="rect">
            <a:avLst/>
          </a:prstGeom>
        </p:spPr>
        <p:txBody>
          <a:bodyPr/>
          <a:lstStyle>
            <a:lvl1pPr>
              <a:defRPr/>
            </a:lvl1pPr>
          </a:lstStyle>
          <a:p>
            <a:endParaRPr lang="en-US" dirty="0"/>
          </a:p>
        </p:txBody>
      </p:sp>
      <p:sp>
        <p:nvSpPr>
          <p:cNvPr id="3083" name="Rectangle 1035"/>
          <p:cNvSpPr>
            <a:spLocks noGrp="1" noChangeArrowheads="1"/>
          </p:cNvSpPr>
          <p:nvPr>
            <p:ph type="sldNum" sz="quarter" idx="4"/>
          </p:nvPr>
        </p:nvSpPr>
        <p:spPr>
          <a:xfrm>
            <a:off x="6553200" y="6324600"/>
            <a:ext cx="1905000" cy="457200"/>
          </a:xfrm>
          <a:prstGeom prst="rect">
            <a:avLst/>
          </a:prstGeom>
        </p:spPr>
        <p:txBody>
          <a:bodyPr/>
          <a:lstStyle>
            <a:lvl1pPr>
              <a:defRPr/>
            </a:lvl1pPr>
          </a:lstStyle>
          <a:p>
            <a:fld id="{03BA6A52-6FA3-4E7B-9817-760B457F6738}" type="slidenum">
              <a:rPr lang="en-US"/>
              <a:pPr/>
              <a:t>‹#›</a:t>
            </a:fld>
            <a:endParaRPr lang="en-US" dirty="0"/>
          </a:p>
        </p:txBody>
      </p:sp>
    </p:spTree>
    <p:extLst>
      <p:ext uri="{BB962C8B-B14F-4D97-AF65-F5344CB8AC3E}">
        <p14:creationId xmlns:p14="http://schemas.microsoft.com/office/powerpoint/2010/main" val="383918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10600" cy="3763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834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5105401"/>
          </a:xfrm>
        </p:spPr>
        <p:txBody>
          <a:bodyPr anchor="t"/>
          <a:lstStyle>
            <a:lvl1pPr algn="ctr">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286090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1"/>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4001"/>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228600" y="381000"/>
            <a:ext cx="8610600" cy="1066800"/>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27809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6858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42672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209800"/>
            <a:ext cx="4268788"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371599"/>
            <a:ext cx="41910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9800"/>
            <a:ext cx="4194175"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50952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477962"/>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81862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338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236913" cy="9779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57201"/>
            <a:ext cx="52641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600200"/>
            <a:ext cx="32369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076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00600"/>
            <a:ext cx="86106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8600" y="612775"/>
            <a:ext cx="8534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8600" y="5367338"/>
            <a:ext cx="8610600" cy="3476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58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524000" y="1447800"/>
            <a:ext cx="7162800" cy="14779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2971800"/>
            <a:ext cx="7162800" cy="3154363"/>
          </a:xfrm>
          <a:prstGeom prst="rect">
            <a:avLst/>
          </a:prstGeom>
        </p:spPr>
        <p:txBody>
          <a:bodyPr vert="horz" lIns="91440" tIns="45720" rIns="91440" bIns="45720" rtlCol="0">
            <a:normAutofit/>
          </a:bodyPr>
          <a:lstStyle/>
          <a:p>
            <a:pPr lvl="0"/>
            <a:r>
              <a:rPr lang="en-US" dirty="0" smtClean="0"/>
              <a:t>Click to edit Master title style</a:t>
            </a:r>
          </a:p>
        </p:txBody>
      </p:sp>
    </p:spTree>
    <p:extLst>
      <p:ext uri="{BB962C8B-B14F-4D97-AF65-F5344CB8AC3E}">
        <p14:creationId xmlns:p14="http://schemas.microsoft.com/office/powerpoint/2010/main" val="62891133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55" r:id="rId11"/>
    <p:sldLayoutId id="2147483667" r:id="rId12"/>
  </p:sldLayoutIdLst>
  <p:timing>
    <p:tnLst>
      <p:par>
        <p:cTn id="1" dur="indefinite" restart="never" nodeType="tmRoot"/>
      </p:par>
    </p:tnLst>
  </p:timing>
  <p:hf hd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600" b="0" kern="1200" baseline="0">
          <a:solidFill>
            <a:schemeClr val="tx1"/>
          </a:solidFill>
          <a:latin typeface="+mn-lt"/>
          <a:ea typeface="+mn-ea"/>
          <a:cs typeface="+mn-cs"/>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44631" y="4953000"/>
            <a:ext cx="109416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91595" y="4495800"/>
            <a:ext cx="980605"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3431320" y="4191000"/>
            <a:ext cx="5643683" cy="1569660"/>
          </a:xfrm>
          <a:prstGeom prst="rect">
            <a:avLst/>
          </a:prstGeom>
          <a:noFill/>
          <a:ln>
            <a:noFill/>
          </a:ln>
        </p:spPr>
        <p:txBody>
          <a:bodyPr wrap="square" rtlCol="0">
            <a:spAutoFit/>
          </a:bodyPr>
          <a:lstStyle/>
          <a:p>
            <a:pPr lvl="0"/>
            <a:r>
              <a:rPr lang="en-US" sz="1600" b="1" dirty="0" smtClean="0">
                <a:latin typeface="Arial" panose="020B0604020202020204" pitchFamily="34" charset="0"/>
                <a:cs typeface="Arial" panose="020B0604020202020204" pitchFamily="34" charset="0"/>
              </a:rPr>
              <a:t>Q&amp;A:</a:t>
            </a:r>
            <a:r>
              <a:rPr lang="en-US" sz="1600" dirty="0" smtClean="0"/>
              <a:t> </a:t>
            </a:r>
            <a:r>
              <a:rPr lang="en-US" sz="1600" dirty="0">
                <a:latin typeface="Arial" panose="020B0604020202020204" pitchFamily="34" charset="0"/>
                <a:cs typeface="Arial" panose="020B0604020202020204" pitchFamily="34" charset="0"/>
              </a:rPr>
              <a:t>Y</a:t>
            </a:r>
            <a:r>
              <a:rPr lang="en-US" sz="1600" dirty="0" smtClean="0">
                <a:latin typeface="Arial" panose="020B0604020202020204" pitchFamily="34" charset="0"/>
                <a:cs typeface="Arial" panose="020B0604020202020204" pitchFamily="34" charset="0"/>
              </a:rPr>
              <a:t>ou can ask questions through Talk or Chat.  </a:t>
            </a:r>
          </a:p>
          <a:p>
            <a:pPr lvl="0"/>
            <a:r>
              <a:rPr lang="en-US" sz="1600" dirty="0" smtClean="0">
                <a:latin typeface="Arial" panose="020B0604020202020204" pitchFamily="34" charset="0"/>
                <a:cs typeface="Arial" panose="020B0604020202020204" pitchFamily="34" charset="0"/>
              </a:rPr>
              <a:t>To talk, click on the hand icon to alert the moderator.           </a:t>
            </a:r>
          </a:p>
          <a:p>
            <a:pPr lvl="0"/>
            <a:endParaRPr lang="en-US" sz="1600" dirty="0">
              <a:latin typeface="Arial" panose="020B0604020202020204" pitchFamily="34" charset="0"/>
              <a:cs typeface="Arial" panose="020B0604020202020204" pitchFamily="34" charset="0"/>
            </a:endParaRPr>
          </a:p>
          <a:p>
            <a:pPr lvl="0"/>
            <a:r>
              <a:rPr lang="en-US" sz="1600" dirty="0" smtClean="0">
                <a:latin typeface="Arial" panose="020B0604020202020204" pitchFamily="34" charset="0"/>
                <a:cs typeface="Arial" panose="020B0604020202020204" pitchFamily="34" charset="0"/>
              </a:rPr>
              <a:t>Click on the talk button in the </a:t>
            </a:r>
            <a:r>
              <a:rPr lang="en-US" sz="1600" i="1" dirty="0" smtClean="0">
                <a:latin typeface="Arial" panose="020B0604020202020204" pitchFamily="34" charset="0"/>
                <a:cs typeface="Arial" panose="020B0604020202020204" pitchFamily="34" charset="0"/>
              </a:rPr>
              <a:t>Audio/Video panel </a:t>
            </a:r>
            <a:r>
              <a:rPr lang="en-US" sz="1600" dirty="0" smtClean="0">
                <a:latin typeface="Arial" panose="020B0604020202020204" pitchFamily="34" charset="0"/>
                <a:cs typeface="Arial" panose="020B0604020202020204" pitchFamily="34" charset="0"/>
              </a:rPr>
              <a:t>when the moderator calls on you. Remember to unclick the talk button when finished to eliminate background noise.  </a:t>
            </a:r>
            <a:endParaRPr lang="en-US" sz="1600" dirty="0">
              <a:latin typeface="Arial" panose="020B0604020202020204" pitchFamily="34" charset="0"/>
              <a:cs typeface="Arial" panose="020B0604020202020204" pitchFamily="34" charset="0"/>
            </a:endParaRPr>
          </a:p>
        </p:txBody>
      </p:sp>
      <p:sp>
        <p:nvSpPr>
          <p:cNvPr id="24" name="Rectangle 23"/>
          <p:cNvSpPr/>
          <p:nvPr/>
        </p:nvSpPr>
        <p:spPr>
          <a:xfrm>
            <a:off x="7924800" y="3570156"/>
            <a:ext cx="678962" cy="2398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25432" y="3487506"/>
            <a:ext cx="5626195" cy="1077218"/>
          </a:xfrm>
          <a:prstGeom prst="rect">
            <a:avLst/>
          </a:prstGeom>
          <a:noFill/>
          <a:ln>
            <a:noFill/>
          </a:ln>
        </p:spPr>
        <p:txBody>
          <a:bodyPr wrap="square" rtlCol="0">
            <a:spAutoFit/>
          </a:bodyPr>
          <a:lstStyle/>
          <a:p>
            <a:pPr lvl="0"/>
            <a:r>
              <a:rPr lang="en-US" sz="1600" b="1" dirty="0" smtClean="0">
                <a:latin typeface="Arial" panose="020B0604020202020204" pitchFamily="34" charset="0"/>
                <a:cs typeface="Arial" panose="020B0604020202020204" pitchFamily="34" charset="0"/>
              </a:rPr>
              <a:t>To</a:t>
            </a:r>
            <a:r>
              <a:rPr lang="en-US" sz="1600" dirty="0" smtClean="0">
                <a:latin typeface="Arial" panose="020B0604020202020204" pitchFamily="34" charset="0"/>
                <a:cs typeface="Arial" panose="020B0604020202020204" pitchFamily="34" charset="0"/>
              </a:rPr>
              <a:t> configure your audio and microphone click the set-up </a:t>
            </a:r>
          </a:p>
          <a:p>
            <a:pPr lvl="0"/>
            <a:r>
              <a:rPr lang="en-US" sz="1600" dirty="0" smtClean="0">
                <a:latin typeface="Arial" panose="020B0604020202020204" pitchFamily="34" charset="0"/>
                <a:cs typeface="Arial" panose="020B0604020202020204" pitchFamily="34" charset="0"/>
              </a:rPr>
              <a:t> button located in the Audio &amp; Video panel and follow the </a:t>
            </a:r>
          </a:p>
          <a:p>
            <a:pPr lvl="0"/>
            <a:r>
              <a:rPr lang="en-US" sz="1600" dirty="0" smtClean="0">
                <a:latin typeface="Arial" panose="020B0604020202020204" pitchFamily="34" charset="0"/>
                <a:cs typeface="Arial" panose="020B0604020202020204" pitchFamily="34" charset="0"/>
              </a:rPr>
              <a:t> steps.</a:t>
            </a:r>
          </a:p>
          <a:p>
            <a:pPr lvl="0"/>
            <a:endParaRPr lang="en-US" sz="1600" dirty="0" smtClean="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266" y="554399"/>
            <a:ext cx="2282772" cy="16122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82" y="3188081"/>
            <a:ext cx="3027359" cy="21609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8"/>
          <p:cNvSpPr>
            <a:spLocks noGrp="1"/>
          </p:cNvSpPr>
          <p:nvPr>
            <p:ph type="title"/>
          </p:nvPr>
        </p:nvSpPr>
        <p:spPr>
          <a:xfrm>
            <a:off x="457200" y="274638"/>
            <a:ext cx="5795962" cy="1935162"/>
          </a:xfrm>
        </p:spPr>
        <p:txBody>
          <a:bodyPr>
            <a:normAutofit fontScale="90000"/>
          </a:bodyPr>
          <a:lstStyle/>
          <a:p>
            <a:pPr algn="l"/>
            <a:r>
              <a:rPr lang="en-US" sz="3200" dirty="0" smtClean="0"/>
              <a:t>Welcome to the CultivateNC Lunch n’ Learn.  Our program will begin at 11:30 EDT. </a:t>
            </a:r>
            <a:endParaRPr lang="en-US" sz="3200" dirty="0"/>
          </a:p>
        </p:txBody>
      </p:sp>
      <p:sp>
        <p:nvSpPr>
          <p:cNvPr id="10" name="Content Placeholder 9"/>
          <p:cNvSpPr>
            <a:spLocks noGrp="1"/>
          </p:cNvSpPr>
          <p:nvPr>
            <p:ph idx="1"/>
          </p:nvPr>
        </p:nvSpPr>
        <p:spPr>
          <a:xfrm>
            <a:off x="228599" y="2286000"/>
            <a:ext cx="8763001" cy="990600"/>
          </a:xfrm>
        </p:spPr>
        <p:txBody>
          <a:bodyPr>
            <a:noAutofit/>
          </a:bodyPr>
          <a:lstStyle/>
          <a:p>
            <a:pPr marL="0" indent="0" algn="l">
              <a:buNone/>
            </a:pPr>
            <a:r>
              <a:rPr lang="en-US" sz="1600" b="1" dirty="0" err="1" smtClean="0">
                <a:latin typeface="Arial" panose="020B0604020202020204" pitchFamily="34" charset="0"/>
                <a:cs typeface="Arial" panose="020B0604020202020204" pitchFamily="34" charset="0"/>
              </a:rPr>
              <a:t>Chatbox</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(lower left corner):  For guests who are not part of Cooperative Extension please type your email address into the Chat Box so we can email any materials that may be available.</a:t>
            </a:r>
          </a:p>
          <a:p>
            <a:pPr marL="0" indent="0" algn="l">
              <a:buNone/>
            </a:pPr>
            <a:r>
              <a:rPr lang="en-US" sz="1600" dirty="0" smtClean="0">
                <a:latin typeface="Arial" panose="020B0604020202020204" pitchFamily="34" charset="0"/>
                <a:cs typeface="Arial" panose="020B0604020202020204" pitchFamily="34" charset="0"/>
              </a:rPr>
              <a:t>Please use the Chat box for questions during the presentation.</a:t>
            </a:r>
          </a:p>
          <a:p>
            <a:pPr marL="0" indent="0">
              <a:lnSpc>
                <a:spcPct val="120000"/>
              </a:lnSpc>
              <a:buNone/>
            </a:pPr>
            <a:r>
              <a:rPr lang="en-US" sz="1600" dirty="0" smtClean="0">
                <a:latin typeface="Arial" panose="020B0604020202020204" pitchFamily="34" charset="0"/>
                <a:cs typeface="Arial" panose="020B0604020202020204" pitchFamily="34" charset="0"/>
              </a:rPr>
              <a:t> </a:t>
            </a:r>
          </a:p>
          <a:p>
            <a:pPr marL="0" lvl="0" indent="0">
              <a:lnSpc>
                <a:spcPct val="120000"/>
              </a:lnSpc>
              <a:buNone/>
            </a:pPr>
            <a:r>
              <a:rPr lang="en-US" sz="1600" b="1" dirty="0" smtClean="0">
                <a:latin typeface="Arial" panose="020B0604020202020204" pitchFamily="34" charset="0"/>
                <a:cs typeface="Arial" panose="020B0604020202020204" pitchFamily="34" charset="0"/>
              </a:rPr>
              <a:t>                                           </a:t>
            </a:r>
          </a:p>
          <a:p>
            <a:pPr marL="0" lvl="0" indent="0">
              <a:buNone/>
            </a:pPr>
            <a:endParaRPr lang="en-US" sz="1600" dirty="0" smtClean="0">
              <a:latin typeface="Arial" panose="020B0604020202020204" pitchFamily="34" charset="0"/>
              <a:cs typeface="Arial" panose="020B0604020202020204" pitchFamily="34" charset="0"/>
            </a:endParaRPr>
          </a:p>
          <a:p>
            <a:pPr marL="0" lv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endParaRPr lang="en-US" sz="1600" dirty="0"/>
          </a:p>
        </p:txBody>
      </p:sp>
      <p:sp>
        <p:nvSpPr>
          <p:cNvPr id="13" name="Left Arrow 12"/>
          <p:cNvSpPr/>
          <p:nvPr/>
        </p:nvSpPr>
        <p:spPr>
          <a:xfrm>
            <a:off x="2898258" y="3311989"/>
            <a:ext cx="381000" cy="20350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rot="7363914">
            <a:off x="754134" y="5253189"/>
            <a:ext cx="328659" cy="19173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4281" y="4267200"/>
            <a:ext cx="609600" cy="67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607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685800"/>
            <a:ext cx="7534275"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4920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778000"/>
            <a:ext cx="3962400" cy="2641600"/>
          </a:xfrm>
          <a:prstGeom prst="rect">
            <a:avLst/>
          </a:prstGeom>
          <a:ln>
            <a:solidFill>
              <a:schemeClr val="tx1"/>
            </a:solidFill>
          </a:ln>
        </p:spPr>
      </p:pic>
      <p:sp>
        <p:nvSpPr>
          <p:cNvPr id="2" name="Title 1"/>
          <p:cNvSpPr>
            <a:spLocks noGrp="1"/>
          </p:cNvSpPr>
          <p:nvPr>
            <p:ph type="title"/>
          </p:nvPr>
        </p:nvSpPr>
        <p:spPr>
          <a:xfrm>
            <a:off x="1600200" y="685800"/>
            <a:ext cx="7162800" cy="914400"/>
          </a:xfrm>
          <a:noFill/>
        </p:spPr>
        <p:txBody>
          <a:bodyPr/>
          <a:lstStyle/>
          <a:p>
            <a:r>
              <a:rPr lang="en-US" dirty="0" smtClean="0">
                <a:solidFill>
                  <a:schemeClr val="accent1"/>
                </a:solidFill>
                <a:latin typeface="+mn-lt"/>
              </a:rPr>
              <a:t>Recruiting Volunteers</a:t>
            </a:r>
            <a:endParaRPr lang="en-US" dirty="0">
              <a:solidFill>
                <a:schemeClr val="accent1"/>
              </a:solidFill>
              <a:latin typeface="+mn-lt"/>
            </a:endParaRPr>
          </a:p>
        </p:txBody>
      </p:sp>
      <p:sp>
        <p:nvSpPr>
          <p:cNvPr id="3" name="Content Placeholder 2"/>
          <p:cNvSpPr>
            <a:spLocks noGrp="1"/>
          </p:cNvSpPr>
          <p:nvPr>
            <p:ph idx="1"/>
          </p:nvPr>
        </p:nvSpPr>
        <p:spPr>
          <a:xfrm>
            <a:off x="1524000" y="4114800"/>
            <a:ext cx="7239000" cy="1295400"/>
          </a:xfrm>
        </p:spPr>
        <p:txBody>
          <a:bodyPr>
            <a:normAutofit fontScale="25000" lnSpcReduction="20000"/>
          </a:bodyPr>
          <a:lstStyle/>
          <a:p>
            <a:endParaRPr lang="en-US" sz="2400" dirty="0" smtClean="0">
              <a:latin typeface="+mn-lt"/>
            </a:endParaRPr>
          </a:p>
          <a:p>
            <a:endParaRPr lang="en-US" sz="2400" dirty="0">
              <a:latin typeface="+mn-lt"/>
            </a:endParaRPr>
          </a:p>
          <a:p>
            <a:endParaRPr lang="en-US" sz="2400" dirty="0" smtClean="0">
              <a:latin typeface="+mn-lt"/>
            </a:endParaRPr>
          </a:p>
          <a:p>
            <a:endParaRPr lang="en-US" sz="8000" dirty="0">
              <a:latin typeface="+mn-lt"/>
            </a:endParaRPr>
          </a:p>
          <a:p>
            <a:pPr algn="l"/>
            <a:r>
              <a:rPr lang="en-US" sz="8000" dirty="0" smtClean="0">
                <a:latin typeface="+mn-lt"/>
              </a:rPr>
              <a:t>Created for CultivateNC™</a:t>
            </a:r>
          </a:p>
          <a:p>
            <a:pPr algn="l"/>
            <a:r>
              <a:rPr lang="en-US" sz="8000" dirty="0" smtClean="0"/>
              <a:t>Jacqueline Murphy Miller</a:t>
            </a:r>
            <a:endParaRPr lang="en-US" sz="8000" dirty="0">
              <a:latin typeface="+mn-lt"/>
            </a:endParaRPr>
          </a:p>
        </p:txBody>
      </p:sp>
    </p:spTree>
    <p:extLst>
      <p:ext uri="{BB962C8B-B14F-4D97-AF65-F5344CB8AC3E}">
        <p14:creationId xmlns:p14="http://schemas.microsoft.com/office/powerpoint/2010/main" val="99376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533400"/>
            <a:ext cx="85725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527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609600"/>
            <a:ext cx="8505825" cy="4743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217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14387"/>
            <a:ext cx="3276600" cy="45815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200" y="4133671"/>
            <a:ext cx="4648200" cy="1200329"/>
          </a:xfrm>
          <a:prstGeom prst="rect">
            <a:avLst/>
          </a:prstGeom>
          <a:noFill/>
        </p:spPr>
        <p:txBody>
          <a:bodyPr wrap="square" rtlCol="0">
            <a:spAutoFit/>
          </a:bodyPr>
          <a:lstStyle/>
          <a:p>
            <a:r>
              <a:rPr lang="en-US" dirty="0">
                <a:latin typeface="+mn-lt"/>
              </a:rPr>
              <a:t>Created by </a:t>
            </a:r>
            <a:endParaRPr lang="en-US" dirty="0" smtClean="0">
              <a:latin typeface="+mn-lt"/>
            </a:endParaRPr>
          </a:p>
          <a:p>
            <a:r>
              <a:rPr lang="en-US" dirty="0" smtClean="0">
                <a:latin typeface="+mn-lt"/>
              </a:rPr>
              <a:t>Jacqueline </a:t>
            </a:r>
            <a:r>
              <a:rPr lang="en-US" dirty="0">
                <a:latin typeface="+mn-lt"/>
              </a:rPr>
              <a:t>Murphy Miller </a:t>
            </a:r>
            <a:endParaRPr lang="en-US" dirty="0" smtClean="0">
              <a:latin typeface="+mn-lt"/>
            </a:endParaRPr>
          </a:p>
          <a:p>
            <a:r>
              <a:rPr lang="en-US" dirty="0" smtClean="0">
                <a:latin typeface="+mn-lt"/>
              </a:rPr>
              <a:t>for CultivateNC </a:t>
            </a:r>
            <a:endParaRPr lang="en-US" dirty="0">
              <a:latin typeface="+mn-lt"/>
            </a:endParaRPr>
          </a:p>
        </p:txBody>
      </p:sp>
    </p:spTree>
    <p:extLst>
      <p:ext uri="{BB962C8B-B14F-4D97-AF65-F5344CB8AC3E}">
        <p14:creationId xmlns:p14="http://schemas.microsoft.com/office/powerpoint/2010/main" val="258114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156487" cy="501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69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48262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30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295400" y="381000"/>
            <a:ext cx="7543800" cy="4419600"/>
          </a:xfrm>
          <a:solidFill>
            <a:srgbClr val="C00000"/>
          </a:solidFill>
          <a:ln>
            <a:solidFill>
              <a:schemeClr val="tx1"/>
            </a:solidFill>
          </a:ln>
        </p:spPr>
        <p:txBody>
          <a:bodyPr>
            <a:normAutofit fontScale="90000"/>
          </a:bodyPr>
          <a:lstStyle/>
          <a:p>
            <a:r>
              <a:rPr lang="en-US" sz="4400" dirty="0" smtClean="0">
                <a:solidFill>
                  <a:schemeClr val="bg1"/>
                </a:solidFill>
                <a:effectLst>
                  <a:outerShdw blurRad="38100" dist="38100" dir="2700000" algn="tl">
                    <a:srgbClr val="000000">
                      <a:alpha val="43137"/>
                    </a:srgbClr>
                  </a:outerShdw>
                </a:effectLst>
                <a:latin typeface="+mn-lt"/>
              </a:rPr>
              <a:t>The Art Of Placemaking In Community Development</a:t>
            </a:r>
            <a:r>
              <a:rPr lang="en-US" dirty="0" smtClean="0">
                <a:solidFill>
                  <a:schemeClr val="bg1"/>
                </a:solidFill>
                <a:effectLst>
                  <a:outerShdw blurRad="38100" dist="38100" dir="2700000" algn="tl">
                    <a:srgbClr val="000000">
                      <a:alpha val="43137"/>
                    </a:srgbClr>
                  </a:outerShdw>
                </a:effectLst>
                <a:latin typeface="+mn-lt"/>
              </a:rPr>
              <a:t/>
            </a:r>
            <a:br>
              <a:rPr lang="en-US" dirty="0" smtClean="0">
                <a:solidFill>
                  <a:schemeClr val="bg1"/>
                </a:solidFill>
                <a:effectLst>
                  <a:outerShdw blurRad="38100" dist="38100" dir="2700000" algn="tl">
                    <a:srgbClr val="000000">
                      <a:alpha val="43137"/>
                    </a:srgbClr>
                  </a:outerShdw>
                </a:effectLst>
                <a:latin typeface="+mn-lt"/>
              </a:rPr>
            </a:br>
            <a:r>
              <a:rPr lang="en-US" dirty="0" smtClean="0">
                <a:solidFill>
                  <a:schemeClr val="bg1"/>
                </a:solidFill>
                <a:effectLst>
                  <a:outerShdw blurRad="38100" dist="38100" dir="2700000" algn="tl">
                    <a:srgbClr val="000000">
                      <a:alpha val="43137"/>
                    </a:srgbClr>
                  </a:outerShdw>
                </a:effectLst>
                <a:latin typeface="+mn-lt"/>
              </a:rPr>
              <a:t/>
            </a:r>
            <a:br>
              <a:rPr lang="en-US" dirty="0" smtClean="0">
                <a:solidFill>
                  <a:schemeClr val="bg1"/>
                </a:solidFill>
                <a:effectLst>
                  <a:outerShdw blurRad="38100" dist="38100" dir="2700000" algn="tl">
                    <a:srgbClr val="000000">
                      <a:alpha val="43137"/>
                    </a:srgbClr>
                  </a:outerShdw>
                </a:effectLst>
                <a:latin typeface="+mn-lt"/>
              </a:rPr>
            </a:br>
            <a:r>
              <a:rPr lang="en-US" sz="3600" dirty="0" smtClean="0">
                <a:solidFill>
                  <a:schemeClr val="bg1"/>
                </a:solidFill>
                <a:effectLst>
                  <a:outerShdw blurRad="38100" dist="38100" dir="2700000" algn="tl">
                    <a:srgbClr val="000000">
                      <a:alpha val="43137"/>
                    </a:srgbClr>
                  </a:outerShdw>
                </a:effectLst>
                <a:latin typeface="+mn-lt"/>
              </a:rPr>
              <a:t>Part One: An Introduction</a:t>
            </a:r>
            <a:br>
              <a:rPr lang="en-US" sz="3600" dirty="0" smtClean="0">
                <a:solidFill>
                  <a:schemeClr val="bg1"/>
                </a:solidFill>
                <a:effectLst>
                  <a:outerShdw blurRad="38100" dist="38100" dir="2700000" algn="tl">
                    <a:srgbClr val="000000">
                      <a:alpha val="43137"/>
                    </a:srgbClr>
                  </a:outerShdw>
                </a:effectLst>
                <a:latin typeface="+mn-lt"/>
              </a:rPr>
            </a:br>
            <a:r>
              <a:rPr lang="en-US" sz="3600" dirty="0" smtClean="0">
                <a:solidFill>
                  <a:schemeClr val="bg1"/>
                </a:solidFill>
                <a:latin typeface="+mn-lt"/>
              </a:rPr>
              <a:t/>
            </a:r>
            <a:br>
              <a:rPr lang="en-US" sz="3600" dirty="0" smtClean="0">
                <a:solidFill>
                  <a:schemeClr val="bg1"/>
                </a:solidFill>
                <a:latin typeface="+mn-lt"/>
              </a:rPr>
            </a:br>
            <a:r>
              <a:rPr lang="en-US" sz="2800" dirty="0">
                <a:solidFill>
                  <a:schemeClr val="bg1"/>
                </a:solidFill>
                <a:latin typeface="+mn-lt"/>
              </a:rPr>
              <a:t>Created by Jacqueline Murphy Miller</a:t>
            </a:r>
            <a:br>
              <a:rPr lang="en-US" sz="2800" dirty="0">
                <a:solidFill>
                  <a:schemeClr val="bg1"/>
                </a:solidFill>
                <a:latin typeface="+mn-lt"/>
              </a:rPr>
            </a:br>
            <a:r>
              <a:rPr lang="en-US" sz="2800" dirty="0">
                <a:solidFill>
                  <a:schemeClr val="bg1"/>
                </a:solidFill>
                <a:latin typeface="+mn-lt"/>
              </a:rPr>
              <a:t>for </a:t>
            </a:r>
            <a:r>
              <a:rPr lang="en-US" sz="2800" dirty="0" smtClean="0">
                <a:solidFill>
                  <a:schemeClr val="bg1"/>
                </a:solidFill>
                <a:latin typeface="+mn-lt"/>
              </a:rPr>
              <a:t>CultivateNC</a:t>
            </a:r>
            <a:r>
              <a:rPr lang="en-US" sz="3600" dirty="0" smtClean="0">
                <a:solidFill>
                  <a:schemeClr val="tx1"/>
                </a:solidFill>
                <a:effectLst>
                  <a:outerShdw blurRad="38100" dist="38100" dir="2700000" algn="tl">
                    <a:srgbClr val="000000">
                      <a:alpha val="43137"/>
                    </a:srgbClr>
                  </a:outerShdw>
                </a:effectLst>
                <a:latin typeface="+mn-lt"/>
              </a:rPr>
              <a:t/>
            </a:r>
            <a:br>
              <a:rPr lang="en-US" sz="3600" dirty="0" smtClean="0">
                <a:solidFill>
                  <a:schemeClr val="tx1"/>
                </a:solidFill>
                <a:effectLst>
                  <a:outerShdw blurRad="38100" dist="38100" dir="2700000" algn="tl">
                    <a:srgbClr val="000000">
                      <a:alpha val="43137"/>
                    </a:srgbClr>
                  </a:outerShdw>
                </a:effectLst>
                <a:latin typeface="+mn-lt"/>
              </a:rPr>
            </a:br>
            <a:endParaRPr lang="en-US" sz="2600" dirty="0">
              <a:solidFill>
                <a:schemeClr val="tx1"/>
              </a:solidFill>
              <a:latin typeface="+mn-lt"/>
            </a:endParaRPr>
          </a:p>
        </p:txBody>
      </p:sp>
    </p:spTree>
    <p:extLst>
      <p:ext uri="{BB962C8B-B14F-4D97-AF65-F5344CB8AC3E}">
        <p14:creationId xmlns:p14="http://schemas.microsoft.com/office/powerpoint/2010/main" val="79715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09600"/>
            <a:ext cx="86106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76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811513"/>
            <a:ext cx="7162800" cy="4781250"/>
          </a:xfrm>
        </p:spPr>
      </p:pic>
      <p:sp>
        <p:nvSpPr>
          <p:cNvPr id="2" name="Title 1"/>
          <p:cNvSpPr>
            <a:spLocks noGrp="1"/>
          </p:cNvSpPr>
          <p:nvPr>
            <p:ph type="title"/>
          </p:nvPr>
        </p:nvSpPr>
        <p:spPr>
          <a:xfrm>
            <a:off x="4114800" y="381000"/>
            <a:ext cx="4724400" cy="4724400"/>
          </a:xfrm>
        </p:spPr>
        <p:txBody>
          <a:bodyPr>
            <a:normAutofit/>
          </a:bodyPr>
          <a:lstStyle/>
          <a:p>
            <a:r>
              <a:rPr lang="en-US" dirty="0" smtClean="0"/>
              <a:t>Placemaking in your community</a:t>
            </a:r>
            <a:endParaRPr lang="en-US" dirty="0"/>
          </a:p>
        </p:txBody>
      </p:sp>
    </p:spTree>
    <p:extLst>
      <p:ext uri="{BB962C8B-B14F-4D97-AF65-F5344CB8AC3E}">
        <p14:creationId xmlns:p14="http://schemas.microsoft.com/office/powerpoint/2010/main" val="278379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226" y="838201"/>
            <a:ext cx="6338174" cy="4472940"/>
          </a:xfrm>
          <a:prstGeom prst="rect">
            <a:avLst/>
          </a:prstGeom>
        </p:spPr>
      </p:pic>
    </p:spTree>
    <p:extLst>
      <p:ext uri="{BB962C8B-B14F-4D97-AF65-F5344CB8AC3E}">
        <p14:creationId xmlns:p14="http://schemas.microsoft.com/office/powerpoint/2010/main" val="462400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239000" y="6324600"/>
            <a:ext cx="1905000" cy="457200"/>
          </a:xfrm>
          <a:prstGeom prst="rect">
            <a:avLst/>
          </a:prstGeom>
        </p:spPr>
        <p:txBody>
          <a:bodyPr/>
          <a:lstStyle/>
          <a:p>
            <a:fld id="{03BA6A52-6FA3-4E7B-9817-760B457F6738}" type="slidenum">
              <a:rPr lang="en-US" smtClean="0"/>
              <a:pPr/>
              <a:t>20</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609600"/>
            <a:ext cx="4876800" cy="4876800"/>
          </a:xfrm>
          <a:prstGeom prst="rect">
            <a:avLst/>
          </a:prstGeom>
          <a:ln>
            <a:solidFill>
              <a:schemeClr val="tx1"/>
            </a:solidFill>
          </a:ln>
        </p:spPr>
      </p:pic>
      <p:sp>
        <p:nvSpPr>
          <p:cNvPr id="8" name="TextBox 7"/>
          <p:cNvSpPr txBox="1"/>
          <p:nvPr/>
        </p:nvSpPr>
        <p:spPr>
          <a:xfrm>
            <a:off x="2241055" y="1524000"/>
            <a:ext cx="4044697" cy="1446550"/>
          </a:xfrm>
          <a:prstGeom prst="rect">
            <a:avLst/>
          </a:prstGeom>
          <a:noFill/>
        </p:spPr>
        <p:txBody>
          <a:bodyPr wrap="none" rtlCol="0">
            <a:spAutoFit/>
          </a:bodyPr>
          <a:lstStyle/>
          <a:p>
            <a:r>
              <a:rPr lang="en-US" sz="4400" b="1" dirty="0" smtClean="0">
                <a:latin typeface="+mn-lt"/>
              </a:rPr>
              <a:t>The Brilliance </a:t>
            </a:r>
          </a:p>
          <a:p>
            <a:r>
              <a:rPr lang="en-US" sz="4400" b="1" dirty="0" smtClean="0">
                <a:latin typeface="+mn-lt"/>
              </a:rPr>
              <a:t>of </a:t>
            </a:r>
            <a:r>
              <a:rPr lang="en-US" sz="4400" b="1" dirty="0">
                <a:latin typeface="+mn-lt"/>
              </a:rPr>
              <a:t>S</a:t>
            </a:r>
            <a:r>
              <a:rPr lang="en-US" sz="4400" b="1" dirty="0" smtClean="0">
                <a:latin typeface="+mn-lt"/>
              </a:rPr>
              <a:t>mall </a:t>
            </a:r>
            <a:r>
              <a:rPr lang="en-US" sz="4400" b="1" dirty="0">
                <a:latin typeface="+mn-lt"/>
              </a:rPr>
              <a:t>W</a:t>
            </a:r>
            <a:r>
              <a:rPr lang="en-US" sz="4400" b="1" dirty="0" smtClean="0">
                <a:latin typeface="+mn-lt"/>
              </a:rPr>
              <a:t>ins</a:t>
            </a:r>
            <a:endParaRPr lang="en-US" sz="4400" b="1" dirty="0">
              <a:latin typeface="+mn-lt"/>
            </a:endParaRPr>
          </a:p>
        </p:txBody>
      </p:sp>
    </p:spTree>
    <p:extLst>
      <p:ext uri="{BB962C8B-B14F-4D97-AF65-F5344CB8AC3E}">
        <p14:creationId xmlns:p14="http://schemas.microsoft.com/office/powerpoint/2010/main" val="403676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764" y="1212850"/>
            <a:ext cx="2557836" cy="404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3" name="Title 1"/>
          <p:cNvSpPr>
            <a:spLocks noGrp="1"/>
          </p:cNvSpPr>
          <p:nvPr>
            <p:ph type="title"/>
          </p:nvPr>
        </p:nvSpPr>
        <p:spPr>
          <a:xfrm>
            <a:off x="685800" y="381000"/>
            <a:ext cx="4876800" cy="4953000"/>
          </a:xfrm>
        </p:spPr>
        <p:txBody>
          <a:bodyPr>
            <a:normAutofit fontScale="90000"/>
          </a:bodyPr>
          <a:lstStyle/>
          <a:p>
            <a:pPr algn="l">
              <a:defRPr/>
            </a:pPr>
            <a:r>
              <a:rPr lang="en-US" altLang="en-US" sz="3600" dirty="0" smtClean="0">
                <a:solidFill>
                  <a:schemeClr val="tx1"/>
                </a:solidFill>
                <a:latin typeface="+mn-lt"/>
                <a:ea typeface="Arial Unicode MS" pitchFamily="34" charset="-128"/>
                <a:cs typeface="Arial Unicode MS" pitchFamily="34" charset="-128"/>
              </a:rPr>
              <a:t/>
            </a:r>
            <a:br>
              <a:rPr lang="en-US" altLang="en-US" sz="3600" dirty="0" smtClean="0">
                <a:solidFill>
                  <a:schemeClr val="tx1"/>
                </a:solidFill>
                <a:latin typeface="+mn-lt"/>
                <a:ea typeface="Arial Unicode MS" pitchFamily="34" charset="-128"/>
                <a:cs typeface="Arial Unicode MS" pitchFamily="34" charset="-128"/>
              </a:rPr>
            </a:br>
            <a:r>
              <a:rPr lang="en-US" altLang="en-US" sz="3600" dirty="0" smtClean="0">
                <a:solidFill>
                  <a:schemeClr val="tx1"/>
                </a:solidFill>
                <a:latin typeface="+mn-lt"/>
                <a:ea typeface="Arial Unicode MS" pitchFamily="34" charset="-128"/>
                <a:cs typeface="Arial Unicode MS" pitchFamily="34" charset="-128"/>
              </a:rPr>
              <a:t/>
            </a:r>
            <a:br>
              <a:rPr lang="en-US" altLang="en-US" sz="3600" dirty="0" smtClean="0">
                <a:solidFill>
                  <a:schemeClr val="tx1"/>
                </a:solidFill>
                <a:latin typeface="+mn-lt"/>
                <a:ea typeface="Arial Unicode MS" pitchFamily="34" charset="-128"/>
                <a:cs typeface="Arial Unicode MS" pitchFamily="34" charset="-128"/>
              </a:rPr>
            </a:br>
            <a:r>
              <a:rPr lang="en-US" altLang="en-US" sz="4000" dirty="0">
                <a:solidFill>
                  <a:schemeClr val="tx1"/>
                </a:solidFill>
                <a:latin typeface="+mn-lt"/>
                <a:ea typeface="Arial Unicode MS" pitchFamily="34" charset="-128"/>
                <a:cs typeface="Arial Unicode MS" pitchFamily="34" charset="-128"/>
              </a:rPr>
              <a:t>M</a:t>
            </a:r>
            <a:r>
              <a:rPr lang="en-US" altLang="en-US" sz="4000" dirty="0" smtClean="0">
                <a:solidFill>
                  <a:schemeClr val="tx1"/>
                </a:solidFill>
                <a:latin typeface="+mn-lt"/>
                <a:ea typeface="Arial Unicode MS" pitchFamily="34" charset="-128"/>
                <a:cs typeface="Arial Unicode MS" pitchFamily="34" charset="-128"/>
              </a:rPr>
              <a:t>any great plans get bogged down because they are:</a:t>
            </a:r>
            <a:r>
              <a:rPr lang="en-US" altLang="en-US" sz="3600" dirty="0" smtClean="0">
                <a:solidFill>
                  <a:schemeClr val="tx1"/>
                </a:solidFill>
                <a:latin typeface="+mn-lt"/>
                <a:ea typeface="Arial Unicode MS" pitchFamily="34" charset="-128"/>
                <a:cs typeface="Arial Unicode MS" pitchFamily="34" charset="-128"/>
              </a:rPr>
              <a:t/>
            </a:r>
            <a:br>
              <a:rPr lang="en-US" altLang="en-US" sz="3600" dirty="0" smtClean="0">
                <a:solidFill>
                  <a:schemeClr val="tx1"/>
                </a:solidFill>
                <a:latin typeface="+mn-lt"/>
                <a:ea typeface="Arial Unicode MS" pitchFamily="34" charset="-128"/>
                <a:cs typeface="Arial Unicode MS" pitchFamily="34" charset="-128"/>
              </a:rPr>
            </a:br>
            <a:r>
              <a:rPr lang="en-US" altLang="en-US" sz="4000" dirty="0" smtClean="0">
                <a:solidFill>
                  <a:schemeClr val="tx1"/>
                </a:solidFill>
                <a:latin typeface="+mn-lt"/>
                <a:ea typeface="Arial Unicode MS" pitchFamily="34" charset="-128"/>
                <a:cs typeface="Arial Unicode MS" pitchFamily="34" charset="-128"/>
              </a:rPr>
              <a:t/>
            </a:r>
            <a:br>
              <a:rPr lang="en-US" altLang="en-US" sz="4000" dirty="0" smtClean="0">
                <a:solidFill>
                  <a:schemeClr val="tx1"/>
                </a:solidFill>
                <a:latin typeface="+mn-lt"/>
                <a:ea typeface="Arial Unicode MS" pitchFamily="34" charset="-128"/>
                <a:cs typeface="Arial Unicode MS" pitchFamily="34" charset="-128"/>
              </a:rPr>
            </a:br>
            <a:r>
              <a:rPr lang="en-US" altLang="en-US" sz="4000" dirty="0" smtClean="0">
                <a:solidFill>
                  <a:schemeClr val="tx1"/>
                </a:solidFill>
                <a:latin typeface="+mn-lt"/>
                <a:ea typeface="Arial Unicode MS" pitchFamily="34" charset="-128"/>
                <a:cs typeface="Arial Unicode MS" pitchFamily="34" charset="-128"/>
              </a:rPr>
              <a:t> -Too big</a:t>
            </a:r>
            <a:br>
              <a:rPr lang="en-US" altLang="en-US" sz="4000" dirty="0" smtClean="0">
                <a:solidFill>
                  <a:schemeClr val="tx1"/>
                </a:solidFill>
                <a:latin typeface="+mn-lt"/>
                <a:ea typeface="Arial Unicode MS" pitchFamily="34" charset="-128"/>
                <a:cs typeface="Arial Unicode MS" pitchFamily="34" charset="-128"/>
              </a:rPr>
            </a:br>
            <a:r>
              <a:rPr lang="en-US" altLang="en-US" sz="4000" dirty="0" smtClean="0">
                <a:solidFill>
                  <a:schemeClr val="tx1"/>
                </a:solidFill>
                <a:latin typeface="+mn-lt"/>
                <a:ea typeface="Arial Unicode MS" pitchFamily="34" charset="-128"/>
                <a:cs typeface="Arial Unicode MS" pitchFamily="34" charset="-128"/>
              </a:rPr>
              <a:t> -Too expensive</a:t>
            </a:r>
            <a:br>
              <a:rPr lang="en-US" altLang="en-US" sz="4000" dirty="0" smtClean="0">
                <a:solidFill>
                  <a:schemeClr val="tx1"/>
                </a:solidFill>
                <a:latin typeface="+mn-lt"/>
                <a:ea typeface="Arial Unicode MS" pitchFamily="34" charset="-128"/>
                <a:cs typeface="Arial Unicode MS" pitchFamily="34" charset="-128"/>
              </a:rPr>
            </a:br>
            <a:r>
              <a:rPr lang="en-US" altLang="en-US" sz="4000" dirty="0" smtClean="0">
                <a:solidFill>
                  <a:schemeClr val="tx1"/>
                </a:solidFill>
                <a:latin typeface="+mn-lt"/>
                <a:ea typeface="Arial Unicode MS" pitchFamily="34" charset="-128"/>
                <a:cs typeface="Arial Unicode MS" pitchFamily="34" charset="-128"/>
              </a:rPr>
              <a:t> -Take to long </a:t>
            </a:r>
            <a:br>
              <a:rPr lang="en-US" altLang="en-US" sz="4000" dirty="0" smtClean="0">
                <a:solidFill>
                  <a:schemeClr val="tx1"/>
                </a:solidFill>
                <a:latin typeface="+mn-lt"/>
                <a:ea typeface="Arial Unicode MS" pitchFamily="34" charset="-128"/>
                <a:cs typeface="Arial Unicode MS" pitchFamily="34" charset="-128"/>
              </a:rPr>
            </a:br>
            <a:endParaRPr lang="en-US" altLang="en-US" sz="4000" dirty="0" smtClean="0">
              <a:solidFill>
                <a:schemeClr val="tx1"/>
              </a:solidFill>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89136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Content Placeholder 2"/>
          <p:cNvSpPr>
            <a:spLocks noGrp="1"/>
          </p:cNvSpPr>
          <p:nvPr>
            <p:ph idx="1"/>
          </p:nvPr>
        </p:nvSpPr>
        <p:spPr>
          <a:xfrm>
            <a:off x="228600" y="430213"/>
            <a:ext cx="8610600" cy="5056187"/>
          </a:xfrm>
          <a:ln>
            <a:solidFill>
              <a:schemeClr val="bg1"/>
            </a:solidFill>
            <a:miter lim="800000"/>
            <a:headEnd/>
            <a:tailEnd/>
          </a:ln>
        </p:spPr>
        <p:txBody>
          <a:bodyPr/>
          <a:lstStyle/>
          <a:p>
            <a:pPr algn="just">
              <a:buFontTx/>
              <a:buNone/>
            </a:pPr>
            <a:r>
              <a:rPr lang="en-US" altLang="en-US" dirty="0" smtClean="0"/>
              <a:t>  </a:t>
            </a:r>
            <a:r>
              <a:rPr lang="en-US" altLang="en-US" sz="4400" b="1" dirty="0" smtClean="0"/>
              <a:t>One </a:t>
            </a:r>
            <a:r>
              <a:rPr lang="en-US" altLang="en-US" sz="4400" b="1" dirty="0" smtClean="0">
                <a:ea typeface="Arial Unicode MS" pitchFamily="34" charset="-128"/>
                <a:cs typeface="Arial Unicode MS" pitchFamily="34" charset="-128"/>
              </a:rPr>
              <a:t>way</a:t>
            </a:r>
            <a:r>
              <a:rPr lang="en-US" altLang="en-US" sz="4400" b="1" dirty="0" smtClean="0"/>
              <a:t> to overcome these pitfalls is to            think smaller</a:t>
            </a:r>
          </a:p>
          <a:p>
            <a:pPr algn="ctr">
              <a:lnSpc>
                <a:spcPct val="150000"/>
              </a:lnSpc>
              <a:buFontTx/>
              <a:buNone/>
            </a:pPr>
            <a:endParaRPr lang="en-US" altLang="en-US" sz="4400" b="1" dirty="0" smtClean="0"/>
          </a:p>
          <a:p>
            <a:pPr algn="ctr">
              <a:lnSpc>
                <a:spcPct val="150000"/>
              </a:lnSpc>
              <a:buFontTx/>
              <a:buNone/>
            </a:pPr>
            <a:endParaRPr lang="en-US" altLang="en-US" sz="4400" b="1" dirty="0" smtClean="0"/>
          </a:p>
          <a:p>
            <a:pPr algn="ctr">
              <a:lnSpc>
                <a:spcPct val="150000"/>
              </a:lnSpc>
              <a:buFontTx/>
              <a:buNone/>
            </a:pPr>
            <a:endParaRPr lang="en-US" altLang="en-US" sz="4400" b="1" dirty="0" smtClean="0"/>
          </a:p>
          <a:p>
            <a:pPr algn="ctr">
              <a:lnSpc>
                <a:spcPct val="150000"/>
              </a:lnSpc>
              <a:buFontTx/>
              <a:buNone/>
            </a:pPr>
            <a:endParaRPr lang="en-US" altLang="en-US" sz="4400" b="1" dirty="0" smtClean="0"/>
          </a:p>
        </p:txBody>
      </p:sp>
    </p:spTree>
    <p:extLst>
      <p:ext uri="{BB962C8B-B14F-4D97-AF65-F5344CB8AC3E}">
        <p14:creationId xmlns:p14="http://schemas.microsoft.com/office/powerpoint/2010/main" val="2941601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ideas start with you</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447800"/>
            <a:ext cx="4038600" cy="4038600"/>
          </a:xfrm>
          <a:prstGeom prst="rect">
            <a:avLst/>
          </a:prstGeom>
        </p:spPr>
      </p:pic>
    </p:spTree>
    <p:extLst>
      <p:ext uri="{BB962C8B-B14F-4D97-AF65-F5344CB8AC3E}">
        <p14:creationId xmlns:p14="http://schemas.microsoft.com/office/powerpoint/2010/main" val="54944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Co-facilitator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1918" y="1676400"/>
            <a:ext cx="3763963" cy="3763963"/>
          </a:xfrm>
        </p:spPr>
      </p:pic>
    </p:spTree>
    <p:extLst>
      <p:ext uri="{BB962C8B-B14F-4D97-AF65-F5344CB8AC3E}">
        <p14:creationId xmlns:p14="http://schemas.microsoft.com/office/powerpoint/2010/main" val="174656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a:bodyPr>
          <a:lstStyle/>
          <a:p>
            <a:r>
              <a:rPr lang="en-US" dirty="0" smtClean="0"/>
              <a:t>Cultivating Action Tools</a:t>
            </a:r>
            <a:endParaRPr lang="en-US" dirty="0"/>
          </a:p>
        </p:txBody>
      </p:sp>
      <p:sp>
        <p:nvSpPr>
          <p:cNvPr id="3" name="Content Placeholder 2"/>
          <p:cNvSpPr>
            <a:spLocks noGrp="1"/>
          </p:cNvSpPr>
          <p:nvPr>
            <p:ph idx="1"/>
          </p:nvPr>
        </p:nvSpPr>
        <p:spPr>
          <a:xfrm>
            <a:off x="1066800" y="1676400"/>
            <a:ext cx="7696200" cy="3763963"/>
          </a:xfrm>
        </p:spPr>
        <p:txBody>
          <a:bodyPr>
            <a:normAutofit fontScale="92500" lnSpcReduction="20000"/>
          </a:bodyPr>
          <a:lstStyle/>
          <a:p>
            <a:pPr marL="571500" indent="-571500" algn="l">
              <a:buFont typeface="Arial" panose="020B0604020202020204" pitchFamily="34" charset="0"/>
              <a:buChar char="•"/>
            </a:pPr>
            <a:r>
              <a:rPr lang="en-US" dirty="0" smtClean="0"/>
              <a:t>The Art of Placemaking I, II, III</a:t>
            </a:r>
          </a:p>
          <a:p>
            <a:pPr marL="571500" indent="-571500" algn="l">
              <a:buFont typeface="Arial" panose="020B0604020202020204" pitchFamily="34" charset="0"/>
              <a:buChar char="•"/>
            </a:pPr>
            <a:r>
              <a:rPr lang="en-US" dirty="0" smtClean="0"/>
              <a:t>The Brilliance of Small Wins</a:t>
            </a:r>
          </a:p>
          <a:p>
            <a:pPr marL="571500" indent="-571500" algn="l">
              <a:buFont typeface="Arial" panose="020B0604020202020204" pitchFamily="34" charset="0"/>
              <a:buChar char="•"/>
            </a:pPr>
            <a:r>
              <a:rPr lang="en-US" dirty="0" smtClean="0"/>
              <a:t>Crowdfunding</a:t>
            </a:r>
          </a:p>
          <a:p>
            <a:pPr marL="571500" indent="-571500" algn="l">
              <a:buFont typeface="Arial" panose="020B0604020202020204" pitchFamily="34" charset="0"/>
              <a:buChar char="•"/>
            </a:pPr>
            <a:r>
              <a:rPr lang="en-US" dirty="0" smtClean="0"/>
              <a:t>TimeBanking</a:t>
            </a:r>
          </a:p>
          <a:p>
            <a:pPr marL="571500" indent="-571500" algn="l">
              <a:buFont typeface="Arial" panose="020B0604020202020204" pitchFamily="34" charset="0"/>
              <a:buChar char="•"/>
            </a:pPr>
            <a:r>
              <a:rPr lang="en-US" dirty="0" smtClean="0"/>
              <a:t>How to Run A Successful Meeting</a:t>
            </a:r>
          </a:p>
          <a:p>
            <a:pPr marL="571500" indent="-571500" algn="l">
              <a:buFont typeface="Arial" panose="020B0604020202020204" pitchFamily="34" charset="0"/>
              <a:buChar char="•"/>
            </a:pPr>
            <a:r>
              <a:rPr lang="en-US" dirty="0" smtClean="0"/>
              <a:t>Recruiting Volunteers</a:t>
            </a:r>
          </a:p>
          <a:p>
            <a:pPr marL="571500" indent="-571500" algn="l">
              <a:buFont typeface="Arial" panose="020B0604020202020204" pitchFamily="34" charset="0"/>
              <a:buChar char="•"/>
            </a:pPr>
            <a:r>
              <a:rPr lang="en-US" sz="3500" dirty="0" smtClean="0"/>
              <a:t>More to come…</a:t>
            </a:r>
            <a:endParaRPr lang="en-US" sz="3500" dirty="0"/>
          </a:p>
        </p:txBody>
      </p:sp>
    </p:spTree>
    <p:extLst>
      <p:ext uri="{BB962C8B-B14F-4D97-AF65-F5344CB8AC3E}">
        <p14:creationId xmlns:p14="http://schemas.microsoft.com/office/powerpoint/2010/main" val="416831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555577"/>
            <a:ext cx="6172200" cy="4397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447800" y="5081396"/>
            <a:ext cx="6191118" cy="461665"/>
          </a:xfrm>
          <a:prstGeom prst="rect">
            <a:avLst/>
          </a:prstGeom>
          <a:noFill/>
        </p:spPr>
        <p:txBody>
          <a:bodyPr wrap="none" rtlCol="0">
            <a:spAutoFit/>
          </a:bodyPr>
          <a:lstStyle/>
          <a:p>
            <a:r>
              <a:rPr lang="en-US" dirty="0">
                <a:latin typeface="+mj-lt"/>
              </a:rPr>
              <a:t>http://communitydevelopment.ces.ncsu.edu/</a:t>
            </a:r>
          </a:p>
        </p:txBody>
      </p:sp>
    </p:spTree>
    <p:extLst>
      <p:ext uri="{BB962C8B-B14F-4D97-AF65-F5344CB8AC3E}">
        <p14:creationId xmlns:p14="http://schemas.microsoft.com/office/powerpoint/2010/main" val="2328968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r>
              <a:rPr lang="en-US" dirty="0" smtClean="0">
                <a:solidFill>
                  <a:srgbClr val="C00000"/>
                </a:solidFill>
              </a:rPr>
              <a:t>Troubleshooting: </a:t>
            </a:r>
            <a:br>
              <a:rPr lang="en-US" dirty="0" smtClean="0">
                <a:solidFill>
                  <a:srgbClr val="C00000"/>
                </a:solidFill>
              </a:rPr>
            </a:br>
            <a:r>
              <a:rPr lang="en-US" dirty="0" smtClean="0">
                <a:solidFill>
                  <a:srgbClr val="C00000"/>
                </a:solidFill>
              </a:rPr>
              <a:t>If you can’t see the facilitator notes </a:t>
            </a:r>
            <a:endParaRPr lang="en-US" dirty="0">
              <a:solidFill>
                <a:srgbClr val="C00000"/>
              </a:solidFill>
            </a:endParaRPr>
          </a:p>
        </p:txBody>
      </p:sp>
      <p:sp>
        <p:nvSpPr>
          <p:cNvPr id="3" name="Content Placeholder 2"/>
          <p:cNvSpPr>
            <a:spLocks noGrp="1"/>
          </p:cNvSpPr>
          <p:nvPr>
            <p:ph idx="1"/>
          </p:nvPr>
        </p:nvSpPr>
        <p:spPr>
          <a:xfrm>
            <a:off x="609600" y="2027237"/>
            <a:ext cx="8153400" cy="3763963"/>
          </a:xfrm>
        </p:spPr>
        <p:txBody>
          <a:bodyPr/>
          <a:lstStyle/>
          <a:p>
            <a:pPr algn="l"/>
            <a:r>
              <a:rPr lang="en-US" dirty="0" smtClean="0"/>
              <a:t>Download and save the presentation to your computer first, and then open the presentation using your PowerPoint software.</a:t>
            </a:r>
          </a:p>
          <a:p>
            <a:pPr algn="l"/>
            <a:endParaRPr lang="en-US" dirty="0" smtClean="0"/>
          </a:p>
          <a:p>
            <a:pPr algn="l"/>
            <a:endParaRPr lang="en-US" dirty="0"/>
          </a:p>
        </p:txBody>
      </p:sp>
    </p:spTree>
    <p:extLst>
      <p:ext uri="{BB962C8B-B14F-4D97-AF65-F5344CB8AC3E}">
        <p14:creationId xmlns:p14="http://schemas.microsoft.com/office/powerpoint/2010/main" val="3905662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81000"/>
            <a:ext cx="6248400" cy="5106239"/>
          </a:xfrm>
          <a:prstGeom prst="rect">
            <a:avLst/>
          </a:prstGeom>
        </p:spPr>
      </p:pic>
    </p:spTree>
    <p:extLst>
      <p:ext uri="{BB962C8B-B14F-4D97-AF65-F5344CB8AC3E}">
        <p14:creationId xmlns:p14="http://schemas.microsoft.com/office/powerpoint/2010/main" val="104337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93420"/>
            <a:ext cx="8421542" cy="5069179"/>
          </a:xfrm>
          <a:prstGeom prst="rect">
            <a:avLst/>
          </a:prstGeom>
        </p:spPr>
      </p:pic>
    </p:spTree>
    <p:extLst>
      <p:ext uri="{BB962C8B-B14F-4D97-AF65-F5344CB8AC3E}">
        <p14:creationId xmlns:p14="http://schemas.microsoft.com/office/powerpoint/2010/main" val="1840700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fontScale="90000"/>
          </a:bodyPr>
          <a:lstStyle/>
          <a:p>
            <a:r>
              <a:rPr lang="en-US" sz="4000" dirty="0" smtClean="0"/>
              <a:t>Capacity Building Tools</a:t>
            </a:r>
            <a:r>
              <a:rPr lang="en-US" sz="3600" dirty="0" smtClean="0"/>
              <a:t/>
            </a:r>
            <a:br>
              <a:rPr lang="en-US" sz="3600" dirty="0" smtClean="0"/>
            </a:br>
            <a:endParaRPr lang="en-US"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123" y="1333113"/>
            <a:ext cx="4354677" cy="4229487"/>
          </a:xfrm>
          <a:prstGeom prst="rect">
            <a:avLst/>
          </a:prstGeom>
          <a:ln>
            <a:solidFill>
              <a:schemeClr val="bg2">
                <a:lumMod val="50000"/>
              </a:schemeClr>
            </a:solidFill>
          </a:ln>
        </p:spPr>
      </p:pic>
    </p:spTree>
    <p:extLst>
      <p:ext uri="{BB962C8B-B14F-4D97-AF65-F5344CB8AC3E}">
        <p14:creationId xmlns:p14="http://schemas.microsoft.com/office/powerpoint/2010/main" val="293270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mmill15\AppData\Local\Microsoft\Windows\Temporary Internet Files\Content.IE5\8KQ6DTR7\MP9004227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266" y="385764"/>
            <a:ext cx="6867323" cy="45710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7142" y="381000"/>
            <a:ext cx="6700057" cy="1295400"/>
          </a:xfrm>
          <a:noFill/>
          <a:effectLst/>
        </p:spPr>
        <p:txBody>
          <a:bodyPr>
            <a:normAutofit fontScale="90000"/>
          </a:bodyPr>
          <a:lstStyle/>
          <a:p>
            <a:pPr algn="r"/>
            <a:r>
              <a:rPr lang="en-US" dirty="0" smtClean="0">
                <a:solidFill>
                  <a:schemeClr val="bg1"/>
                </a:solidFill>
                <a:latin typeface="+mn-lt"/>
              </a:rPr>
              <a:t>Ten Tips For Running A       Successful Meeting</a:t>
            </a:r>
            <a:endParaRPr lang="en-US" dirty="0">
              <a:solidFill>
                <a:schemeClr val="bg1"/>
              </a:solidFill>
              <a:latin typeface="+mn-lt"/>
            </a:endParaRPr>
          </a:p>
        </p:txBody>
      </p:sp>
      <p:sp>
        <p:nvSpPr>
          <p:cNvPr id="3" name="TextBox 2"/>
          <p:cNvSpPr txBox="1"/>
          <p:nvPr/>
        </p:nvSpPr>
        <p:spPr>
          <a:xfrm>
            <a:off x="1371601" y="4125828"/>
            <a:ext cx="4718857" cy="830997"/>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latin typeface="Gill Sans MT" panose="020B0502020104020203" pitchFamily="34" charset="0"/>
              </a:rPr>
              <a:t>Created by </a:t>
            </a:r>
            <a:r>
              <a:rPr lang="en-US" dirty="0" smtClean="0">
                <a:solidFill>
                  <a:schemeClr val="bg1"/>
                </a:solidFill>
                <a:effectLst>
                  <a:outerShdw blurRad="38100" dist="38100" dir="2700000" algn="tl">
                    <a:srgbClr val="000000">
                      <a:alpha val="43137"/>
                    </a:srgbClr>
                  </a:outerShdw>
                </a:effectLst>
                <a:latin typeface="Gill Sans MT" panose="020B0502020104020203" pitchFamily="34" charset="0"/>
              </a:rPr>
              <a:t>Jacqueline </a:t>
            </a: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Murphy Miller for </a:t>
            </a:r>
            <a:r>
              <a:rPr lang="en-US" dirty="0" smtClean="0">
                <a:solidFill>
                  <a:schemeClr val="bg1"/>
                </a:solidFill>
                <a:effectLst>
                  <a:outerShdw blurRad="38100" dist="38100" dir="2700000" algn="tl">
                    <a:srgbClr val="000000">
                      <a:alpha val="43137"/>
                    </a:srgbClr>
                  </a:outerShdw>
                </a:effectLst>
                <a:latin typeface="Gill Sans MT" panose="020B0502020104020203" pitchFamily="34" charset="0"/>
              </a:rPr>
              <a:t>CultivateNC </a:t>
            </a:r>
            <a:endParaRPr lang="en-US"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34346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65" y="533400"/>
            <a:ext cx="8073035" cy="5010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011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6" y="457200"/>
            <a:ext cx="7863114" cy="502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078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5390"/>
            <a:ext cx="8405732" cy="49819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365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21" y="762000"/>
            <a:ext cx="8561379"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6291324"/>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3891</TotalTime>
  <Words>2304</Words>
  <Application>Microsoft Office PowerPoint</Application>
  <PresentationFormat>On-screen Show (4:3)</PresentationFormat>
  <Paragraphs>159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title slide</vt:lpstr>
      <vt:lpstr>Welcome to the CultivateNC Lunch n’ Learn.  Our program will begin at 11:30 EDT. </vt:lpstr>
      <vt:lpstr>PowerPoint Presentation</vt:lpstr>
      <vt:lpstr>PowerPoint Presentation</vt:lpstr>
      <vt:lpstr>Capacity Building Tools </vt:lpstr>
      <vt:lpstr>Ten Tips For Running A       Successful Meeting</vt:lpstr>
      <vt:lpstr>PowerPoint Presentation</vt:lpstr>
      <vt:lpstr>PowerPoint Presentation</vt:lpstr>
      <vt:lpstr>PowerPoint Presentation</vt:lpstr>
      <vt:lpstr>PowerPoint Presentation</vt:lpstr>
      <vt:lpstr>PowerPoint Presentation</vt:lpstr>
      <vt:lpstr>Recruiting Volunteers</vt:lpstr>
      <vt:lpstr>PowerPoint Presentation</vt:lpstr>
      <vt:lpstr>PowerPoint Presentation</vt:lpstr>
      <vt:lpstr>PowerPoint Presentation</vt:lpstr>
      <vt:lpstr>PowerPoint Presentation</vt:lpstr>
      <vt:lpstr>PowerPoint Presentation</vt:lpstr>
      <vt:lpstr>The Art Of Placemaking In Community Development  Part One: An Introduction  Created by Jacqueline Murphy Miller for CultivateNC </vt:lpstr>
      <vt:lpstr>PowerPoint Presentation</vt:lpstr>
      <vt:lpstr>Placemaking in your community</vt:lpstr>
      <vt:lpstr>PowerPoint Presentation</vt:lpstr>
      <vt:lpstr>  Many great plans get bogged down because they are:   -Too big  -Too expensive  -Take to long  </vt:lpstr>
      <vt:lpstr>PowerPoint Presentation</vt:lpstr>
      <vt:lpstr>Great ideas start with you</vt:lpstr>
      <vt:lpstr>Co-facilitator</vt:lpstr>
      <vt:lpstr>Cultivating Action Tools</vt:lpstr>
      <vt:lpstr>PowerPoint Presentation</vt:lpstr>
      <vt:lpstr>Troubleshooting:  If you can’t see the facilitator notes </vt:lpstr>
      <vt:lpstr>PowerPoint Presentation</vt:lpstr>
    </vt:vector>
  </TitlesOfParts>
  <Company>CALS CAAT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deeshore</dc:creator>
  <cp:lastModifiedBy>Jacqueline Murphy Miller</cp:lastModifiedBy>
  <cp:revision>170</cp:revision>
  <cp:lastPrinted>2014-09-23T22:52:25Z</cp:lastPrinted>
  <dcterms:created xsi:type="dcterms:W3CDTF">2014-01-28T20:32:07Z</dcterms:created>
  <dcterms:modified xsi:type="dcterms:W3CDTF">2015-10-05T20:18:58Z</dcterms:modified>
</cp:coreProperties>
</file>