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0"/>
  </p:notesMasterIdLst>
  <p:sldIdLst>
    <p:sldId id="256" r:id="rId2"/>
    <p:sldId id="297" r:id="rId3"/>
    <p:sldId id="300" r:id="rId4"/>
    <p:sldId id="302" r:id="rId5"/>
    <p:sldId id="301" r:id="rId6"/>
    <p:sldId id="290" r:id="rId7"/>
    <p:sldId id="291" r:id="rId8"/>
    <p:sldId id="257" r:id="rId9"/>
    <p:sldId id="263" r:id="rId10"/>
    <p:sldId id="259" r:id="rId11"/>
    <p:sldId id="261" r:id="rId12"/>
    <p:sldId id="288" r:id="rId13"/>
    <p:sldId id="276" r:id="rId14"/>
    <p:sldId id="277" r:id="rId15"/>
    <p:sldId id="278" r:id="rId16"/>
    <p:sldId id="279" r:id="rId17"/>
    <p:sldId id="282" r:id="rId18"/>
    <p:sldId id="289" r:id="rId19"/>
    <p:sldId id="283" r:id="rId20"/>
    <p:sldId id="273" r:id="rId21"/>
    <p:sldId id="281" r:id="rId22"/>
    <p:sldId id="287" r:id="rId23"/>
    <p:sldId id="274" r:id="rId24"/>
    <p:sldId id="299" r:id="rId25"/>
    <p:sldId id="293" r:id="rId26"/>
    <p:sldId id="294" r:id="rId27"/>
    <p:sldId id="295" r:id="rId28"/>
    <p:sldId id="28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B6E0A6-07E8-40BD-8102-C6826C42F586}" type="datetimeFigureOut">
              <a:rPr lang="en-US" smtClean="0"/>
              <a:pPr/>
              <a:t>9/1/2010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21B662-CA62-4AB8-93CA-2C2117C1D5F1}" type="slidenum">
              <a:rPr lang="en-US" smtClean="0"/>
              <a:pPr/>
              <a:t>‹#›</a:t>
            </a:fld>
            <a:endParaRPr lang="en-US"/>
          </a:p>
        </p:txBody>
      </p:sp>
    </p:spTree>
    <p:extLst>
      <p:ext uri="{BB962C8B-B14F-4D97-AF65-F5344CB8AC3E}">
        <p14:creationId xmlns:p14="http://schemas.microsoft.com/office/powerpoint/2010/main" val="434115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Extension should</a:t>
            </a:r>
            <a:r>
              <a:rPr lang="en-US" baseline="0" dirty="0" smtClean="0"/>
              <a:t> avoid entering these debates – we can provide information from </a:t>
            </a:r>
            <a:r>
              <a:rPr lang="en-US" baseline="0" smtClean="0"/>
              <a:t>research studies. </a:t>
            </a:r>
            <a:endParaRPr lang="en-US"/>
          </a:p>
        </p:txBody>
      </p:sp>
      <p:sp>
        <p:nvSpPr>
          <p:cNvPr id="4" name="Slide Number Placeholder 3"/>
          <p:cNvSpPr>
            <a:spLocks noGrp="1"/>
          </p:cNvSpPr>
          <p:nvPr>
            <p:ph type="sldNum" sz="quarter" idx="10"/>
          </p:nvPr>
        </p:nvSpPr>
        <p:spPr/>
        <p:txBody>
          <a:bodyPr/>
          <a:lstStyle/>
          <a:p>
            <a:fld id="{7F21B662-CA62-4AB8-93CA-2C2117C1D5F1}" type="slidenum">
              <a:rPr lang="en-US" smtClean="0"/>
              <a:pPr/>
              <a:t>5</a:t>
            </a:fld>
            <a:endParaRPr lang="en-US"/>
          </a:p>
        </p:txBody>
      </p:sp>
    </p:spTree>
    <p:extLst>
      <p:ext uri="{BB962C8B-B14F-4D97-AF65-F5344CB8AC3E}">
        <p14:creationId xmlns:p14="http://schemas.microsoft.com/office/powerpoint/2010/main" val="594218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031"/>
          <p:cNvSpPr>
            <a:spLocks noGrp="1" noChangeArrowheads="1"/>
          </p:cNvSpPr>
          <p:nvPr>
            <p:ph type="sldNum" sz="quarter" idx="5"/>
          </p:nvPr>
        </p:nvSpPr>
        <p:spPr>
          <a:ln/>
        </p:spPr>
        <p:txBody>
          <a:bodyPr/>
          <a:lstStyle/>
          <a:p>
            <a:fld id="{DD182C5F-8848-4F31-A59E-C577C8F17A20}" type="slidenum">
              <a:rPr lang="en-US"/>
              <a:pPr/>
              <a:t>9</a:t>
            </a:fld>
            <a:endParaRPr lang="en-US"/>
          </a:p>
        </p:txBody>
      </p:sp>
      <p:sp>
        <p:nvSpPr>
          <p:cNvPr id="3686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9355B4C3-0EBF-47EF-9F55-84B5AECA269E}" type="slidenum">
              <a:rPr lang="en-US" sz="1200"/>
              <a:pPr algn="r" eaLnBrk="1" hangingPunct="1"/>
              <a:t>9</a:t>
            </a:fld>
            <a:endParaRPr lang="en-US" sz="1200"/>
          </a:p>
        </p:txBody>
      </p:sp>
      <p:sp>
        <p:nvSpPr>
          <p:cNvPr id="36867"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6868"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a:t>Introduction – Agenda</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7126F6B-87FF-409A-9014-4E1D1448CB1E}" type="slidenum">
              <a:rPr lang="en-US"/>
              <a:pPr/>
              <a:t>10</a:t>
            </a:fld>
            <a:endParaRPr lang="en-US"/>
          </a:p>
        </p:txBody>
      </p:sp>
      <p:sp>
        <p:nvSpPr>
          <p:cNvPr id="67586" name="Rectangle 1026"/>
          <p:cNvSpPr>
            <a:spLocks noGrp="1" noRot="1" noChangeAspect="1" noChangeArrowheads="1" noTextEdit="1"/>
          </p:cNvSpPr>
          <p:nvPr>
            <p:ph type="sldImg"/>
          </p:nvPr>
        </p:nvSpPr>
        <p:spPr>
          <a:ln/>
        </p:spPr>
      </p:sp>
      <p:sp>
        <p:nvSpPr>
          <p:cNvPr id="6758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0F7D4A43-57C0-4872-86FB-D8CFB9C1EF10}" type="slidenum">
              <a:rPr lang="en-US"/>
              <a:pPr/>
              <a:t>11</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647E15-BE62-4020-A535-09DA7556B440}"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Allows small,</a:t>
            </a:r>
            <a:r>
              <a:rPr lang="en-US" baseline="0" dirty="0" smtClean="0"/>
              <a:t> low intensity managed </a:t>
            </a:r>
            <a:r>
              <a:rPr lang="en-US" dirty="0" smtClean="0"/>
              <a:t>properties</a:t>
            </a:r>
            <a:r>
              <a:rPr lang="en-US" baseline="0" dirty="0" smtClean="0"/>
              <a:t> to </a:t>
            </a:r>
            <a:r>
              <a:rPr lang="en-US" dirty="0" smtClean="0"/>
              <a:t>be </a:t>
            </a:r>
            <a:r>
              <a:rPr lang="en-US" dirty="0" smtClean="0"/>
              <a:t>evaluated for FSC certification using modified certification procedures and a set of forest management standards that take into account scale and intensity of small forest management operations. </a:t>
            </a:r>
          </a:p>
          <a:p>
            <a:endParaRPr lang="en-US" dirty="0"/>
          </a:p>
        </p:txBody>
      </p:sp>
      <p:sp>
        <p:nvSpPr>
          <p:cNvPr id="4" name="Slide Number Placeholder 3"/>
          <p:cNvSpPr>
            <a:spLocks noGrp="1"/>
          </p:cNvSpPr>
          <p:nvPr>
            <p:ph type="sldNum" sz="quarter" idx="10"/>
          </p:nvPr>
        </p:nvSpPr>
        <p:spPr/>
        <p:txBody>
          <a:bodyPr/>
          <a:lstStyle/>
          <a:p>
            <a:fld id="{7F21B662-CA62-4AB8-93CA-2C2117C1D5F1}" type="slidenum">
              <a:rPr lang="en-US" smtClean="0"/>
              <a:pPr/>
              <a:t>21</a:t>
            </a:fld>
            <a:endParaRPr lang="en-US"/>
          </a:p>
        </p:txBody>
      </p:sp>
    </p:spTree>
    <p:extLst>
      <p:ext uri="{BB962C8B-B14F-4D97-AF65-F5344CB8AC3E}">
        <p14:creationId xmlns:p14="http://schemas.microsoft.com/office/powerpoint/2010/main" val="365794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9BB12C-5B3D-41A0-9F4C-D64E6286797C}" type="datetimeFigureOut">
              <a:rPr lang="en-US" smtClean="0"/>
              <a:pPr/>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BB12C-5B3D-41A0-9F4C-D64E6286797C}" type="datetimeFigureOut">
              <a:rPr lang="en-US" smtClean="0"/>
              <a:pPr/>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BB12C-5B3D-41A0-9F4C-D64E6286797C}" type="datetimeFigureOut">
              <a:rPr lang="en-US" smtClean="0"/>
              <a:pPr/>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BB12C-5B3D-41A0-9F4C-D64E6286797C}" type="datetimeFigureOut">
              <a:rPr lang="en-US" smtClean="0"/>
              <a:pPr/>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9BB12C-5B3D-41A0-9F4C-D64E6286797C}" type="datetimeFigureOut">
              <a:rPr lang="en-US" smtClean="0"/>
              <a:pPr/>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9BB12C-5B3D-41A0-9F4C-D64E6286797C}" type="datetimeFigureOut">
              <a:rPr lang="en-US" smtClean="0"/>
              <a:pPr/>
              <a:t>9/1/2010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9BB12C-5B3D-41A0-9F4C-D64E6286797C}" type="datetimeFigureOut">
              <a:rPr lang="en-US" smtClean="0"/>
              <a:pPr/>
              <a:t>9/1/2010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9BB12C-5B3D-41A0-9F4C-D64E6286797C}" type="datetimeFigureOut">
              <a:rPr lang="en-US" smtClean="0"/>
              <a:pPr/>
              <a:t>9/1/2010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BB12C-5B3D-41A0-9F4C-D64E6286797C}" type="datetimeFigureOut">
              <a:rPr lang="en-US" smtClean="0"/>
              <a:pPr/>
              <a:t>9/1/2010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9BB12C-5B3D-41A0-9F4C-D64E6286797C}" type="datetimeFigureOut">
              <a:rPr lang="en-US" smtClean="0"/>
              <a:pPr/>
              <a:t>9/1/2010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9BB12C-5B3D-41A0-9F4C-D64E6286797C}" type="datetimeFigureOut">
              <a:rPr lang="en-US" smtClean="0"/>
              <a:pPr/>
              <a:t>9/1/2010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D5841-85FA-48AD-A6BB-1C48F700EB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BB12C-5B3D-41A0-9F4C-D64E6286797C}" type="datetimeFigureOut">
              <a:rPr lang="en-US" smtClean="0"/>
              <a:pPr/>
              <a:t>9/1/2010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D5841-85FA-48AD-A6BB-1C48F700EB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fscus.org/"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www.fsc.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8.xml.rels><?xml version="1.0" encoding="UTF-8" standalone="yes"?>
<Relationships xmlns="http://schemas.openxmlformats.org/package/2006/relationships"><Relationship Id="rId3" Type="http://schemas.openxmlformats.org/officeDocument/2006/relationships/hyperlink" Target="http://www.affoundation.org/" TargetMode="External"/><Relationship Id="rId7" Type="http://schemas.openxmlformats.org/officeDocument/2006/relationships/hyperlink" Target="http://www.fscus.org/standards_criteria/family_forests_program.php" TargetMode="External"/><Relationship Id="rId2" Type="http://schemas.openxmlformats.org/officeDocument/2006/relationships/hyperlink" Target="http://www.treefarmsystem.org/" TargetMode="External"/><Relationship Id="rId1" Type="http://schemas.openxmlformats.org/officeDocument/2006/relationships/slideLayout" Target="../slideLayouts/slideLayout2.xml"/><Relationship Id="rId6" Type="http://schemas.openxmlformats.org/officeDocument/2006/relationships/hyperlink" Target="http://www.familyforestsalliance.org/" TargetMode="External"/><Relationship Id="rId5" Type="http://schemas.openxmlformats.org/officeDocument/2006/relationships/hyperlink" Target="http://www.southernsustainableforest.org/" TargetMode="External"/><Relationship Id="rId4" Type="http://schemas.openxmlformats.org/officeDocument/2006/relationships/hyperlink" Target="http://www.fscus.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www.affoundation.org/" TargetMode="External"/><Relationship Id="rId5" Type="http://schemas.openxmlformats.org/officeDocument/2006/relationships/hyperlink" Target="http://www.treefarmsystem.org/" TargetMode="Externa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0"/>
            <a:ext cx="7772400" cy="1470025"/>
          </a:xfrm>
        </p:spPr>
        <p:txBody>
          <a:bodyPr>
            <a:normAutofit/>
          </a:bodyPr>
          <a:lstStyle/>
          <a:p>
            <a:r>
              <a:rPr lang="en-US" dirty="0" smtClean="0"/>
              <a:t>Forest Certification Applications for Small Private Landowners</a:t>
            </a:r>
            <a:endParaRPr lang="en-US" dirty="0"/>
          </a:p>
        </p:txBody>
      </p:sp>
      <p:sp>
        <p:nvSpPr>
          <p:cNvPr id="3" name="Subtitle 2"/>
          <p:cNvSpPr>
            <a:spLocks noGrp="1"/>
          </p:cNvSpPr>
          <p:nvPr>
            <p:ph type="subTitle" idx="1"/>
          </p:nvPr>
        </p:nvSpPr>
        <p:spPr>
          <a:xfrm>
            <a:off x="1066800" y="3886200"/>
            <a:ext cx="7162800" cy="1752600"/>
          </a:xfrm>
        </p:spPr>
        <p:txBody>
          <a:bodyPr>
            <a:normAutofit lnSpcReduction="10000"/>
          </a:bodyPr>
          <a:lstStyle/>
          <a:p>
            <a:r>
              <a:rPr lang="en-US" sz="2400" dirty="0" smtClean="0"/>
              <a:t>Susan E. Moore, Ph.D.</a:t>
            </a:r>
          </a:p>
          <a:p>
            <a:r>
              <a:rPr lang="en-US" sz="2400" dirty="0" smtClean="0"/>
              <a:t>Extension Associate Professor</a:t>
            </a:r>
          </a:p>
          <a:p>
            <a:r>
              <a:rPr lang="en-US" sz="2400" dirty="0" smtClean="0"/>
              <a:t>Department of Forestry &amp; Environmental Resources</a:t>
            </a:r>
          </a:p>
          <a:p>
            <a:r>
              <a:rPr lang="en-US" sz="2400" dirty="0" smtClean="0"/>
              <a:t>North Carolina State University</a:t>
            </a:r>
            <a:endParaRPr lang="en-US" sz="2400" dirty="0"/>
          </a:p>
        </p:txBody>
      </p:sp>
      <p:pic>
        <p:nvPicPr>
          <p:cNvPr id="1026" name="Picture 2"/>
          <p:cNvPicPr>
            <a:picLocks noChangeAspect="1" noChangeArrowheads="1"/>
          </p:cNvPicPr>
          <p:nvPr/>
        </p:nvPicPr>
        <p:blipFill>
          <a:blip r:embed="rId2" cstate="print"/>
          <a:srcRect/>
          <a:stretch>
            <a:fillRect/>
          </a:stretch>
        </p:blipFill>
        <p:spPr bwMode="auto">
          <a:xfrm>
            <a:off x="0" y="0"/>
            <a:ext cx="1762125" cy="2952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ChangeArrowheads="1"/>
          </p:cNvSpPr>
          <p:nvPr>
            <p:ph type="title"/>
          </p:nvPr>
        </p:nvSpPr>
        <p:spPr/>
        <p:txBody>
          <a:bodyPr/>
          <a:lstStyle/>
          <a:p>
            <a:r>
              <a:rPr lang="en-US" dirty="0"/>
              <a:t>Tree Farm Mission</a:t>
            </a:r>
          </a:p>
        </p:txBody>
      </p:sp>
      <p:sp>
        <p:nvSpPr>
          <p:cNvPr id="66563" name="Rectangle 1027"/>
          <p:cNvSpPr>
            <a:spLocks noGrp="1" noChangeArrowheads="1"/>
          </p:cNvSpPr>
          <p:nvPr>
            <p:ph type="body" idx="1"/>
          </p:nvPr>
        </p:nvSpPr>
        <p:spPr>
          <a:xfrm>
            <a:off x="609600" y="1981200"/>
            <a:ext cx="8153400" cy="3429000"/>
          </a:xfrm>
        </p:spPr>
        <p:txBody>
          <a:bodyPr/>
          <a:lstStyle/>
          <a:p>
            <a:pPr>
              <a:spcBef>
                <a:spcPct val="70000"/>
              </a:spcBef>
            </a:pPr>
            <a:r>
              <a:rPr lang="en-US" sz="3600" i="1" dirty="0" smtClean="0"/>
              <a:t>To promote the growing of renewable forest resources on private lands while protecting environmental benefits and increasing public understanding of all benefits of productive forestry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National Tree Farm Statistics</a:t>
            </a:r>
          </a:p>
        </p:txBody>
      </p:sp>
      <p:sp>
        <p:nvSpPr>
          <p:cNvPr id="5123" name="Rectangle 3"/>
          <p:cNvSpPr>
            <a:spLocks noGrp="1" noChangeArrowheads="1"/>
          </p:cNvSpPr>
          <p:nvPr>
            <p:ph type="body" idx="1"/>
          </p:nvPr>
        </p:nvSpPr>
        <p:spPr>
          <a:xfrm>
            <a:off x="457200" y="2057400"/>
            <a:ext cx="8458200" cy="3429000"/>
          </a:xfrm>
        </p:spPr>
        <p:txBody>
          <a:bodyPr/>
          <a:lstStyle/>
          <a:p>
            <a:pPr>
              <a:spcBef>
                <a:spcPct val="70000"/>
              </a:spcBef>
            </a:pPr>
            <a:r>
              <a:rPr lang="en-US" sz="3600" dirty="0"/>
              <a:t>90,000 Family Tree Farms</a:t>
            </a:r>
          </a:p>
          <a:p>
            <a:pPr>
              <a:spcBef>
                <a:spcPct val="70000"/>
              </a:spcBef>
            </a:pPr>
            <a:r>
              <a:rPr lang="en-US" sz="3600" dirty="0"/>
              <a:t>24 Million Certified Acres -- 1 in 10 Forested Acres in US</a:t>
            </a:r>
          </a:p>
          <a:p>
            <a:pPr>
              <a:spcBef>
                <a:spcPct val="70000"/>
              </a:spcBef>
            </a:pPr>
            <a:r>
              <a:rPr lang="en-US" sz="3600" dirty="0"/>
              <a:t>4,000 Volunteer Foresters / Inspectors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 Standards</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New Standard for 2010-2015 released on January 1, 2010</a:t>
            </a:r>
          </a:p>
          <a:p>
            <a:r>
              <a:rPr lang="en-US" dirty="0" smtClean="0"/>
              <a:t>Developed </a:t>
            </a:r>
            <a:r>
              <a:rPr lang="en-US" b="1" dirty="0"/>
              <a:t>specifically for small woodland </a:t>
            </a:r>
            <a:r>
              <a:rPr lang="en-US" b="1" dirty="0" smtClean="0"/>
              <a:t>owners</a:t>
            </a:r>
            <a:endParaRPr lang="en-US" dirty="0" smtClean="0"/>
          </a:p>
          <a:p>
            <a:r>
              <a:rPr lang="en-US" dirty="0" smtClean="0"/>
              <a:t>Management </a:t>
            </a:r>
            <a:r>
              <a:rPr lang="en-US" dirty="0"/>
              <a:t>plan requirements streamline the process for landowners to participate in USDA conservation incentive </a:t>
            </a:r>
            <a:r>
              <a:rPr lang="en-US" dirty="0" smtClean="0"/>
              <a:t>programs</a:t>
            </a:r>
          </a:p>
          <a:p>
            <a:r>
              <a:rPr lang="en-US" dirty="0" smtClean="0"/>
              <a:t>Standards now require </a:t>
            </a:r>
            <a:r>
              <a:rPr lang="en-US" dirty="0"/>
              <a:t>maintenance of special cultural and environmental sites [historical, archeological, geological, biological and ecological sites</a:t>
            </a:r>
            <a:r>
              <a:rPr lang="en-US" dirty="0" smtClean="0"/>
              <a:t>]</a:t>
            </a:r>
          </a:p>
          <a:p>
            <a:r>
              <a:rPr lang="en-US" dirty="0" smtClean="0"/>
              <a:t>Periodic </a:t>
            </a:r>
            <a:r>
              <a:rPr lang="en-US" dirty="0"/>
              <a:t>monitoring has been added to encourage landowners to monitor their woodlands for changes that could interfere with their management </a:t>
            </a:r>
            <a:r>
              <a:rPr lang="en-US" dirty="0" smtClean="0"/>
              <a:t>objectives</a:t>
            </a:r>
          </a:p>
          <a:p>
            <a:r>
              <a:rPr lang="en-US" dirty="0" smtClean="0"/>
              <a:t>Landowners </a:t>
            </a:r>
            <a:r>
              <a:rPr lang="en-US" dirty="0"/>
              <a:t>are encouraged to make practical efforts to prevent, eradicate or otherwise control invasive species using a range of integrated pest management </a:t>
            </a:r>
            <a:r>
              <a:rPr lang="en-US" dirty="0" smtClean="0"/>
              <a:t>methods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ATFS Certification</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a:t>Initial inspections can be prompted by several means; 1.) inquiry from property owner </a:t>
            </a:r>
            <a:r>
              <a:rPr lang="en-US" dirty="0" smtClean="0"/>
              <a:t>to state </a:t>
            </a:r>
            <a:r>
              <a:rPr lang="en-US" dirty="0"/>
              <a:t>committee, 2.) referral from certified forest owner, 3.) invitation from </a:t>
            </a:r>
            <a:r>
              <a:rPr lang="en-US" dirty="0" smtClean="0"/>
              <a:t>state committee </a:t>
            </a:r>
            <a:r>
              <a:rPr lang="en-US" dirty="0"/>
              <a:t>member, 4.) recommendation from other </a:t>
            </a:r>
            <a:r>
              <a:rPr lang="en-US" dirty="0" smtClean="0"/>
              <a:t>parties</a:t>
            </a:r>
            <a:endParaRPr lang="en-US" dirty="0"/>
          </a:p>
          <a:p>
            <a:r>
              <a:rPr lang="en-US" dirty="0"/>
              <a:t>Following initial contact, an inspecting forester is assigned by the state committee to </a:t>
            </a:r>
            <a:r>
              <a:rPr lang="en-US" dirty="0" smtClean="0"/>
              <a:t>visit the </a:t>
            </a:r>
            <a:r>
              <a:rPr lang="en-US" dirty="0"/>
              <a:t>forest owner and conduct an on-the-ground inspection of the </a:t>
            </a:r>
            <a:r>
              <a:rPr lang="en-US" dirty="0" smtClean="0"/>
              <a:t>property</a:t>
            </a:r>
          </a:p>
          <a:p>
            <a:r>
              <a:rPr lang="en-US" dirty="0" smtClean="0"/>
              <a:t>The inspecting forester </a:t>
            </a:r>
            <a:r>
              <a:rPr lang="en-US" dirty="0"/>
              <a:t>undertakes a document review of the management plan and assesses </a:t>
            </a:r>
            <a:r>
              <a:rPr lang="en-US" dirty="0" smtClean="0"/>
              <a:t>its adequacy</a:t>
            </a:r>
          </a:p>
          <a:p>
            <a:r>
              <a:rPr lang="en-US" dirty="0" smtClean="0"/>
              <a:t>The </a:t>
            </a:r>
            <a:r>
              <a:rPr lang="en-US" dirty="0"/>
              <a:t>forester inspects the property to measure conformance to the </a:t>
            </a:r>
            <a:r>
              <a:rPr lang="en-US" dirty="0" smtClean="0"/>
              <a:t>AFF Standards </a:t>
            </a:r>
            <a:r>
              <a:rPr lang="en-US" dirty="0"/>
              <a:t>of </a:t>
            </a:r>
            <a:r>
              <a:rPr lang="en-US" dirty="0" smtClean="0"/>
              <a:t>Sustainability</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ATFS Eligibility – </a:t>
            </a:r>
            <a:br>
              <a:rPr lang="en-US" dirty="0" smtClean="0"/>
            </a:br>
            <a:r>
              <a:rPr lang="en-US" dirty="0" smtClean="0"/>
              <a:t>Acreage Requirements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State Tree Farm Committees may enroll properties from 10-10,000 acres</a:t>
            </a:r>
          </a:p>
          <a:p>
            <a:r>
              <a:rPr lang="en-US" dirty="0" smtClean="0"/>
              <a:t>Group programs may be 10-20,000 acres</a:t>
            </a:r>
          </a:p>
          <a:p>
            <a:r>
              <a:rPr lang="en-US" dirty="0"/>
              <a:t>Individual third-party certificate holders may include under their </a:t>
            </a:r>
            <a:r>
              <a:rPr lang="en-US" dirty="0" smtClean="0"/>
              <a:t>certificate contiguous </a:t>
            </a:r>
            <a:r>
              <a:rPr lang="en-US" dirty="0"/>
              <a:t>properties from 10 – 20,000 </a:t>
            </a:r>
            <a:r>
              <a:rPr lang="en-US" dirty="0" smtClean="0"/>
              <a:t>acres</a:t>
            </a:r>
          </a:p>
          <a:p>
            <a:r>
              <a:rPr lang="en-US" dirty="0"/>
              <a:t>ATFS acreage limits apply only to contiguous </a:t>
            </a:r>
            <a:r>
              <a:rPr lang="en-US" dirty="0" smtClean="0"/>
              <a:t>parcels: </a:t>
            </a:r>
          </a:p>
          <a:p>
            <a:pPr lvl="1"/>
            <a:r>
              <a:rPr lang="en-US" dirty="0" smtClean="0"/>
              <a:t>defined </a:t>
            </a:r>
            <a:r>
              <a:rPr lang="en-US" dirty="0"/>
              <a:t>as discrete parcels that share a boundary line </a:t>
            </a:r>
            <a:r>
              <a:rPr lang="en-US" dirty="0" smtClean="0"/>
              <a:t>or corner </a:t>
            </a:r>
            <a:r>
              <a:rPr lang="en-US" dirty="0"/>
              <a:t>point and are held under the same legal ownership.</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ATFS Eligibility – </a:t>
            </a:r>
            <a:br>
              <a:rPr lang="en-US" dirty="0" smtClean="0"/>
            </a:br>
            <a:r>
              <a:rPr lang="en-US" dirty="0" smtClean="0"/>
              <a:t>Landowner </a:t>
            </a:r>
            <a:r>
              <a:rPr lang="en-US" dirty="0"/>
              <a:t>Requirements</a:t>
            </a:r>
          </a:p>
        </p:txBody>
      </p:sp>
      <p:sp>
        <p:nvSpPr>
          <p:cNvPr id="3" name="Content Placeholder 2"/>
          <p:cNvSpPr>
            <a:spLocks noGrp="1"/>
          </p:cNvSpPr>
          <p:nvPr>
            <p:ph idx="1"/>
          </p:nvPr>
        </p:nvSpPr>
        <p:spPr/>
        <p:txBody>
          <a:bodyPr/>
          <a:lstStyle/>
          <a:p>
            <a:r>
              <a:rPr lang="en-US" dirty="0"/>
              <a:t>Ownership must be privately held and not publicly traded</a:t>
            </a:r>
          </a:p>
          <a:p>
            <a:r>
              <a:rPr lang="en-US" dirty="0" smtClean="0"/>
              <a:t>Ownership </a:t>
            </a:r>
            <a:r>
              <a:rPr lang="en-US" dirty="0"/>
              <a:t>may be a public entity such as municipalities, schools, </a:t>
            </a:r>
            <a:r>
              <a:rPr lang="en-US" dirty="0" smtClean="0"/>
              <a:t>public and </a:t>
            </a:r>
            <a:r>
              <a:rPr lang="en-US" dirty="0"/>
              <a:t>private universities and </a:t>
            </a:r>
            <a:r>
              <a:rPr lang="en-US" dirty="0" smtClean="0"/>
              <a:t>watersheds</a:t>
            </a:r>
            <a:endParaRPr lang="en-US" dirty="0"/>
          </a:p>
          <a:p>
            <a:r>
              <a:rPr lang="en-US" dirty="0" smtClean="0"/>
              <a:t>Properties </a:t>
            </a:r>
            <a:r>
              <a:rPr lang="en-US" dirty="0"/>
              <a:t>owned by state government organizations must undergo </a:t>
            </a:r>
            <a:r>
              <a:rPr lang="en-US" dirty="0" smtClean="0"/>
              <a:t>third party certification assessments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ATFS Eligibility – </a:t>
            </a:r>
            <a:br>
              <a:rPr lang="en-US" dirty="0" smtClean="0"/>
            </a:br>
            <a:r>
              <a:rPr lang="en-US" dirty="0" smtClean="0"/>
              <a:t>Landowner Requirements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Properties must be non-industrial but may be associated with small </a:t>
            </a:r>
            <a:r>
              <a:rPr lang="en-US" dirty="0" smtClean="0"/>
              <a:t>local business (annual receipts less than $7M and less than 500 employees)</a:t>
            </a:r>
          </a:p>
          <a:p>
            <a:r>
              <a:rPr lang="en-US" dirty="0" smtClean="0"/>
              <a:t>Owner </a:t>
            </a:r>
            <a:r>
              <a:rPr lang="en-US" dirty="0"/>
              <a:t>must clearly exhibit commitment to sustainable </a:t>
            </a:r>
            <a:r>
              <a:rPr lang="en-US" dirty="0" smtClean="0"/>
              <a:t>management though </a:t>
            </a:r>
            <a:r>
              <a:rPr lang="en-US" dirty="0"/>
              <a:t>management objectives or management plan</a:t>
            </a:r>
          </a:p>
          <a:p>
            <a:r>
              <a:rPr lang="en-US" dirty="0" smtClean="0"/>
              <a:t>Owner(s</a:t>
            </a:r>
            <a:r>
              <a:rPr lang="en-US" dirty="0"/>
              <a:t>) demonstrates proactive forest management </a:t>
            </a:r>
            <a:r>
              <a:rPr lang="en-US" dirty="0" smtClean="0"/>
              <a:t>involvement</a:t>
            </a:r>
          </a:p>
          <a:p>
            <a:r>
              <a:rPr lang="en-US" dirty="0"/>
              <a:t>Owner(s) is engaged in active outreach efforts or can contribute to </a:t>
            </a:r>
            <a:r>
              <a:rPr lang="en-US" dirty="0" smtClean="0"/>
              <a:t>the effort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Forest Stewardship Council</a:t>
            </a:r>
            <a:endParaRPr lang="en-US" dirty="0"/>
          </a:p>
        </p:txBody>
      </p:sp>
      <p:pic>
        <p:nvPicPr>
          <p:cNvPr id="4" name="Content Placeholder 3" descr="fsc logo"/>
          <p:cNvPicPr>
            <a:picLocks noGrp="1" noChangeAspect="1" noChangeArrowheads="1"/>
          </p:cNvPicPr>
          <p:nvPr>
            <p:ph idx="1"/>
          </p:nvPr>
        </p:nvPicPr>
        <p:blipFill>
          <a:blip r:embed="rId2" cstate="print"/>
          <a:srcRect/>
          <a:stretch>
            <a:fillRect/>
          </a:stretch>
        </p:blipFill>
        <p:spPr bwMode="auto">
          <a:xfrm>
            <a:off x="3276600" y="2057400"/>
            <a:ext cx="2540000" cy="2870200"/>
          </a:xfrm>
          <a:prstGeom prst="rect">
            <a:avLst/>
          </a:prstGeom>
          <a:noFill/>
        </p:spPr>
      </p:pic>
      <p:sp>
        <p:nvSpPr>
          <p:cNvPr id="5" name="TextBox 4"/>
          <p:cNvSpPr txBox="1"/>
          <p:nvPr/>
        </p:nvSpPr>
        <p:spPr>
          <a:xfrm>
            <a:off x="3581400" y="5334000"/>
            <a:ext cx="2362200" cy="1200329"/>
          </a:xfrm>
          <a:prstGeom prst="rect">
            <a:avLst/>
          </a:prstGeom>
          <a:noFill/>
        </p:spPr>
        <p:txBody>
          <a:bodyPr wrap="square" rtlCol="0">
            <a:spAutoFit/>
          </a:bodyPr>
          <a:lstStyle/>
          <a:p>
            <a:pPr algn="ctr"/>
            <a:r>
              <a:rPr lang="en-US" sz="2400" dirty="0" smtClean="0">
                <a:hlinkClick r:id="rId3"/>
              </a:rPr>
              <a:t>www.fscus.org</a:t>
            </a:r>
            <a:endParaRPr lang="en-US" sz="2400" dirty="0" smtClean="0"/>
          </a:p>
          <a:p>
            <a:pPr algn="ctr"/>
            <a:r>
              <a:rPr lang="en-US" sz="2400" dirty="0" smtClean="0">
                <a:hlinkClick r:id="rId4"/>
              </a:rPr>
              <a:t>www.fsc.org</a:t>
            </a: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FSC Mission</a:t>
            </a:r>
            <a:endParaRPr lang="en-US" dirty="0"/>
          </a:p>
        </p:txBody>
      </p:sp>
      <p:sp>
        <p:nvSpPr>
          <p:cNvPr id="3" name="Content Placeholder 2"/>
          <p:cNvSpPr>
            <a:spLocks noGrp="1"/>
          </p:cNvSpPr>
          <p:nvPr>
            <p:ph idx="1"/>
          </p:nvPr>
        </p:nvSpPr>
        <p:spPr>
          <a:xfrm>
            <a:off x="457200" y="2209800"/>
            <a:ext cx="8229600" cy="3916363"/>
          </a:xfrm>
        </p:spPr>
        <p:txBody>
          <a:bodyPr/>
          <a:lstStyle/>
          <a:p>
            <a:r>
              <a:rPr lang="en-US" i="1" dirty="0" smtClean="0"/>
              <a:t>To promote environmentally appropriate, socially beneficial, and economically viable management of the world's forests.</a:t>
            </a:r>
            <a:endParaRPr lang="en-US"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FSC Principles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76401"/>
            <a:ext cx="8229600" cy="4191000"/>
          </a:xfrm>
          <a:solidFill>
            <a:schemeClr val="accent3">
              <a:lumMod val="60000"/>
              <a:lumOff val="40000"/>
            </a:schemeClr>
          </a:solidFill>
        </p:spPr>
        <p:txBody>
          <a:bodyPr>
            <a:normAutofit fontScale="92500" lnSpcReduction="20000"/>
          </a:bodyPr>
          <a:lstStyle/>
          <a:p>
            <a:pPr marL="514350" indent="-514350">
              <a:lnSpc>
                <a:spcPct val="90000"/>
              </a:lnSpc>
              <a:buFont typeface="+mj-lt"/>
              <a:buAutoNum type="arabicPeriod"/>
            </a:pPr>
            <a:r>
              <a:rPr lang="en-US" dirty="0" smtClean="0">
                <a:cs typeface="Times New Roman" pitchFamily="18" charset="0"/>
              </a:rPr>
              <a:t>Compliance with laws &amp; FSC principles</a:t>
            </a:r>
          </a:p>
          <a:p>
            <a:pPr marL="514350" indent="-514350">
              <a:lnSpc>
                <a:spcPct val="90000"/>
              </a:lnSpc>
              <a:buFont typeface="+mj-lt"/>
              <a:buAutoNum type="arabicPeriod"/>
            </a:pPr>
            <a:r>
              <a:rPr lang="en-US" dirty="0" smtClean="0">
                <a:cs typeface="Times New Roman" pitchFamily="18" charset="0"/>
              </a:rPr>
              <a:t>Tenure and use rights &amp; responsibilities</a:t>
            </a:r>
          </a:p>
          <a:p>
            <a:pPr marL="514350" indent="-514350">
              <a:lnSpc>
                <a:spcPct val="90000"/>
              </a:lnSpc>
              <a:buFont typeface="+mj-lt"/>
              <a:buAutoNum type="arabicPeriod"/>
            </a:pPr>
            <a:r>
              <a:rPr lang="en-US" dirty="0" smtClean="0">
                <a:cs typeface="Times New Roman" pitchFamily="18" charset="0"/>
              </a:rPr>
              <a:t>Indigenous people’s rights</a:t>
            </a:r>
          </a:p>
          <a:p>
            <a:pPr marL="514350" indent="-514350">
              <a:lnSpc>
                <a:spcPct val="90000"/>
              </a:lnSpc>
              <a:buFont typeface="+mj-lt"/>
              <a:buAutoNum type="arabicPeriod"/>
            </a:pPr>
            <a:r>
              <a:rPr lang="en-US" dirty="0" smtClean="0">
                <a:cs typeface="Times New Roman" pitchFamily="18" charset="0"/>
              </a:rPr>
              <a:t>Community relations &amp; worker’s rights</a:t>
            </a:r>
          </a:p>
          <a:p>
            <a:pPr marL="514350" indent="-514350">
              <a:lnSpc>
                <a:spcPct val="90000"/>
              </a:lnSpc>
              <a:buFont typeface="+mj-lt"/>
              <a:buAutoNum type="arabicPeriod"/>
            </a:pPr>
            <a:r>
              <a:rPr lang="en-US" dirty="0" smtClean="0">
                <a:cs typeface="Times New Roman" pitchFamily="18" charset="0"/>
              </a:rPr>
              <a:t>Benefits from the forest</a:t>
            </a:r>
          </a:p>
          <a:p>
            <a:pPr marL="514350" indent="-514350">
              <a:lnSpc>
                <a:spcPct val="90000"/>
              </a:lnSpc>
              <a:buFont typeface="+mj-lt"/>
              <a:buAutoNum type="arabicPeriod"/>
            </a:pPr>
            <a:r>
              <a:rPr lang="en-US" dirty="0" smtClean="0">
                <a:cs typeface="Times New Roman" pitchFamily="18" charset="0"/>
              </a:rPr>
              <a:t>Environmental impact </a:t>
            </a:r>
          </a:p>
          <a:p>
            <a:pPr marL="514350" indent="-514350">
              <a:lnSpc>
                <a:spcPct val="90000"/>
              </a:lnSpc>
              <a:buFont typeface="+mj-lt"/>
              <a:buAutoNum type="arabicPeriod"/>
            </a:pPr>
            <a:r>
              <a:rPr lang="en-US" dirty="0" smtClean="0">
                <a:cs typeface="Times New Roman" pitchFamily="18" charset="0"/>
              </a:rPr>
              <a:t>Management plan</a:t>
            </a:r>
          </a:p>
          <a:p>
            <a:pPr marL="514350" indent="-514350">
              <a:lnSpc>
                <a:spcPct val="90000"/>
              </a:lnSpc>
              <a:buFont typeface="+mj-lt"/>
              <a:buAutoNum type="arabicPeriod"/>
            </a:pPr>
            <a:r>
              <a:rPr lang="en-US" dirty="0" smtClean="0">
                <a:cs typeface="Times New Roman" pitchFamily="18" charset="0"/>
              </a:rPr>
              <a:t>Monitoring and assessment</a:t>
            </a:r>
          </a:p>
          <a:p>
            <a:pPr marL="514350" indent="-514350">
              <a:lnSpc>
                <a:spcPct val="90000"/>
              </a:lnSpc>
              <a:buFont typeface="+mj-lt"/>
              <a:buAutoNum type="arabicPeriod"/>
            </a:pPr>
            <a:r>
              <a:rPr lang="en-US" dirty="0" smtClean="0">
                <a:cs typeface="Times New Roman" pitchFamily="18" charset="0"/>
              </a:rPr>
              <a:t>Maintain high conservation value forests</a:t>
            </a:r>
          </a:p>
          <a:p>
            <a:pPr marL="514350" indent="-514350">
              <a:lnSpc>
                <a:spcPct val="90000"/>
              </a:lnSpc>
              <a:buFont typeface="+mj-lt"/>
              <a:buAutoNum type="arabicPeriod"/>
            </a:pPr>
            <a:r>
              <a:rPr lang="en-US" dirty="0" smtClean="0">
                <a:cs typeface="Times New Roman" pitchFamily="18" charset="0"/>
              </a:rPr>
              <a:t>Plantations</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normAutofit/>
          </a:bodyPr>
          <a:lstStyle/>
          <a:p>
            <a:r>
              <a:rPr lang="en-US" sz="4800" dirty="0" smtClean="0"/>
              <a:t>Outline</a:t>
            </a:r>
            <a:endParaRPr lang="en-US" sz="4800" dirty="0"/>
          </a:p>
        </p:txBody>
      </p:sp>
      <p:sp>
        <p:nvSpPr>
          <p:cNvPr id="3" name="Subtitle 2"/>
          <p:cNvSpPr>
            <a:spLocks noGrp="1"/>
          </p:cNvSpPr>
          <p:nvPr>
            <p:ph type="subTitle" idx="1"/>
          </p:nvPr>
        </p:nvSpPr>
        <p:spPr>
          <a:xfrm>
            <a:off x="609600" y="1752600"/>
            <a:ext cx="7848600" cy="4038600"/>
          </a:xfrm>
        </p:spPr>
        <p:txBody>
          <a:bodyPr>
            <a:normAutofit/>
          </a:bodyPr>
          <a:lstStyle/>
          <a:p>
            <a:pPr algn="l">
              <a:buFont typeface="Arial" pitchFamily="34" charset="0"/>
              <a:buChar char="•"/>
            </a:pPr>
            <a:r>
              <a:rPr lang="en-US" dirty="0" smtClean="0">
                <a:solidFill>
                  <a:schemeClr val="tx1"/>
                </a:solidFill>
              </a:rPr>
              <a:t>What is forest certification?</a:t>
            </a:r>
          </a:p>
          <a:p>
            <a:pPr algn="l">
              <a:buFont typeface="Arial" pitchFamily="34" charset="0"/>
              <a:buChar char="•"/>
            </a:pPr>
            <a:r>
              <a:rPr lang="en-US" dirty="0" smtClean="0">
                <a:solidFill>
                  <a:schemeClr val="tx1"/>
                </a:solidFill>
              </a:rPr>
              <a:t>The debate</a:t>
            </a:r>
          </a:p>
          <a:p>
            <a:pPr algn="l">
              <a:buFont typeface="Arial" pitchFamily="34" charset="0"/>
              <a:buChar char="•"/>
            </a:pPr>
            <a:r>
              <a:rPr lang="en-US" dirty="0" smtClean="0">
                <a:solidFill>
                  <a:schemeClr val="tx1"/>
                </a:solidFill>
              </a:rPr>
              <a:t>The demand</a:t>
            </a:r>
          </a:p>
          <a:p>
            <a:pPr algn="l">
              <a:buFont typeface="Arial" pitchFamily="34" charset="0"/>
              <a:buChar char="•"/>
            </a:pPr>
            <a:r>
              <a:rPr lang="en-US" dirty="0" smtClean="0">
                <a:solidFill>
                  <a:schemeClr val="tx1"/>
                </a:solidFill>
              </a:rPr>
              <a:t>Existing forest certification systems applicable to small landowners</a:t>
            </a:r>
          </a:p>
          <a:p>
            <a:pPr algn="l">
              <a:buFont typeface="Arial" pitchFamily="34" charset="0"/>
              <a:buChar char="•"/>
            </a:pPr>
            <a:r>
              <a:rPr lang="en-US" dirty="0" smtClean="0">
                <a:solidFill>
                  <a:schemeClr val="tx1"/>
                </a:solidFill>
              </a:rPr>
              <a:t>Landowner interests and concerns</a:t>
            </a:r>
          </a:p>
          <a:p>
            <a:pPr algn="l">
              <a:buFont typeface="Arial" pitchFamily="34" charset="0"/>
              <a:buChar char="•"/>
            </a:pPr>
            <a:r>
              <a:rPr lang="en-US" dirty="0" smtClean="0">
                <a:solidFill>
                  <a:schemeClr val="tx1"/>
                </a:solidFill>
              </a:rPr>
              <a:t>Role of Extension in informing and educating</a:t>
            </a:r>
          </a:p>
          <a:p>
            <a:pPr algn="l">
              <a:buFont typeface="Arial" pitchFamily="34" charset="0"/>
              <a:buChar char="•"/>
            </a:pPr>
            <a:endParaRPr lang="en-US" dirty="0" smtClean="0"/>
          </a:p>
          <a:p>
            <a:pPr algn="l">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Forest Stewardship Council</a:t>
            </a:r>
            <a:endParaRPr lang="en-US" dirty="0"/>
          </a:p>
        </p:txBody>
      </p:sp>
      <p:sp>
        <p:nvSpPr>
          <p:cNvPr id="3" name="Content Placeholder 2"/>
          <p:cNvSpPr>
            <a:spLocks noGrp="1"/>
          </p:cNvSpPr>
          <p:nvPr>
            <p:ph idx="1"/>
          </p:nvPr>
        </p:nvSpPr>
        <p:spPr/>
        <p:txBody>
          <a:bodyPr>
            <a:normAutofit/>
          </a:bodyPr>
          <a:lstStyle/>
          <a:p>
            <a:r>
              <a:rPr lang="en-US" dirty="0" smtClean="0"/>
              <a:t>Family Forest Certification Standard:</a:t>
            </a:r>
          </a:p>
          <a:p>
            <a:r>
              <a:rPr lang="en-US" dirty="0" smtClean="0"/>
              <a:t>Any </a:t>
            </a:r>
            <a:r>
              <a:rPr lang="en-US" dirty="0"/>
              <a:t>forest management unit </a:t>
            </a:r>
            <a:r>
              <a:rPr lang="en-US" dirty="0" smtClean="0"/>
              <a:t>with </a:t>
            </a:r>
            <a:r>
              <a:rPr lang="en-US" dirty="0"/>
              <a:t>a total forest area of 2,470 acres or less is eligible to </a:t>
            </a:r>
            <a:r>
              <a:rPr lang="en-US" dirty="0" smtClean="0"/>
              <a:t>be considered </a:t>
            </a:r>
            <a:r>
              <a:rPr lang="en-US" dirty="0"/>
              <a:t>a Family Forest and to use </a:t>
            </a:r>
            <a:r>
              <a:rPr lang="en-US" dirty="0" smtClean="0"/>
              <a:t>the </a:t>
            </a:r>
            <a:r>
              <a:rPr lang="en-US" dirty="0"/>
              <a:t>FSC-US Family Forest </a:t>
            </a:r>
            <a:r>
              <a:rPr lang="en-US" dirty="0" smtClean="0"/>
              <a:t>Standard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FSC Family Forests Program</a:t>
            </a:r>
            <a:endParaRPr lang="en-US" dirty="0"/>
          </a:p>
        </p:txBody>
      </p:sp>
      <p:sp>
        <p:nvSpPr>
          <p:cNvPr id="3" name="Content Placeholder 2"/>
          <p:cNvSpPr>
            <a:spLocks noGrp="1"/>
          </p:cNvSpPr>
          <p:nvPr>
            <p:ph idx="1"/>
          </p:nvPr>
        </p:nvSpPr>
        <p:spPr/>
        <p:txBody>
          <a:bodyPr/>
          <a:lstStyle/>
          <a:p>
            <a:r>
              <a:rPr lang="en-US" dirty="0" smtClean="0"/>
              <a:t>For small-scale forest owners, non-timber forest product producers and forest operations producing low-level harvesting (average annual harvest is no more than 20% of mean annual increment)</a:t>
            </a:r>
          </a:p>
          <a:p>
            <a:r>
              <a:rPr lang="en-US" dirty="0" smtClean="0"/>
              <a:t>Streamlines the technical requirements for management plans, assessments, and monitoring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Forest Standard</a:t>
            </a:r>
            <a:endParaRPr lang="en-US" dirty="0"/>
          </a:p>
        </p:txBody>
      </p:sp>
      <p:sp>
        <p:nvSpPr>
          <p:cNvPr id="3" name="Content Placeholder 2"/>
          <p:cNvSpPr>
            <a:spLocks noGrp="1"/>
          </p:cNvSpPr>
          <p:nvPr>
            <p:ph idx="1"/>
          </p:nvPr>
        </p:nvSpPr>
        <p:spPr>
          <a:xfrm>
            <a:off x="457200" y="1447800"/>
            <a:ext cx="8229600" cy="5029200"/>
          </a:xfrm>
        </p:spPr>
        <p:txBody>
          <a:bodyPr>
            <a:normAutofit fontScale="92500" lnSpcReduction="10000"/>
          </a:bodyPr>
          <a:lstStyle/>
          <a:p>
            <a:r>
              <a:rPr lang="en-US" sz="2400" b="1" dirty="0"/>
              <a:t>Indicator 4.4.b </a:t>
            </a:r>
            <a:r>
              <a:rPr lang="en-US" sz="2400" dirty="0"/>
              <a:t>The forest owner or manager seeks and considers input in management planning from people who would likely be affected by management activities. </a:t>
            </a:r>
          </a:p>
          <a:p>
            <a:r>
              <a:rPr lang="en-US" sz="2400" dirty="0">
                <a:solidFill>
                  <a:srgbClr val="FF0000"/>
                </a:solidFill>
              </a:rPr>
              <a:t>FF Indicator 4.4.b Low risk of negative social or environmental impact. </a:t>
            </a:r>
            <a:endParaRPr lang="en-US" sz="2400" dirty="0" smtClean="0">
              <a:solidFill>
                <a:srgbClr val="FF0000"/>
              </a:solidFill>
            </a:endParaRPr>
          </a:p>
          <a:p>
            <a:pPr marL="0" indent="0">
              <a:buNone/>
            </a:pPr>
            <a:endParaRPr lang="en-US" sz="2400" b="1" dirty="0">
              <a:solidFill>
                <a:srgbClr val="FF0000"/>
              </a:solidFill>
            </a:endParaRPr>
          </a:p>
          <a:p>
            <a:r>
              <a:rPr lang="en-US" sz="2400" b="1" dirty="0"/>
              <a:t>Indicator 6.3.b </a:t>
            </a:r>
            <a:r>
              <a:rPr lang="en-US" sz="2400" dirty="0"/>
              <a:t>To the extent feasible within the size of the ownership, particularly on larger ownerships, management maintains, enhances, or restores habitat conditions suitable for well-distributed populations of animal species that are characteristic of forest ecosystems within the landscape. </a:t>
            </a:r>
            <a:endParaRPr lang="en-US" sz="2400" dirty="0" smtClean="0"/>
          </a:p>
          <a:p>
            <a:r>
              <a:rPr lang="en-US" sz="2400" dirty="0">
                <a:solidFill>
                  <a:srgbClr val="FF0000"/>
                </a:solidFill>
              </a:rPr>
              <a:t>FF Supplementary Applicability: The ability to address the intent of this Indicator is based on size of ownership. The landowner or manager shall assess whether or not these habitat conditions can be maintained, enhanced and/or restored. </a:t>
            </a:r>
            <a:endParaRPr lang="en-US" sz="2400" b="1"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FSC – Group Certification</a:t>
            </a:r>
            <a:endParaRPr lang="en-US" dirty="0"/>
          </a:p>
        </p:txBody>
      </p:sp>
      <p:sp>
        <p:nvSpPr>
          <p:cNvPr id="3" name="Content Placeholder 2"/>
          <p:cNvSpPr>
            <a:spLocks noGrp="1"/>
          </p:cNvSpPr>
          <p:nvPr>
            <p:ph idx="1"/>
          </p:nvPr>
        </p:nvSpPr>
        <p:spPr>
          <a:xfrm>
            <a:off x="457200" y="1524000"/>
            <a:ext cx="8229600" cy="4724400"/>
          </a:xfrm>
        </p:spPr>
        <p:txBody>
          <a:bodyPr>
            <a:normAutofit fontScale="92500"/>
          </a:bodyPr>
          <a:lstStyle/>
          <a:p>
            <a:r>
              <a:rPr lang="en-US" dirty="0" smtClean="0"/>
              <a:t>A </a:t>
            </a:r>
            <a:r>
              <a:rPr lang="en-US" dirty="0"/>
              <a:t>process by which multiple </a:t>
            </a:r>
            <a:r>
              <a:rPr lang="en-US" dirty="0" smtClean="0"/>
              <a:t>landowners or </a:t>
            </a:r>
            <a:r>
              <a:rPr lang="en-US" dirty="0"/>
              <a:t>forest managers are certified under one FSC </a:t>
            </a:r>
            <a:r>
              <a:rPr lang="en-US" dirty="0" smtClean="0"/>
              <a:t>certificate</a:t>
            </a:r>
          </a:p>
          <a:p>
            <a:r>
              <a:rPr lang="en-US" dirty="0" smtClean="0"/>
              <a:t>A </a:t>
            </a:r>
            <a:r>
              <a:rPr lang="en-US" dirty="0"/>
              <a:t>Group Manager holds </a:t>
            </a:r>
            <a:r>
              <a:rPr lang="en-US" dirty="0" smtClean="0"/>
              <a:t>the certificate</a:t>
            </a:r>
          </a:p>
          <a:p>
            <a:r>
              <a:rPr lang="en-US" dirty="0" smtClean="0"/>
              <a:t>Economies </a:t>
            </a:r>
            <a:r>
              <a:rPr lang="en-US" dirty="0"/>
              <a:t>of scale </a:t>
            </a:r>
            <a:r>
              <a:rPr lang="en-US" dirty="0" smtClean="0"/>
              <a:t>for </a:t>
            </a:r>
          </a:p>
          <a:p>
            <a:pPr lvl="1"/>
            <a:r>
              <a:rPr lang="en-US" dirty="0" smtClean="0"/>
              <a:t>preparing multiple management </a:t>
            </a:r>
            <a:r>
              <a:rPr lang="en-US" dirty="0"/>
              <a:t>plans, </a:t>
            </a:r>
            <a:endParaRPr lang="en-US" dirty="0" smtClean="0"/>
          </a:p>
          <a:p>
            <a:pPr lvl="1"/>
            <a:r>
              <a:rPr lang="en-US" dirty="0" smtClean="0"/>
              <a:t>implementing </a:t>
            </a:r>
            <a:r>
              <a:rPr lang="en-US" dirty="0"/>
              <a:t>management activities, </a:t>
            </a:r>
            <a:endParaRPr lang="en-US" dirty="0" smtClean="0"/>
          </a:p>
          <a:p>
            <a:pPr lvl="1"/>
            <a:r>
              <a:rPr lang="en-US" dirty="0" smtClean="0"/>
              <a:t>conducting </a:t>
            </a:r>
            <a:r>
              <a:rPr lang="en-US" dirty="0"/>
              <a:t>sales and </a:t>
            </a:r>
            <a:r>
              <a:rPr lang="en-US" dirty="0" smtClean="0"/>
              <a:t>marketing</a:t>
            </a:r>
            <a:endParaRPr lang="en-US" dirty="0"/>
          </a:p>
          <a:p>
            <a:pPr lvl="1"/>
            <a:r>
              <a:rPr lang="en-US" dirty="0" smtClean="0"/>
              <a:t>sharing </a:t>
            </a:r>
            <a:r>
              <a:rPr lang="en-US" dirty="0"/>
              <a:t>the costs of preparing for, obtaining, and managing </a:t>
            </a:r>
            <a:r>
              <a:rPr lang="en-US" dirty="0" smtClean="0"/>
              <a:t>certification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Southern Forests Network</a:t>
            </a:r>
            <a:endParaRPr lang="en-US" dirty="0"/>
          </a:p>
        </p:txBody>
      </p:sp>
      <p:sp>
        <p:nvSpPr>
          <p:cNvPr id="3" name="Content Placeholder 2"/>
          <p:cNvSpPr>
            <a:spLocks noGrp="1"/>
          </p:cNvSpPr>
          <p:nvPr>
            <p:ph idx="1"/>
          </p:nvPr>
        </p:nvSpPr>
        <p:spPr/>
        <p:txBody>
          <a:bodyPr/>
          <a:lstStyle/>
          <a:p>
            <a:r>
              <a:rPr lang="en-US" dirty="0"/>
              <a:t>The Southern Forests Network’s Group Certification Program provides private forestlands and small facilities with FSC certification and technical assistance. </a:t>
            </a:r>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9001125" cy="6353175"/>
          </a:xfrm>
          <a:prstGeom prst="rect">
            <a:avLst/>
          </a:prstGeom>
        </p:spPr>
      </p:pic>
      <p:sp>
        <p:nvSpPr>
          <p:cNvPr id="5" name="TextBox 4"/>
          <p:cNvSpPr txBox="1"/>
          <p:nvPr/>
        </p:nvSpPr>
        <p:spPr>
          <a:xfrm>
            <a:off x="2743200" y="533400"/>
            <a:ext cx="5791200" cy="369332"/>
          </a:xfrm>
          <a:prstGeom prst="rect">
            <a:avLst/>
          </a:prstGeom>
          <a:solidFill>
            <a:srgbClr val="92D050"/>
          </a:solidFill>
        </p:spPr>
        <p:txBody>
          <a:bodyPr wrap="square" rtlCol="0">
            <a:spAutoFit/>
          </a:bodyPr>
          <a:lstStyle/>
          <a:p>
            <a:r>
              <a:rPr lang="en-US" dirty="0" smtClean="0"/>
              <a:t>www.southernsustainableforests.org/GCP/Certification.htm</a:t>
            </a:r>
            <a:endParaRPr lang="en-US" dirty="0"/>
          </a:p>
        </p:txBody>
      </p:sp>
    </p:spTree>
    <p:extLst>
      <p:ext uri="{BB962C8B-B14F-4D97-AF65-F5344CB8AC3E}">
        <p14:creationId xmlns:p14="http://schemas.microsoft.com/office/powerpoint/2010/main" val="40800069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Landowner Issues</a:t>
            </a:r>
            <a:endParaRPr lang="en-US" dirty="0"/>
          </a:p>
        </p:txBody>
      </p:sp>
      <p:sp>
        <p:nvSpPr>
          <p:cNvPr id="3" name="Content Placeholder 2"/>
          <p:cNvSpPr>
            <a:spLocks noGrp="1"/>
          </p:cNvSpPr>
          <p:nvPr>
            <p:ph idx="1"/>
          </p:nvPr>
        </p:nvSpPr>
        <p:spPr>
          <a:xfrm>
            <a:off x="1066800" y="1600201"/>
            <a:ext cx="7620000" cy="3352800"/>
          </a:xfrm>
        </p:spPr>
        <p:txBody>
          <a:bodyPr/>
          <a:lstStyle/>
          <a:p>
            <a:r>
              <a:rPr lang="en-US" dirty="0" smtClean="0"/>
              <a:t>Awareness</a:t>
            </a:r>
          </a:p>
          <a:p>
            <a:r>
              <a:rPr lang="en-US" dirty="0" smtClean="0"/>
              <a:t>Confusion</a:t>
            </a:r>
          </a:p>
          <a:p>
            <a:r>
              <a:rPr lang="en-US" dirty="0" smtClean="0"/>
              <a:t>Cost</a:t>
            </a:r>
          </a:p>
          <a:p>
            <a:r>
              <a:rPr lang="en-US" dirty="0" smtClean="0"/>
              <a:t>Lack of markets (?)</a:t>
            </a:r>
          </a:p>
          <a:p>
            <a:r>
              <a:rPr lang="en-US" dirty="0" smtClean="0"/>
              <a:t>Private property rights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Extension’s Role</a:t>
            </a:r>
            <a:endParaRPr lang="en-US" dirty="0"/>
          </a:p>
        </p:txBody>
      </p:sp>
      <p:sp>
        <p:nvSpPr>
          <p:cNvPr id="3" name="Content Placeholder 2"/>
          <p:cNvSpPr>
            <a:spLocks noGrp="1"/>
          </p:cNvSpPr>
          <p:nvPr>
            <p:ph idx="1"/>
          </p:nvPr>
        </p:nvSpPr>
        <p:spPr/>
        <p:txBody>
          <a:bodyPr/>
          <a:lstStyle/>
          <a:p>
            <a:r>
              <a:rPr lang="en-US" dirty="0" smtClean="0"/>
              <a:t>Educate</a:t>
            </a:r>
          </a:p>
          <a:p>
            <a:pPr lvl="1"/>
            <a:r>
              <a:rPr lang="en-US" dirty="0" smtClean="0"/>
              <a:t>Publications</a:t>
            </a:r>
          </a:p>
          <a:p>
            <a:pPr lvl="1"/>
            <a:r>
              <a:rPr lang="en-US" dirty="0" smtClean="0"/>
              <a:t>Webinars</a:t>
            </a:r>
          </a:p>
          <a:p>
            <a:pPr lvl="1"/>
            <a:r>
              <a:rPr lang="en-US" dirty="0" smtClean="0"/>
              <a:t>Teleconferences</a:t>
            </a:r>
          </a:p>
          <a:p>
            <a:pPr lvl="1"/>
            <a:r>
              <a:rPr lang="en-US" dirty="0" smtClean="0"/>
              <a:t>Field Days</a:t>
            </a:r>
          </a:p>
          <a:p>
            <a:pPr lvl="1"/>
            <a:r>
              <a:rPr lang="en-US" dirty="0" smtClean="0"/>
              <a:t>Demonstrations</a:t>
            </a:r>
          </a:p>
          <a:p>
            <a:pPr lvl="1"/>
            <a:r>
              <a:rPr lang="en-US" dirty="0" smtClean="0"/>
              <a:t>Remain neutral between systems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SusanWebinarCapture.jpg"/>
          <p:cNvPicPr>
            <a:picLocks noChangeAspect="1"/>
          </p:cNvPicPr>
          <p:nvPr/>
        </p:nvPicPr>
        <p:blipFill>
          <a:blip r:embed="rId2" cstate="print"/>
          <a:stretch>
            <a:fillRect/>
          </a:stretch>
        </p:blipFill>
        <p:spPr>
          <a:xfrm>
            <a:off x="228600" y="152400"/>
            <a:ext cx="5355723" cy="4443412"/>
          </a:xfrm>
          <a:prstGeom prst="rect">
            <a:avLst/>
          </a:prstGeom>
        </p:spPr>
      </p:pic>
      <p:pic>
        <p:nvPicPr>
          <p:cNvPr id="2051" name="Picture 3"/>
          <p:cNvPicPr>
            <a:picLocks noGrp="1" noChangeAspect="1" noChangeArrowheads="1"/>
          </p:cNvPicPr>
          <p:nvPr>
            <p:ph idx="1"/>
          </p:nvPr>
        </p:nvPicPr>
        <p:blipFill>
          <a:blip r:embed="rId3" cstate="print"/>
          <a:srcRect/>
          <a:stretch>
            <a:fillRect/>
          </a:stretch>
        </p:blipFill>
        <p:spPr bwMode="auto">
          <a:xfrm rot="610860">
            <a:off x="4730050" y="764390"/>
            <a:ext cx="3962400" cy="5462217"/>
          </a:xfrm>
          <a:prstGeom prst="rect">
            <a:avLst/>
          </a:prstGeom>
          <a:noFill/>
          <a:ln w="9525">
            <a:noFill/>
            <a:miter lim="800000"/>
            <a:headEnd/>
            <a:tailEnd/>
          </a:ln>
        </p:spPr>
      </p:pic>
      <p:pic>
        <p:nvPicPr>
          <p:cNvPr id="2064" name="Picture 16"/>
          <p:cNvPicPr>
            <a:picLocks noChangeAspect="1" noChangeArrowheads="1"/>
          </p:cNvPicPr>
          <p:nvPr/>
        </p:nvPicPr>
        <p:blipFill>
          <a:blip r:embed="rId4" cstate="print"/>
          <a:srcRect/>
          <a:stretch>
            <a:fillRect/>
          </a:stretch>
        </p:blipFill>
        <p:spPr bwMode="auto">
          <a:xfrm rot="20791573">
            <a:off x="449358" y="2262053"/>
            <a:ext cx="2906938" cy="4200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Information</a:t>
            </a:r>
            <a:endParaRPr lang="en-US" dirty="0"/>
          </a:p>
        </p:txBody>
      </p:sp>
      <p:sp>
        <p:nvSpPr>
          <p:cNvPr id="3" name="Content Placeholder 2"/>
          <p:cNvSpPr>
            <a:spLocks noGrp="1"/>
          </p:cNvSpPr>
          <p:nvPr>
            <p:ph idx="1"/>
          </p:nvPr>
        </p:nvSpPr>
        <p:spPr/>
        <p:txBody>
          <a:bodyPr>
            <a:normAutofit/>
          </a:bodyPr>
          <a:lstStyle/>
          <a:p>
            <a:pPr algn="ctr">
              <a:buNone/>
            </a:pPr>
            <a:r>
              <a:rPr lang="en-US" dirty="0" smtClean="0">
                <a:hlinkClick r:id="rId2"/>
              </a:rPr>
              <a:t>www.treefarmsystem.org</a:t>
            </a:r>
            <a:endParaRPr lang="en-US" dirty="0" smtClean="0"/>
          </a:p>
          <a:p>
            <a:pPr algn="ctr">
              <a:buNone/>
            </a:pPr>
            <a:r>
              <a:rPr lang="en-US" dirty="0" smtClean="0">
                <a:hlinkClick r:id="rId3"/>
              </a:rPr>
              <a:t>www.affoundation.org</a:t>
            </a:r>
            <a:endParaRPr lang="en-US" dirty="0" smtClean="0"/>
          </a:p>
          <a:p>
            <a:pPr algn="ctr">
              <a:buNone/>
            </a:pPr>
            <a:r>
              <a:rPr lang="en-US" dirty="0" smtClean="0">
                <a:hlinkClick r:id="rId4"/>
              </a:rPr>
              <a:t>www.fscus.org</a:t>
            </a:r>
            <a:endParaRPr lang="en-US" dirty="0" smtClean="0"/>
          </a:p>
          <a:p>
            <a:pPr algn="ctr">
              <a:buNone/>
            </a:pPr>
            <a:r>
              <a:rPr lang="en-US" dirty="0" smtClean="0">
                <a:hlinkClick r:id="rId5"/>
              </a:rPr>
              <a:t>www.southernsustainableforest.org</a:t>
            </a:r>
            <a:endParaRPr lang="en-US" dirty="0" smtClean="0"/>
          </a:p>
          <a:p>
            <a:pPr algn="ctr">
              <a:buNone/>
            </a:pPr>
            <a:r>
              <a:rPr lang="en-US" dirty="0" smtClean="0">
                <a:hlinkClick r:id="rId6"/>
              </a:rPr>
              <a:t>www.familyforestsalliance.org</a:t>
            </a:r>
            <a:endParaRPr lang="en-US" dirty="0" smtClean="0"/>
          </a:p>
          <a:p>
            <a:pPr algn="ctr">
              <a:buNone/>
            </a:pPr>
            <a:r>
              <a:rPr lang="en-US" dirty="0" smtClean="0">
                <a:hlinkClick r:id="rId7"/>
              </a:rPr>
              <a:t>http://www.fscus.org/standards_criteria/family_forests_program.php</a:t>
            </a:r>
            <a:endParaRPr lang="en-US" dirty="0" smtClean="0"/>
          </a:p>
          <a:p>
            <a:pPr algn="ctr">
              <a:buNone/>
            </a:pPr>
            <a:endParaRPr lang="en-US" sz="15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Forest Certification</a:t>
            </a:r>
            <a:endParaRPr lang="en-US" dirty="0"/>
          </a:p>
        </p:txBody>
      </p:sp>
      <p:sp>
        <p:nvSpPr>
          <p:cNvPr id="3" name="Content Placeholder 2"/>
          <p:cNvSpPr>
            <a:spLocks noGrp="1"/>
          </p:cNvSpPr>
          <p:nvPr>
            <p:ph idx="1"/>
          </p:nvPr>
        </p:nvSpPr>
        <p:spPr>
          <a:xfrm>
            <a:off x="457200" y="1600200"/>
            <a:ext cx="8305800" cy="4525963"/>
          </a:xfrm>
        </p:spPr>
        <p:txBody>
          <a:bodyPr>
            <a:normAutofit/>
          </a:bodyPr>
          <a:lstStyle/>
          <a:p>
            <a:pPr>
              <a:lnSpc>
                <a:spcPct val="90000"/>
              </a:lnSpc>
            </a:pPr>
            <a:r>
              <a:rPr lang="en-US" dirty="0"/>
              <a:t>The process of evaluating forests or woodlands to determine if they are being managed according to an agreed set of standards</a:t>
            </a:r>
          </a:p>
          <a:p>
            <a:pPr>
              <a:lnSpc>
                <a:spcPct val="90000"/>
              </a:lnSpc>
            </a:pPr>
            <a:r>
              <a:rPr lang="en-US" dirty="0"/>
              <a:t>A method of identifying woodlands managed with a goal of sustainability</a:t>
            </a:r>
          </a:p>
          <a:p>
            <a:pPr>
              <a:lnSpc>
                <a:spcPct val="90000"/>
              </a:lnSpc>
            </a:pPr>
            <a:r>
              <a:rPr lang="en-US" dirty="0"/>
              <a:t>An attempt at a market-driven reward system for well managed forests </a:t>
            </a:r>
          </a:p>
          <a:p>
            <a:pPr>
              <a:lnSpc>
                <a:spcPct val="90000"/>
              </a:lnSpc>
            </a:pPr>
            <a:r>
              <a:rPr lang="en-US" dirty="0"/>
              <a:t>Started in 1993 by Forest Stewardship Council</a:t>
            </a:r>
          </a:p>
          <a:p>
            <a:pPr>
              <a:lnSpc>
                <a:spcPct val="90000"/>
              </a:lnSpc>
            </a:pPr>
            <a:r>
              <a:rPr lang="en-US" dirty="0" smtClean="0"/>
              <a:t>(American </a:t>
            </a:r>
            <a:r>
              <a:rPr lang="en-US" dirty="0"/>
              <a:t>Tree Farm System, </a:t>
            </a:r>
            <a:r>
              <a:rPr lang="en-US" dirty="0" smtClean="0"/>
              <a:t>1940s)</a:t>
            </a:r>
            <a:endParaRPr lang="en-US" dirty="0"/>
          </a:p>
        </p:txBody>
      </p:sp>
    </p:spTree>
    <p:extLst>
      <p:ext uri="{BB962C8B-B14F-4D97-AF65-F5344CB8AC3E}">
        <p14:creationId xmlns:p14="http://schemas.microsoft.com/office/powerpoint/2010/main" val="3723258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Certification Systems Available in NC</a:t>
            </a:r>
            <a:endParaRPr lang="en-US" dirty="0"/>
          </a:p>
        </p:txBody>
      </p:sp>
      <p:sp>
        <p:nvSpPr>
          <p:cNvPr id="4" name="Rectangle 3"/>
          <p:cNvSpPr txBox="1">
            <a:spLocks noChangeArrowheads="1"/>
          </p:cNvSpPr>
          <p:nvPr/>
        </p:nvSpPr>
        <p:spPr>
          <a:xfrm>
            <a:off x="2743200" y="5327505"/>
            <a:ext cx="5668963" cy="7667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None/>
            </a:pPr>
            <a:r>
              <a:rPr lang="en-US" dirty="0" smtClean="0">
                <a:solidFill>
                  <a:srgbClr val="CC0000"/>
                </a:solidFill>
              </a:rPr>
              <a:t>American Tree Farm System</a:t>
            </a:r>
            <a:endParaRPr lang="en-US" dirty="0">
              <a:solidFill>
                <a:srgbClr val="CC0000"/>
              </a:solidFill>
            </a:endParaRPr>
          </a:p>
        </p:txBody>
      </p:sp>
      <p:pic>
        <p:nvPicPr>
          <p:cNvPr id="5" name="Picture 4" descr="tree farm logo"/>
          <p:cNvPicPr>
            <a:picLocks noChangeAspect="1" noChangeArrowheads="1"/>
          </p:cNvPicPr>
          <p:nvPr/>
        </p:nvPicPr>
        <p:blipFill>
          <a:blip r:embed="rId2"/>
          <a:srcRect/>
          <a:stretch>
            <a:fillRect/>
          </a:stretch>
        </p:blipFill>
        <p:spPr bwMode="auto">
          <a:xfrm>
            <a:off x="1725613" y="5045074"/>
            <a:ext cx="1039813" cy="1039813"/>
          </a:xfrm>
          <a:prstGeom prst="rect">
            <a:avLst/>
          </a:prstGeom>
          <a:noFill/>
        </p:spPr>
      </p:pic>
      <p:pic>
        <p:nvPicPr>
          <p:cNvPr id="6" name="Picture 5" descr="fsc logo"/>
          <p:cNvPicPr>
            <a:picLocks noChangeAspect="1" noChangeArrowheads="1"/>
          </p:cNvPicPr>
          <p:nvPr/>
        </p:nvPicPr>
        <p:blipFill>
          <a:blip r:embed="rId3"/>
          <a:srcRect/>
          <a:stretch>
            <a:fillRect/>
          </a:stretch>
        </p:blipFill>
        <p:spPr bwMode="auto">
          <a:xfrm>
            <a:off x="893762" y="1600200"/>
            <a:ext cx="1011238" cy="1143000"/>
          </a:xfrm>
          <a:prstGeom prst="rect">
            <a:avLst/>
          </a:prstGeom>
          <a:noFill/>
        </p:spPr>
      </p:pic>
      <p:pic>
        <p:nvPicPr>
          <p:cNvPr id="7" name="Picture 6" descr="SFI_Web"/>
          <p:cNvPicPr>
            <a:picLocks noChangeAspect="1" noChangeArrowheads="1"/>
          </p:cNvPicPr>
          <p:nvPr/>
        </p:nvPicPr>
        <p:blipFill>
          <a:blip r:embed="rId4"/>
          <a:srcRect/>
          <a:stretch>
            <a:fillRect/>
          </a:stretch>
        </p:blipFill>
        <p:spPr bwMode="auto">
          <a:xfrm>
            <a:off x="6457373" y="4004935"/>
            <a:ext cx="685800" cy="1200150"/>
          </a:xfrm>
          <a:prstGeom prst="rect">
            <a:avLst/>
          </a:prstGeom>
          <a:noFill/>
        </p:spPr>
      </p:pic>
      <p:sp>
        <p:nvSpPr>
          <p:cNvPr id="8" name="Text Box 7"/>
          <p:cNvSpPr txBox="1">
            <a:spLocks noChangeArrowheads="1"/>
          </p:cNvSpPr>
          <p:nvPr/>
        </p:nvSpPr>
        <p:spPr bwMode="auto">
          <a:xfrm>
            <a:off x="1603952" y="1807730"/>
            <a:ext cx="7162800" cy="476250"/>
          </a:xfrm>
          <a:prstGeom prst="rect">
            <a:avLst/>
          </a:prstGeom>
          <a:noFill/>
          <a:ln w="9525">
            <a:noFill/>
            <a:miter lim="800000"/>
            <a:headEnd/>
            <a:tailEnd/>
          </a:ln>
          <a:effectLst/>
        </p:spPr>
        <p:txBody>
          <a:bodyPr>
            <a:spAutoFit/>
          </a:bodyPr>
          <a:lstStyle/>
          <a:p>
            <a:pPr lvl="1">
              <a:lnSpc>
                <a:spcPct val="90000"/>
              </a:lnSpc>
              <a:spcBef>
                <a:spcPct val="20000"/>
              </a:spcBef>
            </a:pPr>
            <a:r>
              <a:rPr lang="en-US" sz="2800" dirty="0">
                <a:solidFill>
                  <a:srgbClr val="CC3399"/>
                </a:solidFill>
              </a:rPr>
              <a:t> </a:t>
            </a:r>
            <a:r>
              <a:rPr lang="en-US" sz="2800" dirty="0">
                <a:solidFill>
                  <a:srgbClr val="CC0000"/>
                </a:solidFill>
                <a:latin typeface="Arial" charset="0"/>
              </a:rPr>
              <a:t>Forest Stewardship Council</a:t>
            </a:r>
          </a:p>
        </p:txBody>
      </p:sp>
      <p:sp>
        <p:nvSpPr>
          <p:cNvPr id="9" name="Text Box 8"/>
          <p:cNvSpPr txBox="1">
            <a:spLocks noChangeArrowheads="1"/>
          </p:cNvSpPr>
          <p:nvPr/>
        </p:nvSpPr>
        <p:spPr bwMode="auto">
          <a:xfrm>
            <a:off x="1447800" y="4343400"/>
            <a:ext cx="5181600" cy="523220"/>
          </a:xfrm>
          <a:prstGeom prst="rect">
            <a:avLst/>
          </a:prstGeom>
          <a:noFill/>
          <a:ln w="9525">
            <a:noFill/>
            <a:miter lim="800000"/>
            <a:headEnd/>
            <a:tailEnd/>
          </a:ln>
          <a:effectLst/>
        </p:spPr>
        <p:txBody>
          <a:bodyPr>
            <a:spAutoFit/>
          </a:bodyPr>
          <a:lstStyle/>
          <a:p>
            <a:pPr>
              <a:spcBef>
                <a:spcPct val="50000"/>
              </a:spcBef>
            </a:pPr>
            <a:r>
              <a:rPr lang="en-US" sz="2800" dirty="0">
                <a:solidFill>
                  <a:srgbClr val="CC0000"/>
                </a:solidFill>
                <a:latin typeface="Arial" charset="0"/>
              </a:rPr>
              <a:t>Sustainable Forestry </a:t>
            </a:r>
            <a:r>
              <a:rPr lang="en-US" sz="2800" dirty="0" smtClean="0">
                <a:solidFill>
                  <a:srgbClr val="CC0000"/>
                </a:solidFill>
                <a:latin typeface="Arial" charset="0"/>
              </a:rPr>
              <a:t>Initiative</a:t>
            </a: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8250" y="3168073"/>
            <a:ext cx="6667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1905000" y="3170382"/>
            <a:ext cx="5867400" cy="707886"/>
          </a:xfrm>
          <a:prstGeom prst="rect">
            <a:avLst/>
          </a:prstGeom>
          <a:noFill/>
        </p:spPr>
        <p:txBody>
          <a:bodyPr wrap="square" rtlCol="0">
            <a:spAutoFit/>
          </a:bodyPr>
          <a:lstStyle/>
          <a:p>
            <a:r>
              <a:rPr lang="en-US" sz="2000" dirty="0" smtClean="0">
                <a:latin typeface="Arial" pitchFamily="34" charset="0"/>
                <a:cs typeface="Arial" pitchFamily="34" charset="0"/>
              </a:rPr>
              <a:t>Program for the Endorsement of Forest Certification – Umbrella organization</a:t>
            </a:r>
            <a:endParaRPr lang="en-US" sz="2000" dirty="0">
              <a:latin typeface="Arial" pitchFamily="34" charset="0"/>
              <a:cs typeface="Arial" pitchFamily="34" charset="0"/>
            </a:endParaRPr>
          </a:p>
        </p:txBody>
      </p:sp>
      <p:cxnSp>
        <p:nvCxnSpPr>
          <p:cNvPr id="24" name="Straight Connector 23"/>
          <p:cNvCxnSpPr/>
          <p:nvPr/>
        </p:nvCxnSpPr>
        <p:spPr>
          <a:xfrm>
            <a:off x="609600" y="2895600"/>
            <a:ext cx="762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613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Certification Debates</a:t>
            </a:r>
            <a:endParaRPr lang="en-US" dirty="0"/>
          </a:p>
        </p:txBody>
      </p:sp>
      <p:sp>
        <p:nvSpPr>
          <p:cNvPr id="3" name="Content Placeholder 2"/>
          <p:cNvSpPr>
            <a:spLocks noGrp="1"/>
          </p:cNvSpPr>
          <p:nvPr>
            <p:ph idx="1"/>
          </p:nvPr>
        </p:nvSpPr>
        <p:spPr/>
        <p:txBody>
          <a:bodyPr>
            <a:normAutofit fontScale="85000" lnSpcReduction="20000"/>
          </a:bodyPr>
          <a:lstStyle/>
          <a:p>
            <a:pPr>
              <a:lnSpc>
                <a:spcPct val="90000"/>
              </a:lnSpc>
            </a:pPr>
            <a:r>
              <a:rPr lang="en-US" dirty="0">
                <a:cs typeface="Times New Roman" pitchFamily="18" charset="0"/>
              </a:rPr>
              <a:t>Effectiveness – better practices and more benefits</a:t>
            </a:r>
          </a:p>
          <a:p>
            <a:pPr>
              <a:lnSpc>
                <a:spcPct val="90000"/>
              </a:lnSpc>
            </a:pPr>
            <a:r>
              <a:rPr lang="en-US" dirty="0">
                <a:cs typeface="Times New Roman" pitchFamily="18" charset="0"/>
              </a:rPr>
              <a:t>Focus – environmental, social, economic</a:t>
            </a:r>
          </a:p>
          <a:p>
            <a:pPr>
              <a:lnSpc>
                <a:spcPct val="90000"/>
              </a:lnSpc>
            </a:pPr>
            <a:r>
              <a:rPr lang="en-US" dirty="0">
                <a:cs typeface="Times New Roman" pitchFamily="18" charset="0"/>
              </a:rPr>
              <a:t>What’s included in Standards</a:t>
            </a:r>
          </a:p>
          <a:p>
            <a:pPr>
              <a:lnSpc>
                <a:spcPct val="90000"/>
              </a:lnSpc>
            </a:pPr>
            <a:r>
              <a:rPr lang="en-US" dirty="0">
                <a:cs typeface="Times New Roman" pitchFamily="18" charset="0"/>
              </a:rPr>
              <a:t>Plantations</a:t>
            </a:r>
          </a:p>
          <a:p>
            <a:pPr>
              <a:lnSpc>
                <a:spcPct val="90000"/>
              </a:lnSpc>
            </a:pPr>
            <a:r>
              <a:rPr lang="en-US" dirty="0">
                <a:cs typeface="Times New Roman" pitchFamily="18" charset="0"/>
              </a:rPr>
              <a:t>Rigor vs. enrollment</a:t>
            </a:r>
          </a:p>
          <a:p>
            <a:pPr>
              <a:lnSpc>
                <a:spcPct val="90000"/>
              </a:lnSpc>
            </a:pPr>
            <a:r>
              <a:rPr lang="en-US" dirty="0">
                <a:cs typeface="Times New Roman" pitchFamily="18" charset="0"/>
              </a:rPr>
              <a:t>Green authority or </a:t>
            </a:r>
            <a:r>
              <a:rPr lang="en-US" dirty="0" err="1">
                <a:cs typeface="Times New Roman" pitchFamily="18" charset="0"/>
              </a:rPr>
              <a:t>greenwash</a:t>
            </a:r>
            <a:endParaRPr lang="en-US" dirty="0">
              <a:cs typeface="Times New Roman" pitchFamily="18" charset="0"/>
            </a:endParaRPr>
          </a:p>
          <a:p>
            <a:pPr>
              <a:lnSpc>
                <a:spcPct val="90000"/>
              </a:lnSpc>
            </a:pPr>
            <a:r>
              <a:rPr lang="en-US" dirty="0">
                <a:cs typeface="Times New Roman" pitchFamily="18" charset="0"/>
              </a:rPr>
              <a:t>Inspection and audits</a:t>
            </a:r>
          </a:p>
          <a:p>
            <a:pPr>
              <a:lnSpc>
                <a:spcPct val="90000"/>
              </a:lnSpc>
            </a:pPr>
            <a:r>
              <a:rPr lang="en-US" dirty="0">
                <a:cs typeface="Times New Roman" pitchFamily="18" charset="0"/>
              </a:rPr>
              <a:t>Revisions, strictness, regulatory “creep”</a:t>
            </a:r>
          </a:p>
          <a:p>
            <a:pPr>
              <a:lnSpc>
                <a:spcPct val="90000"/>
              </a:lnSpc>
            </a:pPr>
            <a:r>
              <a:rPr lang="en-US" dirty="0">
                <a:cs typeface="Times New Roman" pitchFamily="18" charset="0"/>
              </a:rPr>
              <a:t>Costs </a:t>
            </a:r>
            <a:r>
              <a:rPr lang="en-US" dirty="0" smtClean="0">
                <a:cs typeface="Times New Roman" pitchFamily="18" charset="0"/>
              </a:rPr>
              <a:t>vs. </a:t>
            </a:r>
            <a:r>
              <a:rPr lang="en-US" dirty="0">
                <a:cs typeface="Times New Roman" pitchFamily="18" charset="0"/>
              </a:rPr>
              <a:t>Benefits</a:t>
            </a:r>
          </a:p>
          <a:p>
            <a:pPr>
              <a:lnSpc>
                <a:spcPct val="90000"/>
              </a:lnSpc>
            </a:pPr>
            <a:r>
              <a:rPr lang="en-US" dirty="0">
                <a:cs typeface="Times New Roman" pitchFamily="18" charset="0"/>
              </a:rPr>
              <a:t>Maintenance / continuous improvement</a:t>
            </a:r>
          </a:p>
          <a:p>
            <a:pPr>
              <a:lnSpc>
                <a:spcPct val="90000"/>
              </a:lnSpc>
            </a:pPr>
            <a:r>
              <a:rPr lang="en-US" dirty="0">
                <a:cs typeface="Times New Roman" pitchFamily="18" charset="0"/>
              </a:rPr>
              <a:t>And more</a:t>
            </a:r>
          </a:p>
          <a:p>
            <a:endParaRPr lang="en-US" dirty="0"/>
          </a:p>
        </p:txBody>
      </p:sp>
    </p:spTree>
    <p:extLst>
      <p:ext uri="{BB962C8B-B14F-4D97-AF65-F5344CB8AC3E}">
        <p14:creationId xmlns:p14="http://schemas.microsoft.com/office/powerpoint/2010/main" val="968520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Growing Demand </a:t>
            </a:r>
            <a:endParaRPr lang="en-US" dirty="0"/>
          </a:p>
        </p:txBody>
      </p:sp>
      <p:sp>
        <p:nvSpPr>
          <p:cNvPr id="3" name="Content Placeholder 2"/>
          <p:cNvSpPr>
            <a:spLocks noGrp="1"/>
          </p:cNvSpPr>
          <p:nvPr>
            <p:ph idx="1"/>
          </p:nvPr>
        </p:nvSpPr>
        <p:spPr/>
        <p:txBody>
          <a:bodyPr/>
          <a:lstStyle/>
          <a:p>
            <a:r>
              <a:rPr lang="en-US" dirty="0" smtClean="0"/>
              <a:t>Green Building Programs</a:t>
            </a:r>
          </a:p>
          <a:p>
            <a:pPr lvl="1"/>
            <a:r>
              <a:rPr lang="en-US" dirty="0" smtClean="0"/>
              <a:t>US Green Building Council membership has more than tripled since 2000</a:t>
            </a:r>
          </a:p>
          <a:p>
            <a:pPr lvl="1"/>
            <a:r>
              <a:rPr lang="en-US" dirty="0" smtClean="0"/>
              <a:t>Number of LEED projects increased 400% from 2005 to 2008</a:t>
            </a:r>
          </a:p>
          <a:p>
            <a:pPr lvl="1"/>
            <a:r>
              <a:rPr lang="en-US" dirty="0" smtClean="0"/>
              <a:t>Green building market is projected to more than quadruple over the next few years (from $12B to $60B) </a:t>
            </a:r>
          </a:p>
          <a:p>
            <a:pPr lvl="1">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Growing Demand</a:t>
            </a:r>
            <a:endParaRPr lang="en-US" dirty="0"/>
          </a:p>
        </p:txBody>
      </p:sp>
      <p:sp>
        <p:nvSpPr>
          <p:cNvPr id="3" name="Content Placeholder 2"/>
          <p:cNvSpPr>
            <a:spLocks noGrp="1"/>
          </p:cNvSpPr>
          <p:nvPr>
            <p:ph idx="1"/>
          </p:nvPr>
        </p:nvSpPr>
        <p:spPr>
          <a:xfrm>
            <a:off x="457200" y="1600201"/>
            <a:ext cx="8229600" cy="3962400"/>
          </a:xfrm>
        </p:spPr>
        <p:txBody>
          <a:bodyPr/>
          <a:lstStyle/>
          <a:p>
            <a:r>
              <a:rPr lang="en-US" dirty="0" smtClean="0"/>
              <a:t>Additional opportunities for small private landowners?</a:t>
            </a:r>
          </a:p>
          <a:p>
            <a:pPr lvl="1"/>
            <a:r>
              <a:rPr lang="en-US" dirty="0" smtClean="0"/>
              <a:t>Paper</a:t>
            </a:r>
          </a:p>
          <a:p>
            <a:pPr lvl="1"/>
            <a:r>
              <a:rPr lang="en-US" dirty="0" smtClean="0"/>
              <a:t>Furniture</a:t>
            </a:r>
          </a:p>
          <a:p>
            <a:pPr lvl="1"/>
            <a:r>
              <a:rPr lang="en-US" dirty="0" smtClean="0"/>
              <a:t>Carbon offsets</a:t>
            </a:r>
          </a:p>
          <a:p>
            <a:pPr lvl="1"/>
            <a:r>
              <a:rPr lang="en-US" dirty="0" smtClean="0"/>
              <a:t>Biomass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Programs</a:t>
            </a:r>
            <a:endParaRPr lang="en-US" dirty="0"/>
          </a:p>
        </p:txBody>
      </p:sp>
      <p:sp>
        <p:nvSpPr>
          <p:cNvPr id="3" name="Content Placeholder 2"/>
          <p:cNvSpPr>
            <a:spLocks noGrp="1"/>
          </p:cNvSpPr>
          <p:nvPr>
            <p:ph idx="1"/>
          </p:nvPr>
        </p:nvSpPr>
        <p:spPr/>
        <p:txBody>
          <a:bodyPr>
            <a:normAutofit/>
          </a:bodyPr>
          <a:lstStyle/>
          <a:p>
            <a:r>
              <a:rPr lang="en-US" dirty="0" smtClean="0"/>
              <a:t>American Tree Farm System </a:t>
            </a:r>
          </a:p>
          <a:p>
            <a:pPr lvl="1"/>
            <a:r>
              <a:rPr lang="en-US" dirty="0" smtClean="0"/>
              <a:t>Individual – State Committee</a:t>
            </a:r>
            <a:endParaRPr lang="en-US" dirty="0"/>
          </a:p>
          <a:p>
            <a:pPr lvl="1"/>
            <a:r>
              <a:rPr lang="en-US" dirty="0" smtClean="0"/>
              <a:t>Group Certification</a:t>
            </a:r>
          </a:p>
          <a:p>
            <a:pPr lvl="1"/>
            <a:r>
              <a:rPr lang="en-US" dirty="0" smtClean="0"/>
              <a:t>Third party</a:t>
            </a:r>
          </a:p>
          <a:p>
            <a:r>
              <a:rPr lang="en-US" dirty="0" smtClean="0"/>
              <a:t>Forest Stewardship Council</a:t>
            </a:r>
          </a:p>
          <a:p>
            <a:pPr lvl="1"/>
            <a:r>
              <a:rPr lang="en-US" dirty="0" smtClean="0"/>
              <a:t>Family Forest Certification</a:t>
            </a:r>
          </a:p>
          <a:p>
            <a:pPr lvl="1"/>
            <a:r>
              <a:rPr lang="en-US" dirty="0" smtClean="0"/>
              <a:t>Group Certification</a:t>
            </a:r>
          </a:p>
          <a:p>
            <a:pPr lvl="1"/>
            <a:r>
              <a:rPr lang="en-US" dirty="0" smtClean="0"/>
              <a:t>Forest Management Certification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idx="4294967295"/>
          </p:nvPr>
        </p:nvSpPr>
        <p:spPr>
          <a:xfrm>
            <a:off x="0" y="685800"/>
            <a:ext cx="9144000" cy="1447800"/>
          </a:xfrm>
        </p:spPr>
        <p:txBody>
          <a:bodyPr anchor="t"/>
          <a:lstStyle/>
          <a:p>
            <a:r>
              <a:rPr lang="en-US" sz="4000" b="1"/>
              <a:t>American Tree Farm System</a:t>
            </a:r>
            <a:br>
              <a:rPr lang="en-US" sz="4000" b="1"/>
            </a:br>
            <a:endParaRPr lang="en-US" sz="4000" b="1" baseline="30000"/>
          </a:p>
        </p:txBody>
      </p:sp>
      <p:pic>
        <p:nvPicPr>
          <p:cNvPr id="35843" name="Picture 11"/>
          <p:cNvPicPr>
            <a:picLocks noGrp="1" noChangeAspect="1" noChangeArrowheads="1"/>
          </p:cNvPicPr>
          <p:nvPr>
            <p:ph sz="half" idx="4294967295"/>
          </p:nvPr>
        </p:nvPicPr>
        <p:blipFill>
          <a:blip r:embed="rId3" cstate="print"/>
          <a:srcRect/>
          <a:stretch>
            <a:fillRect/>
          </a:stretch>
        </p:blipFill>
        <p:spPr>
          <a:xfrm>
            <a:off x="7315200" y="5181600"/>
            <a:ext cx="1447800" cy="1352550"/>
          </a:xfrm>
        </p:spPr>
      </p:pic>
      <p:sp>
        <p:nvSpPr>
          <p:cNvPr id="35844" name="Text Box 8"/>
          <p:cNvSpPr txBox="1">
            <a:spLocks noChangeArrowheads="1"/>
          </p:cNvSpPr>
          <p:nvPr/>
        </p:nvSpPr>
        <p:spPr bwMode="auto">
          <a:xfrm>
            <a:off x="0" y="6248400"/>
            <a:ext cx="2149475" cy="366713"/>
          </a:xfrm>
          <a:prstGeom prst="rect">
            <a:avLst/>
          </a:prstGeom>
          <a:noFill/>
          <a:ln w="9525">
            <a:noFill/>
            <a:miter lim="800000"/>
            <a:headEnd/>
            <a:tailEnd/>
          </a:ln>
        </p:spPr>
        <p:txBody>
          <a:bodyPr>
            <a:spAutoFit/>
          </a:bodyPr>
          <a:lstStyle/>
          <a:p>
            <a:pPr eaLnBrk="1" hangingPunct="1"/>
            <a:endParaRPr lang="en-US" sz="1800"/>
          </a:p>
        </p:txBody>
      </p:sp>
      <p:pic>
        <p:nvPicPr>
          <p:cNvPr id="35845" name="Picture 17" descr="Certified Family Forest logo"/>
          <p:cNvPicPr>
            <a:picLocks noGrp="1" noChangeAspect="1" noChangeArrowheads="1"/>
          </p:cNvPicPr>
          <p:nvPr>
            <p:ph sz="half" idx="4294967295"/>
          </p:nvPr>
        </p:nvPicPr>
        <p:blipFill>
          <a:blip r:embed="rId4" cstate="print"/>
          <a:srcRect/>
          <a:stretch>
            <a:fillRect/>
          </a:stretch>
        </p:blipFill>
        <p:spPr>
          <a:xfrm>
            <a:off x="2971800" y="1905000"/>
            <a:ext cx="3022600" cy="2906712"/>
          </a:xfrm>
        </p:spPr>
      </p:pic>
      <p:sp>
        <p:nvSpPr>
          <p:cNvPr id="6" name="TextBox 5"/>
          <p:cNvSpPr txBox="1"/>
          <p:nvPr/>
        </p:nvSpPr>
        <p:spPr>
          <a:xfrm>
            <a:off x="2514600" y="5181600"/>
            <a:ext cx="4038600" cy="1200329"/>
          </a:xfrm>
          <a:prstGeom prst="rect">
            <a:avLst/>
          </a:prstGeom>
          <a:noFill/>
        </p:spPr>
        <p:txBody>
          <a:bodyPr wrap="square" rtlCol="0">
            <a:spAutoFit/>
          </a:bodyPr>
          <a:lstStyle/>
          <a:p>
            <a:pPr algn="ctr"/>
            <a:r>
              <a:rPr lang="en-US" sz="2400" dirty="0" smtClean="0">
                <a:hlinkClick r:id="rId5"/>
              </a:rPr>
              <a:t>www.treefarmsystem.org</a:t>
            </a:r>
            <a:endParaRPr lang="en-US" sz="2400" dirty="0" smtClean="0"/>
          </a:p>
          <a:p>
            <a:pPr algn="ctr"/>
            <a:r>
              <a:rPr lang="en-US" sz="2400" dirty="0" smtClean="0">
                <a:hlinkClick r:id="rId6"/>
              </a:rPr>
              <a:t>www.affoundation.org</a:t>
            </a:r>
            <a:endParaRPr lang="en-US" sz="2400" dirty="0" smtClean="0"/>
          </a:p>
          <a:p>
            <a:pPr algn="ct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TotalTime>
  <Words>1156</Words>
  <Application>Microsoft Office PowerPoint</Application>
  <PresentationFormat>On-screen Show (4:3)</PresentationFormat>
  <Paragraphs>161</Paragraphs>
  <Slides>28</Slides>
  <Notes>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Forest Certification Applications for Small Private Landowners</vt:lpstr>
      <vt:lpstr>Outline</vt:lpstr>
      <vt:lpstr>Forest Certification</vt:lpstr>
      <vt:lpstr>Certification Systems Available in NC</vt:lpstr>
      <vt:lpstr>General Certification Debates</vt:lpstr>
      <vt:lpstr>Growing Demand </vt:lpstr>
      <vt:lpstr>Growing Demand</vt:lpstr>
      <vt:lpstr>Programs</vt:lpstr>
      <vt:lpstr>American Tree Farm System </vt:lpstr>
      <vt:lpstr>Tree Farm Mission</vt:lpstr>
      <vt:lpstr>National Tree Farm Statistics</vt:lpstr>
      <vt:lpstr>AFF Standards</vt:lpstr>
      <vt:lpstr>Process for ATFS Certification</vt:lpstr>
      <vt:lpstr>ATFS Eligibility –  Acreage Requirements</vt:lpstr>
      <vt:lpstr>ATFS Eligibility –  Landowner Requirements</vt:lpstr>
      <vt:lpstr>ATFS Eligibility –  Landowner Requirements</vt:lpstr>
      <vt:lpstr>Forest Stewardship Council</vt:lpstr>
      <vt:lpstr>FSC Mission</vt:lpstr>
      <vt:lpstr>FSC Principles</vt:lpstr>
      <vt:lpstr>Forest Stewardship Council</vt:lpstr>
      <vt:lpstr>FSC Family Forests Program</vt:lpstr>
      <vt:lpstr>Family Forest Standard</vt:lpstr>
      <vt:lpstr>FSC – Group Certification</vt:lpstr>
      <vt:lpstr>Southern Forests Network</vt:lpstr>
      <vt:lpstr>Landowner Issues</vt:lpstr>
      <vt:lpstr>Extension’s Role</vt:lpstr>
      <vt:lpstr>PowerPoint Presentation</vt:lpstr>
      <vt:lpstr>Sources of Information</vt:lpstr>
    </vt:vector>
  </TitlesOfParts>
  <Company>NC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Forest Certification Applications for Small Private Landowners</dc:title>
  <dc:creator>semoore4</dc:creator>
  <cp:lastModifiedBy>FEOP Director</cp:lastModifiedBy>
  <cp:revision>54</cp:revision>
  <dcterms:created xsi:type="dcterms:W3CDTF">2010-01-20T12:59:48Z</dcterms:created>
  <dcterms:modified xsi:type="dcterms:W3CDTF">2010-09-01T17:50:18Z</dcterms:modified>
</cp:coreProperties>
</file>