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6"/>
  </p:notesMasterIdLst>
  <p:sldIdLst>
    <p:sldId id="2410" r:id="rId2"/>
    <p:sldId id="2519" r:id="rId3"/>
    <p:sldId id="2492" r:id="rId4"/>
    <p:sldId id="2512" r:id="rId5"/>
    <p:sldId id="2517" r:id="rId6"/>
    <p:sldId id="2494" r:id="rId7"/>
    <p:sldId id="2493" r:id="rId8"/>
    <p:sldId id="2515" r:id="rId9"/>
    <p:sldId id="2495" r:id="rId10"/>
    <p:sldId id="2511" r:id="rId11"/>
    <p:sldId id="2514" r:id="rId12"/>
    <p:sldId id="2497" r:id="rId13"/>
    <p:sldId id="2498" r:id="rId14"/>
    <p:sldId id="2499" r:id="rId15"/>
    <p:sldId id="2500" r:id="rId16"/>
    <p:sldId id="2501" r:id="rId17"/>
    <p:sldId id="2502" r:id="rId18"/>
    <p:sldId id="2504" r:id="rId19"/>
    <p:sldId id="2516" r:id="rId20"/>
    <p:sldId id="2505" r:id="rId21"/>
    <p:sldId id="2506" r:id="rId22"/>
    <p:sldId id="2507" r:id="rId23"/>
    <p:sldId id="2491" r:id="rId24"/>
    <p:sldId id="2518"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F101F"/>
    <a:srgbClr val="000000"/>
    <a:srgbClr val="99330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87" autoAdjust="0"/>
  </p:normalViewPr>
  <p:slideViewPr>
    <p:cSldViewPr>
      <p:cViewPr>
        <p:scale>
          <a:sx n="75" d="100"/>
          <a:sy n="75" d="100"/>
        </p:scale>
        <p:origin x="-22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2"/>
    </p:cViewPr>
  </p:sorterViewPr>
  <p:notesViewPr>
    <p:cSldViewPr>
      <p:cViewPr varScale="1">
        <p:scale>
          <a:sx n="54" d="100"/>
          <a:sy n="54" d="100"/>
        </p:scale>
        <p:origin x="-365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700EEE9-37E5-EA4C-8E30-347C4917E385}" type="slidenum">
              <a:rPr lang="en-US"/>
              <a:pPr>
                <a:defRPr/>
              </a:pPr>
              <a:t>‹#›</a:t>
            </a:fld>
            <a:endParaRPr lang="en-US"/>
          </a:p>
        </p:txBody>
      </p:sp>
    </p:spTree>
    <p:extLst>
      <p:ext uri="{BB962C8B-B14F-4D97-AF65-F5344CB8AC3E}">
        <p14:creationId xmlns:p14="http://schemas.microsoft.com/office/powerpoint/2010/main" val="1915335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School nutrition staff, teachers, other school staff, parents and volunteers must work together to ensure that field trip meals are safe to eat.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It’s difficult to control food temperatures when we travel.</a:t>
            </a:r>
            <a:r>
              <a:rPr lang="en-US" baseline="0" dirty="0" smtClean="0"/>
              <a:t> </a:t>
            </a:r>
            <a:r>
              <a:rPr lang="en-US" dirty="0" smtClean="0"/>
              <a:t>We don’t take our refrigerators/freezers with us,</a:t>
            </a:r>
            <a:r>
              <a:rPr lang="en-US" baseline="0" dirty="0" smtClean="0"/>
              <a:t> and the equipment and tools we use to keep cold foods cold and hot foods hot are not ideal.</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Harmful bacteria grow quickly between 41°F and 135°F (Temperature Danger Zone), so </a:t>
            </a:r>
            <a:r>
              <a:rPr lang="en-US" sz="1200" kern="1200" dirty="0" smtClean="0">
                <a:solidFill>
                  <a:schemeClr val="tx1"/>
                </a:solidFill>
                <a:effectLst/>
                <a:latin typeface="+mn-lt"/>
                <a:ea typeface="+mn-ea"/>
                <a:cs typeface="+mn-cs"/>
              </a:rPr>
              <a:t>perishable foods and beverages won't stay safe long when being transported.</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Fortunately, there are things you can do as a food service employee to reduce the risk of getting foodborne illness from foods that must be transported. We are going to talk about these risk-reduction practices today.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92A5D86-4B84-794E-BD3C-438623B79018}" type="slidenum">
              <a:rPr lang="en-US" smtClean="0"/>
              <a:t>9</a:t>
            </a:fld>
            <a:endParaRPr lang="en-US"/>
          </a:p>
        </p:txBody>
      </p:sp>
    </p:spTree>
    <p:extLst>
      <p:ext uri="{BB962C8B-B14F-4D97-AF65-F5344CB8AC3E}">
        <p14:creationId xmlns:p14="http://schemas.microsoft.com/office/powerpoint/2010/main" val="149832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Everyone </a:t>
            </a:r>
            <a:r>
              <a:rPr lang="en-US" dirty="0" smtClean="0"/>
              <a:t>(students and meal distributors) </a:t>
            </a:r>
            <a:r>
              <a:rPr lang="en-US" sz="1200" kern="1200" dirty="0" smtClean="0">
                <a:solidFill>
                  <a:schemeClr val="tx1"/>
                </a:solidFill>
                <a:effectLst/>
                <a:latin typeface="+mn-lt"/>
                <a:ea typeface="+mn-ea"/>
                <a:cs typeface="+mn-cs"/>
              </a:rPr>
              <a:t>should wash their hands first! Use soap and water and wash for 20 seconds. If soap and water are not available, wipe off any visible dirt and use hand sanitizer, rubbing it in completely. This is not ideal because hand sanitizer does not kill viruses like the highly contagious </a:t>
            </a:r>
            <a:r>
              <a:rPr lang="en-US" sz="1200" kern="1200" dirty="0" err="1" smtClean="0">
                <a:solidFill>
                  <a:schemeClr val="tx1"/>
                </a:solidFill>
                <a:effectLst/>
                <a:latin typeface="+mn-lt"/>
                <a:ea typeface="+mn-ea"/>
                <a:cs typeface="+mn-cs"/>
              </a:rPr>
              <a:t>norovirus</a:t>
            </a:r>
            <a:r>
              <a:rPr lang="en-US" sz="1200" kern="1200" dirty="0" smtClean="0">
                <a:solidFill>
                  <a:schemeClr val="tx1"/>
                </a:solidFill>
                <a:effectLst/>
                <a:latin typeface="+mn-lt"/>
                <a:ea typeface="+mn-ea"/>
                <a:cs typeface="+mn-cs"/>
              </a:rPr>
              <a:t>. Whoever</a:t>
            </a:r>
            <a:r>
              <a:rPr lang="en-US" sz="1200" kern="1200" baseline="0" dirty="0" smtClean="0">
                <a:solidFill>
                  <a:schemeClr val="tx1"/>
                </a:solidFill>
                <a:effectLst/>
                <a:latin typeface="+mn-lt"/>
                <a:ea typeface="+mn-ea"/>
                <a:cs typeface="+mn-cs"/>
              </a:rPr>
              <a:t> is distributing meals must w</a:t>
            </a:r>
            <a:r>
              <a:rPr lang="en-US" sz="1200" kern="1200" dirty="0" smtClean="0">
                <a:solidFill>
                  <a:schemeClr val="tx1"/>
                </a:solidFill>
                <a:effectLst/>
                <a:latin typeface="+mn-lt"/>
                <a:ea typeface="+mn-ea"/>
                <a:cs typeface="+mn-cs"/>
              </a:rPr>
              <a:t>ash their hands prior to handing out the meals.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clean disposable gloves or utensils when distributing any unwrapped or unpackaged ready-to-serve food (such</a:t>
            </a:r>
            <a:r>
              <a:rPr lang="en-US" sz="1200" kern="1200" baseline="0" dirty="0" smtClean="0">
                <a:solidFill>
                  <a:schemeClr val="tx1"/>
                </a:solidFill>
                <a:effectLst/>
                <a:latin typeface="+mn-lt"/>
                <a:ea typeface="+mn-ea"/>
                <a:cs typeface="+mn-cs"/>
              </a:rPr>
              <a:t> as</a:t>
            </a:r>
            <a:r>
              <a:rPr lang="en-US" sz="1200" kern="1200" dirty="0" smtClean="0">
                <a:solidFill>
                  <a:schemeClr val="tx1"/>
                </a:solidFill>
                <a:effectLst/>
                <a:latin typeface="+mn-lt"/>
                <a:ea typeface="+mn-ea"/>
                <a:cs typeface="+mn-cs"/>
              </a:rPr>
              <a:t> whole pieces of fresh fruit, and sandwiches packaged in bulk containers.)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that students not share foods to reduce incidences of allergic reactions.</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Discard all leftover food items immediately following the meal service.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92A5D86-4B84-794E-BD3C-438623B79018}" type="slidenum">
              <a:rPr lang="en-US" smtClean="0"/>
              <a:t>21</a:t>
            </a:fld>
            <a:endParaRPr lang="en-US"/>
          </a:p>
        </p:txBody>
      </p:sp>
    </p:spTree>
    <p:extLst>
      <p:ext uri="{BB962C8B-B14F-4D97-AF65-F5344CB8AC3E}">
        <p14:creationId xmlns:p14="http://schemas.microsoft.com/office/powerpoint/2010/main" val="348208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School is not responsible for foods brought from home?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 aware of students with food allergies and request that students not share foods without adult supervision and consent.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the student roster to indicate which students received a meal and return the roster to the school nutrition manager after the field trip.</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92A5D86-4B84-794E-BD3C-438623B79018}" type="slidenum">
              <a:rPr lang="en-US" smtClean="0"/>
              <a:t>22</a:t>
            </a:fld>
            <a:endParaRPr lang="en-US"/>
          </a:p>
        </p:txBody>
      </p:sp>
    </p:spTree>
    <p:extLst>
      <p:ext uri="{BB962C8B-B14F-4D97-AF65-F5344CB8AC3E}">
        <p14:creationId xmlns:p14="http://schemas.microsoft.com/office/powerpoint/2010/main" val="339154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700EEE9-37E5-EA4C-8E30-347C4917E385}" type="slidenum">
              <a:rPr lang="en-US" smtClean="0"/>
              <a:pPr>
                <a:defRPr/>
              </a:pPr>
              <a:t>24</a:t>
            </a:fld>
            <a:endParaRPr lang="en-US"/>
          </a:p>
        </p:txBody>
      </p:sp>
    </p:spTree>
    <p:extLst>
      <p:ext uri="{BB962C8B-B14F-4D97-AF65-F5344CB8AC3E}">
        <p14:creationId xmlns:p14="http://schemas.microsoft.com/office/powerpoint/2010/main" val="4587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we go over the types of bacteria</a:t>
            </a:r>
            <a:r>
              <a:rPr lang="en-US" baseline="0" dirty="0" smtClean="0"/>
              <a:t> commonly related to temp abuse? It seems like a pretty long list. If so, this table needs work</a:t>
            </a:r>
            <a:r>
              <a:rPr lang="en-US" baseline="0" dirty="0" smtClean="0"/>
              <a:t>.</a:t>
            </a:r>
          </a:p>
          <a:p>
            <a:endParaRPr lang="en-US" baseline="0" dirty="0" smtClean="0"/>
          </a:p>
          <a:p>
            <a:r>
              <a:rPr lang="en-US" baseline="0" dirty="0" smtClean="0"/>
              <a:t>http://</a:t>
            </a:r>
            <a:r>
              <a:rPr lang="en-US" baseline="0" dirty="0" err="1" smtClean="0"/>
              <a:t>www.homefoodsafety.org</a:t>
            </a:r>
            <a:r>
              <a:rPr lang="en-US" baseline="0" dirty="0" smtClean="0"/>
              <a:t>/food-poisoning/foodborne-pathogens</a:t>
            </a:r>
            <a:endParaRPr lang="en-US" baseline="0" dirty="0" smtClean="0"/>
          </a:p>
        </p:txBody>
      </p:sp>
      <p:sp>
        <p:nvSpPr>
          <p:cNvPr id="4" name="Slide Number Placeholder 3"/>
          <p:cNvSpPr>
            <a:spLocks noGrp="1"/>
          </p:cNvSpPr>
          <p:nvPr>
            <p:ph type="sldNum" sz="quarter" idx="10"/>
          </p:nvPr>
        </p:nvSpPr>
        <p:spPr/>
        <p:txBody>
          <a:bodyPr/>
          <a:lstStyle/>
          <a:p>
            <a:fld id="{D92A5D86-4B84-794E-BD3C-438623B79018}" type="slidenum">
              <a:rPr lang="en-US" smtClean="0"/>
              <a:t>12</a:t>
            </a:fld>
            <a:endParaRPr lang="en-US"/>
          </a:p>
        </p:txBody>
      </p:sp>
    </p:spTree>
    <p:extLst>
      <p:ext uri="{BB962C8B-B14F-4D97-AF65-F5344CB8AC3E}">
        <p14:creationId xmlns:p14="http://schemas.microsoft.com/office/powerpoint/2010/main" val="425402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foods – </a:t>
            </a:r>
            <a:r>
              <a:rPr lang="en-US" sz="1600" kern="1200" baseline="0" dirty="0" smtClean="0">
                <a:solidFill>
                  <a:schemeClr val="tx1"/>
                </a:solidFill>
                <a:effectLst/>
                <a:latin typeface="+mn-lt"/>
                <a:ea typeface="+mn-ea"/>
                <a:cs typeface="+mn-cs"/>
              </a:rPr>
              <a:t>known as </a:t>
            </a:r>
            <a:r>
              <a:rPr lang="en-US" sz="1200" kern="1200" baseline="0" dirty="0" smtClean="0">
                <a:solidFill>
                  <a:schemeClr val="tx1"/>
                </a:solidFill>
                <a:effectLst/>
                <a:latin typeface="+mn-lt"/>
                <a:ea typeface="+mn-ea"/>
                <a:cs typeface="+mn-cs"/>
              </a:rPr>
              <a:t>TCS, or Time as a Control for Safety, foods - </a:t>
            </a:r>
            <a:r>
              <a:rPr lang="en-US" sz="1200" kern="1200" dirty="0" smtClean="0">
                <a:solidFill>
                  <a:schemeClr val="tx1"/>
                </a:solidFill>
                <a:effectLst/>
                <a:latin typeface="+mn-lt"/>
                <a:ea typeface="+mn-ea"/>
                <a:cs typeface="+mn-cs"/>
              </a:rPr>
              <a:t>are the types of foods that should be kept in portable cold storage units.</a:t>
            </a:r>
            <a:r>
              <a:rPr lang="en-US" sz="1200" kern="1200" baseline="0" dirty="0" smtClean="0">
                <a:solidFill>
                  <a:schemeClr val="tx1"/>
                </a:solidFill>
                <a:effectLst/>
                <a:latin typeface="+mn-lt"/>
                <a:ea typeface="+mn-ea"/>
                <a:cs typeface="+mn-cs"/>
              </a:rPr>
              <a:t> </a:t>
            </a:r>
            <a:r>
              <a:rPr lang="en-US" sz="1050" kern="1200" baseline="0" dirty="0" smtClean="0">
                <a:solidFill>
                  <a:schemeClr val="tx1"/>
                </a:solidFill>
                <a:effectLst/>
                <a:latin typeface="+mn-lt"/>
                <a:ea typeface="+mn-ea"/>
                <a:cs typeface="+mn-cs"/>
              </a:rPr>
              <a:t>This means that they must either be held at or below 41°F or consumed within 4 hours (or 1 hour if the temperature is above 90°F).</a:t>
            </a:r>
            <a:endParaRPr lang="en-US" sz="1050" dirty="0" smtClean="0"/>
          </a:p>
          <a:p>
            <a:pPr lvl="0"/>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Deli sandwiches – turkey, ham, roast beef, chicken and tuna salads, etc.</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Cut fresh fruit and vegetables, especially melons, tomatoes and leafy greens (excludes whole fruit and pre-packaged, shelf-stable cut fruit like fruit cups and applesauce).</a:t>
            </a:r>
            <a:r>
              <a:rPr lang="en-US" sz="1200" kern="1200" baseline="0" dirty="0" smtClean="0">
                <a:solidFill>
                  <a:schemeClr val="tx1"/>
                </a:solidFill>
                <a:effectLst/>
                <a:latin typeface="+mn-lt"/>
                <a:ea typeface="+mn-ea"/>
                <a:cs typeface="+mn-cs"/>
              </a:rPr>
              <a:t> This includes foods prepared with these, such as a peanut butter and banana sandwich, salads, or a fresh fruit cup.</a:t>
            </a:r>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Dairy products – milk, yogurt, cheeses</a:t>
            </a:r>
            <a:r>
              <a:rPr lang="en-US" dirty="0" smtClean="0">
                <a:effectLst/>
              </a:rPr>
              <a:t> </a:t>
            </a:r>
          </a:p>
          <a:p>
            <a:r>
              <a:rPr lang="en-US" sz="1400" kern="1200" dirty="0" smtClean="0">
                <a:solidFill>
                  <a:schemeClr val="tx1"/>
                </a:solidFill>
                <a:effectLst/>
                <a:latin typeface="+mn-lt"/>
                <a:ea typeface="+mn-ea"/>
                <a:cs typeface="+mn-cs"/>
              </a:rPr>
              <a:t>	</a:t>
            </a:r>
          </a:p>
          <a:p>
            <a:endParaRPr lang="en-US" dirty="0" smtClean="0"/>
          </a:p>
          <a:p>
            <a:r>
              <a:rPr lang="en-US" dirty="0" smtClean="0"/>
              <a:t>What about bruised/damaged</a:t>
            </a:r>
            <a:r>
              <a:rPr lang="en-US" baseline="0" dirty="0" smtClean="0"/>
              <a:t> whole fruit?</a:t>
            </a:r>
          </a:p>
          <a:p>
            <a:r>
              <a:rPr lang="en-US" baseline="0" dirty="0" smtClean="0"/>
              <a:t>Baby carrots?</a:t>
            </a:r>
          </a:p>
          <a:p>
            <a:r>
              <a:rPr lang="en-US" baseline="0" dirty="0" smtClean="0"/>
              <a:t>Shelf-stable milk/dairy?</a:t>
            </a:r>
          </a:p>
          <a:p>
            <a:r>
              <a:rPr lang="en-US" baseline="0" dirty="0" smtClean="0"/>
              <a:t>Pre-packaged juice?</a:t>
            </a:r>
            <a:endParaRPr lang="en-US" dirty="0" smtClean="0"/>
          </a:p>
        </p:txBody>
      </p:sp>
      <p:sp>
        <p:nvSpPr>
          <p:cNvPr id="4" name="Slide Number Placeholder 3"/>
          <p:cNvSpPr>
            <a:spLocks noGrp="1"/>
          </p:cNvSpPr>
          <p:nvPr>
            <p:ph type="sldNum" sz="quarter" idx="10"/>
          </p:nvPr>
        </p:nvSpPr>
        <p:spPr/>
        <p:txBody>
          <a:bodyPr/>
          <a:lstStyle/>
          <a:p>
            <a:fld id="{D92A5D86-4B84-794E-BD3C-438623B79018}" type="slidenum">
              <a:rPr lang="en-US" smtClean="0"/>
              <a:t>13</a:t>
            </a:fld>
            <a:endParaRPr lang="en-US"/>
          </a:p>
        </p:txBody>
      </p:sp>
    </p:spTree>
    <p:extLst>
      <p:ext uri="{BB962C8B-B14F-4D97-AF65-F5344CB8AC3E}">
        <p14:creationId xmlns:p14="http://schemas.microsoft.com/office/powerpoint/2010/main" val="130274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ahead can help you choose ways</a:t>
            </a:r>
            <a:r>
              <a:rPr lang="en-US" baseline="0" dirty="0" smtClean="0"/>
              <a:t> to prepare and package food for trips that reduces the risk of foodborne illness. </a:t>
            </a:r>
            <a:r>
              <a:rPr lang="en-US" dirty="0" smtClean="0"/>
              <a:t>If you are able, find out the details of the trip,</a:t>
            </a:r>
            <a:r>
              <a:rPr lang="en-US" baseline="0" dirty="0" smtClean="0"/>
              <a:t> especially where they will be going and how long the trip will be. Check to see how much food will be needed and what resources (coolers, containers, </a:t>
            </a:r>
            <a:r>
              <a:rPr lang="en-US" baseline="0" dirty="0" err="1" smtClean="0"/>
              <a:t>etc</a:t>
            </a:r>
            <a:r>
              <a:rPr lang="en-US" baseline="0" dirty="0" smtClean="0"/>
              <a:t>) you have for packaging and transporting the food.</a:t>
            </a:r>
          </a:p>
          <a:p>
            <a:endParaRPr lang="en-US" baseline="0" dirty="0" smtClean="0"/>
          </a:p>
          <a:p>
            <a:r>
              <a:rPr lang="en-US" baseline="0" dirty="0" smtClean="0"/>
              <a:t>Think about the weather or environmental conditions during the trip. Will it be very hot? Will food be held near sunny windows?</a:t>
            </a:r>
          </a:p>
          <a:p>
            <a:endParaRPr lang="en-US" baseline="0" dirty="0" smtClean="0"/>
          </a:p>
          <a:p>
            <a:r>
              <a:rPr lang="en-US" baseline="0" dirty="0" smtClean="0"/>
              <a:t>Consider when the food will be packed and when it will be eaten. How long will the food be kept in transportation storage containers?</a:t>
            </a:r>
          </a:p>
          <a:p>
            <a:endParaRPr lang="en-US" baseline="0" dirty="0" smtClean="0"/>
          </a:p>
          <a:p>
            <a:r>
              <a:rPr lang="en-US" baseline="0" dirty="0" smtClean="0"/>
              <a:t>Think about the amount of food that may need to be kept cold and the equipment available for cold storage transport. Will the coolers be big enough, and do they seal completely? Can TCS foods be packaged separately from non-TCS foods to minimize cooler space needed?</a:t>
            </a:r>
          </a:p>
          <a:p>
            <a:endParaRPr lang="en-US" baseline="0" dirty="0" smtClean="0"/>
          </a:p>
          <a:p>
            <a:r>
              <a:rPr lang="en-US" baseline="0" dirty="0" smtClean="0"/>
              <a:t>Also, consider any food allergies or special dietary needs. How can you prevent cross-contamination of allergy-free foods?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factors can affect what type of food is packed and how it is packaged for transport. For example, if adequate coolers are not available, select foods that do not need to be kept cold for safety, such as whole fruit or plain nut butter sandwiches. It is important not to </a:t>
            </a:r>
            <a:r>
              <a:rPr lang="en-US" baseline="0" dirty="0" err="1" smtClean="0"/>
              <a:t>overpack</a:t>
            </a:r>
            <a:r>
              <a:rPr lang="en-US" baseline="0" dirty="0" smtClean="0"/>
              <a:t> coolers, or use ones that do not seal tightly, because this will make it harder to keep foods cold enough. </a:t>
            </a:r>
            <a:r>
              <a:rPr lang="en-US" b="1" baseline="0" dirty="0" smtClean="0"/>
              <a:t>Using the same transport container for regular and allergy-free foods could lead to cross-contamination. </a:t>
            </a:r>
          </a:p>
          <a:p>
            <a:endParaRPr lang="en-US" dirty="0"/>
          </a:p>
        </p:txBody>
      </p:sp>
      <p:sp>
        <p:nvSpPr>
          <p:cNvPr id="4" name="Slide Number Placeholder 3"/>
          <p:cNvSpPr>
            <a:spLocks noGrp="1"/>
          </p:cNvSpPr>
          <p:nvPr>
            <p:ph type="sldNum" sz="quarter" idx="10"/>
          </p:nvPr>
        </p:nvSpPr>
        <p:spPr/>
        <p:txBody>
          <a:bodyPr/>
          <a:lstStyle/>
          <a:p>
            <a:fld id="{D92A5D86-4B84-794E-BD3C-438623B79018}" type="slidenum">
              <a:rPr lang="en-US" smtClean="0"/>
              <a:t>14</a:t>
            </a:fld>
            <a:endParaRPr lang="en-US"/>
          </a:p>
        </p:txBody>
      </p:sp>
    </p:spTree>
    <p:extLst>
      <p:ext uri="{BB962C8B-B14F-4D97-AF65-F5344CB8AC3E}">
        <p14:creationId xmlns:p14="http://schemas.microsoft.com/office/powerpoint/2010/main" val="10240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A5D86-4B84-794E-BD3C-438623B79018}" type="slidenum">
              <a:rPr lang="en-US" smtClean="0"/>
              <a:t>15</a:t>
            </a:fld>
            <a:endParaRPr lang="en-US"/>
          </a:p>
        </p:txBody>
      </p:sp>
    </p:spTree>
    <p:extLst>
      <p:ext uri="{BB962C8B-B14F-4D97-AF65-F5344CB8AC3E}">
        <p14:creationId xmlns:p14="http://schemas.microsoft.com/office/powerpoint/2010/main" val="42546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Monitor how long food is out during prep/assembly? Time/temp</a:t>
            </a:r>
            <a:r>
              <a:rPr lang="en-US" baseline="0" dirty="0" smtClean="0"/>
              <a:t> logs?</a:t>
            </a:r>
          </a:p>
          <a:p>
            <a:endParaRPr lang="en-US" baseline="0" dirty="0" smtClean="0"/>
          </a:p>
          <a:p>
            <a:r>
              <a:rPr lang="en-US" baseline="0" dirty="0" smtClean="0"/>
              <a:t>Preparing day of </a:t>
            </a:r>
            <a:r>
              <a:rPr lang="en-US" baseline="0" dirty="0" err="1" smtClean="0"/>
              <a:t>vs</a:t>
            </a:r>
            <a:r>
              <a:rPr lang="en-US" baseline="0" dirty="0" smtClean="0"/>
              <a:t> in advance</a:t>
            </a:r>
            <a:endParaRPr lang="en-US" dirty="0"/>
          </a:p>
        </p:txBody>
      </p:sp>
      <p:sp>
        <p:nvSpPr>
          <p:cNvPr id="4" name="Slide Number Placeholder 3"/>
          <p:cNvSpPr>
            <a:spLocks noGrp="1"/>
          </p:cNvSpPr>
          <p:nvPr>
            <p:ph type="sldNum" sz="quarter" idx="10"/>
          </p:nvPr>
        </p:nvSpPr>
        <p:spPr/>
        <p:txBody>
          <a:bodyPr/>
          <a:lstStyle/>
          <a:p>
            <a:fld id="{D92A5D86-4B84-794E-BD3C-438623B79018}" type="slidenum">
              <a:rPr lang="en-US" smtClean="0"/>
              <a:t>16</a:t>
            </a:fld>
            <a:endParaRPr lang="en-US"/>
          </a:p>
        </p:txBody>
      </p:sp>
    </p:spTree>
    <p:extLst>
      <p:ext uri="{BB962C8B-B14F-4D97-AF65-F5344CB8AC3E}">
        <p14:creationId xmlns:p14="http://schemas.microsoft.com/office/powerpoint/2010/main" val="24998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Receive all cold perishable foods at 41°F or below from the school nutrition staff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note the time that the food was removed from refrigeration temperatures in the cafeteria and mark the storage cooler with a “Must be eaten or discarded by: xx (time)” message (i.e. the message should be either 4 hours or 1 hour depending on the storage temperature). Cold foods should be kept below 41°F OR eaten within 4 hours if stored below 70°F OR eaten within 1 hour if kept at temperatures above 90°F.</a:t>
            </a:r>
          </a:p>
          <a:p>
            <a:endParaRPr lang="en-US" dirty="0" smtClean="0"/>
          </a:p>
        </p:txBody>
      </p:sp>
      <p:sp>
        <p:nvSpPr>
          <p:cNvPr id="4" name="Slide Number Placeholder 3"/>
          <p:cNvSpPr>
            <a:spLocks noGrp="1"/>
          </p:cNvSpPr>
          <p:nvPr>
            <p:ph type="sldNum" sz="quarter" idx="10"/>
          </p:nvPr>
        </p:nvSpPr>
        <p:spPr/>
        <p:txBody>
          <a:bodyPr/>
          <a:lstStyle/>
          <a:p>
            <a:fld id="{D92A5D86-4B84-794E-BD3C-438623B79018}" type="slidenum">
              <a:rPr lang="en-US" smtClean="0"/>
              <a:t>17</a:t>
            </a:fld>
            <a:endParaRPr lang="en-US"/>
          </a:p>
        </p:txBody>
      </p:sp>
    </p:spTree>
    <p:extLst>
      <p:ext uri="{BB962C8B-B14F-4D97-AF65-F5344CB8AC3E}">
        <p14:creationId xmlns:p14="http://schemas.microsoft.com/office/powerpoint/2010/main" val="394469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charset="0"/>
                <a:ea typeface="ＭＳ Ｐゴシック" charset="-128"/>
                <a:cs typeface="ＭＳ Ｐゴシック" charset="-128"/>
              </a:rPr>
              <a:t>If items are placed in portable food transport units (such as coolers), keep the units tightly closed until meals are distributed. These units should have an ambient air thermometer or a probe thermometer inside of the unit and the temperature of the perishable foods should not be above 70 degrees for more than 4 hours.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imes" charset="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charset="0"/>
                <a:ea typeface="ＭＳ Ｐゴシック" charset="-128"/>
                <a:cs typeface="ＭＳ Ｐゴシック" charset="-128"/>
              </a:rPr>
              <a:t>More</a:t>
            </a:r>
            <a:r>
              <a:rPr lang="en-US" sz="1200" kern="1200" baseline="0" dirty="0" smtClean="0">
                <a:solidFill>
                  <a:schemeClr val="tx1"/>
                </a:solidFill>
                <a:effectLst/>
                <a:latin typeface="Times" charset="0"/>
                <a:ea typeface="ＭＳ Ｐゴシック" charset="-128"/>
                <a:cs typeface="ＭＳ Ｐゴシック" charset="-128"/>
              </a:rPr>
              <a:t> on Time as a Public Health Control</a:t>
            </a:r>
            <a:endParaRPr lang="en-US" sz="1200" kern="1200" dirty="0" smtClean="0">
              <a:solidFill>
                <a:schemeClr val="tx1"/>
              </a:solidFill>
              <a:effectLst/>
              <a:latin typeface="Times" charset="0"/>
              <a:ea typeface="ＭＳ Ｐゴシック" charset="-128"/>
              <a:cs typeface="ＭＳ Ｐゴシック" charset="-128"/>
            </a:endParaRPr>
          </a:p>
          <a:p>
            <a:endParaRPr lang="en-US" dirty="0" smtClean="0"/>
          </a:p>
          <a:p>
            <a:r>
              <a:rPr lang="en-US" dirty="0" smtClean="0"/>
              <a:t>Time/temp</a:t>
            </a:r>
            <a:r>
              <a:rPr lang="en-US" baseline="0" dirty="0" smtClean="0"/>
              <a:t> logs?</a:t>
            </a:r>
            <a:endParaRPr lang="en-US" dirty="0" smtClean="0"/>
          </a:p>
          <a:p>
            <a:endParaRPr lang="en-US" dirty="0"/>
          </a:p>
        </p:txBody>
      </p:sp>
      <p:sp>
        <p:nvSpPr>
          <p:cNvPr id="4" name="Slide Number Placeholder 3"/>
          <p:cNvSpPr>
            <a:spLocks noGrp="1"/>
          </p:cNvSpPr>
          <p:nvPr>
            <p:ph type="sldNum" sz="quarter" idx="10"/>
          </p:nvPr>
        </p:nvSpPr>
        <p:spPr/>
        <p:txBody>
          <a:bodyPr/>
          <a:lstStyle/>
          <a:p>
            <a:fld id="{D92A5D86-4B84-794E-BD3C-438623B79018}" type="slidenum">
              <a:rPr lang="en-US" smtClean="0"/>
              <a:t>18</a:t>
            </a:fld>
            <a:endParaRPr lang="en-US"/>
          </a:p>
        </p:txBody>
      </p:sp>
    </p:spTree>
    <p:extLst>
      <p:ext uri="{BB962C8B-B14F-4D97-AF65-F5344CB8AC3E}">
        <p14:creationId xmlns:p14="http://schemas.microsoft.com/office/powerpoint/2010/main" val="163933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Encourage the teachers or leaders</a:t>
            </a:r>
            <a:r>
              <a:rPr lang="en-US" baseline="0" dirty="0" smtClean="0"/>
              <a:t> of the field trip to also think ahead about food needs before the trip. </a:t>
            </a:r>
          </a:p>
          <a:p>
            <a:pPr lvl="1"/>
            <a:r>
              <a:rPr lang="en-US" dirty="0" smtClean="0"/>
              <a:t>- Find out if there will be access to </a:t>
            </a:r>
            <a:r>
              <a:rPr lang="en-US" dirty="0" err="1" smtClean="0"/>
              <a:t>handwashing</a:t>
            </a:r>
            <a:r>
              <a:rPr lang="en-US" dirty="0" smtClean="0"/>
              <a:t> facilities near where students will be eating.</a:t>
            </a:r>
          </a:p>
          <a:p>
            <a:pPr lvl="1"/>
            <a:r>
              <a:rPr lang="en-US" dirty="0" smtClean="0"/>
              <a:t>- Have them plan a time when food will be eaten</a:t>
            </a:r>
          </a:p>
          <a:p>
            <a:pPr lvl="1"/>
            <a:r>
              <a:rPr lang="en-US" dirty="0" smtClean="0"/>
              <a:t>- Know if there are any special dietary needs,</a:t>
            </a:r>
            <a:r>
              <a:rPr lang="en-US" baseline="0" dirty="0" smtClean="0"/>
              <a:t> such as food allergies, that will need to be </a:t>
            </a:r>
            <a:r>
              <a:rPr lang="en-US" baseline="0" dirty="0" err="1" smtClean="0"/>
              <a:t>accomodated</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If items are placed in portable food transport units (such as coolers), keep the units tightly closed until meals are distributed. These units should have an ambient air thermometer or a probe thermometer inside of the unit and the temperature of the perishable foods should not be above 70 degrees for more than 4 hours.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Plan to serve foods and beverages within 4 hours of picking up meals from the school nutrition program (unless </a:t>
            </a:r>
            <a:r>
              <a:rPr lang="en-US" b="1" dirty="0" smtClean="0"/>
              <a:t>foods (food or outside temp?) </a:t>
            </a:r>
            <a:r>
              <a:rPr lang="en-US" dirty="0" smtClean="0"/>
              <a:t>are above 90 degrees; if so, use the 1 hour rule). Record the time that the meals are served. This could be done directly on the student roster for checking meal service.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Keep any allergen-free foods separate to avoid cross-contaminating them.</a:t>
            </a:r>
            <a:r>
              <a:rPr lang="en-US" dirty="0" smtClean="0">
                <a:effectLst/>
              </a:rPr>
              <a:t>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Store transport containers and foods out of direct sunlight and away from engines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92A5D86-4B84-794E-BD3C-438623B79018}" type="slidenum">
              <a:rPr lang="en-US" smtClean="0"/>
              <a:t>20</a:t>
            </a:fld>
            <a:endParaRPr lang="en-US"/>
          </a:p>
        </p:txBody>
      </p:sp>
    </p:spTree>
    <p:extLst>
      <p:ext uri="{BB962C8B-B14F-4D97-AF65-F5344CB8AC3E}">
        <p14:creationId xmlns:p14="http://schemas.microsoft.com/office/powerpoint/2010/main" val="33112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307" name="Rectangle 19"/>
          <p:cNvSpPr>
            <a:spLocks noGrp="1" noChangeArrowheads="1"/>
          </p:cNvSpPr>
          <p:nvPr>
            <p:ph type="ctrTitle"/>
          </p:nvPr>
        </p:nvSpPr>
        <p:spPr>
          <a:xfrm>
            <a:off x="914400" y="3962400"/>
            <a:ext cx="6019800" cy="2209800"/>
          </a:xfrm>
        </p:spPr>
        <p:txBody>
          <a:bodyPr/>
          <a:lstStyle>
            <a:lvl1pPr>
              <a:defRPr sz="4200">
                <a:solidFill>
                  <a:schemeClr val="tx2"/>
                </a:solidFill>
              </a:defRPr>
            </a:lvl1pPr>
          </a:lstStyle>
          <a:p>
            <a:r>
              <a:rPr lang="en-US" dirty="0"/>
              <a:t>Click to edit Master title style</a:t>
            </a:r>
          </a:p>
        </p:txBody>
      </p:sp>
      <p:sp>
        <p:nvSpPr>
          <p:cNvPr id="12308" name="Rectangle 20"/>
          <p:cNvSpPr>
            <a:spLocks noGrp="1" noChangeArrowheads="1"/>
          </p:cNvSpPr>
          <p:nvPr>
            <p:ph type="subTitle" idx="1"/>
          </p:nvPr>
        </p:nvSpPr>
        <p:spPr>
          <a:xfrm>
            <a:off x="838200" y="5638800"/>
            <a:ext cx="6019800" cy="1752600"/>
          </a:xfrm>
        </p:spPr>
        <p:txBody>
          <a:bodyPr/>
          <a:lstStyle>
            <a:lvl1pPr marL="0" indent="0">
              <a:buFont typeface="Times" charset="0"/>
              <a:buNone/>
              <a:defRPr sz="3200">
                <a:solidFill>
                  <a:srgbClr val="FF0000"/>
                </a:solidFill>
              </a:defRPr>
            </a:lvl1pPr>
          </a:lstStyle>
          <a:p>
            <a:r>
              <a:rPr lang="en-US" dirty="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p:txBody>
          <a:bodyPr/>
          <a:lstStyle>
            <a:lvl1pPr>
              <a:defRPr/>
            </a:lvl1pPr>
          </a:lstStyle>
          <a:p>
            <a:pPr>
              <a:defRPr/>
            </a:pPr>
            <a:endParaRPr lang="en-US"/>
          </a:p>
        </p:txBody>
      </p:sp>
      <p:sp>
        <p:nvSpPr>
          <p:cNvPr id="21" name="Rectangle 18"/>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smtClean="0">
                <a:latin typeface="Arial Black" charset="0"/>
              </a:defRPr>
            </a:lvl1pPr>
          </a:lstStyle>
          <a:p>
            <a:pPr>
              <a:defRPr/>
            </a:pPr>
            <a:fld id="{60E0C5BE-04EE-C54D-B540-C045F17F5214}" type="slidenum">
              <a:rPr lang="en-US"/>
              <a:pPr>
                <a:defRPr/>
              </a:pPr>
              <a:t>‹#›</a:t>
            </a:fld>
            <a:endParaRPr lang="en-US"/>
          </a:p>
        </p:txBody>
      </p:sp>
    </p:spTree>
    <p:extLst>
      <p:ext uri="{BB962C8B-B14F-4D97-AF65-F5344CB8AC3E}">
        <p14:creationId xmlns:p14="http://schemas.microsoft.com/office/powerpoint/2010/main" val="277741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9312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110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729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297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525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250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3328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75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561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16"/>
          <p:cNvSpPr>
            <a:spLocks noGrp="1" noChangeArrowheads="1"/>
          </p:cNvSpPr>
          <p:nvPr>
            <p:ph type="dt" sz="half"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7287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100000">
              <a:schemeClr val="bg1">
                <a:tint val="40000"/>
                <a:satMod val="350000"/>
              </a:schemeClr>
            </a:gs>
            <a:gs pos="66000">
              <a:schemeClr val="bg1">
                <a:tint val="45000"/>
                <a:shade val="99000"/>
                <a:satMod val="350000"/>
              </a:schemeClr>
            </a:gs>
            <a:gs pos="10000">
              <a:schemeClr val="accent1"/>
            </a:gs>
          </a:gsLst>
          <a:path path="circle">
            <a:fillToRect l="50000" t="-80000" r="50000" b="180000"/>
          </a:path>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ea typeface="+mn-ea"/>
                <a:cs typeface="+mn-cs"/>
              </a:defRPr>
            </a:lvl1pPr>
          </a:lstStyle>
          <a:p>
            <a:pPr>
              <a:defRPr/>
            </a:pPr>
            <a:endParaRPr lang="en-US"/>
          </a:p>
        </p:txBody>
      </p:sp>
      <p:sp>
        <p:nvSpPr>
          <p:cNvPr id="1027" name="Rectangle 14"/>
          <p:cNvSpPr>
            <a:spLocks noGrp="1" noChangeArrowheads="1"/>
          </p:cNvSpPr>
          <p:nvPr>
            <p:ph type="title"/>
          </p:nvPr>
        </p:nvSpPr>
        <p:spPr bwMode="auto">
          <a:xfrm>
            <a:off x="457200" y="457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5"/>
          <p:cNvSpPr>
            <a:spLocks noGrp="1" noChangeArrowheads="1"/>
          </p:cNvSpPr>
          <p:nvPr>
            <p:ph type="body" idx="1"/>
          </p:nvPr>
        </p:nvSpPr>
        <p:spPr bwMode="auto">
          <a:xfrm>
            <a:off x="457200" y="1981200"/>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8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pic>
        <p:nvPicPr>
          <p:cNvPr id="1030" name="Picture 1"/>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772400" y="6400800"/>
            <a:ext cx="12065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6200" y="5600700"/>
            <a:ext cx="9067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2"/>
          <p:cNvSpPr txBox="1">
            <a:spLocks noChangeArrowheads="1"/>
          </p:cNvSpPr>
          <p:nvPr userDrawn="1"/>
        </p:nvSpPr>
        <p:spPr bwMode="auto">
          <a:xfrm>
            <a:off x="1295400" y="5715000"/>
            <a:ext cx="3581400" cy="690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pic>
        <p:nvPicPr>
          <p:cNvPr id="1033" name="Picture 4"/>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323138" y="0"/>
            <a:ext cx="182086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1"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Helvetica Neue Black Condensed"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Helvetica Neue Black Condensed" charset="0"/>
        </a:defRPr>
      </a:lvl6pPr>
      <a:lvl7pPr marL="914400" algn="l" rtl="0" fontAlgn="base">
        <a:spcBef>
          <a:spcPct val="0"/>
        </a:spcBef>
        <a:spcAft>
          <a:spcPct val="0"/>
        </a:spcAft>
        <a:defRPr sz="3600" b="1">
          <a:solidFill>
            <a:schemeClr val="tx2"/>
          </a:solidFill>
          <a:latin typeface="Helvetica Neue Black Condensed" charset="0"/>
        </a:defRPr>
      </a:lvl7pPr>
      <a:lvl8pPr marL="1371600" algn="l" rtl="0" fontAlgn="base">
        <a:spcBef>
          <a:spcPct val="0"/>
        </a:spcBef>
        <a:spcAft>
          <a:spcPct val="0"/>
        </a:spcAft>
        <a:defRPr sz="3600" b="1">
          <a:solidFill>
            <a:schemeClr val="tx2"/>
          </a:solidFill>
          <a:latin typeface="Helvetica Neue Black Condensed" charset="0"/>
        </a:defRPr>
      </a:lvl8pPr>
      <a:lvl9pPr marL="1828800" algn="l" rtl="0" fontAlgn="base">
        <a:spcBef>
          <a:spcPct val="0"/>
        </a:spcBef>
        <a:spcAft>
          <a:spcPct val="0"/>
        </a:spcAft>
        <a:defRPr sz="3600" b="1">
          <a:solidFill>
            <a:schemeClr val="tx2"/>
          </a:solidFill>
          <a:latin typeface="Helvetica Neue Black Condensed" charset="0"/>
        </a:defRPr>
      </a:lvl9pPr>
    </p:titleStyle>
    <p:bodyStyle>
      <a:lvl1pPr marL="342900" indent="-342900" algn="l" rtl="0" eaLnBrk="0" fontAlgn="base" hangingPunct="0">
        <a:spcBef>
          <a:spcPct val="20000"/>
        </a:spcBef>
        <a:spcAft>
          <a:spcPct val="0"/>
        </a:spcAft>
        <a:buClr>
          <a:schemeClr val="accent1"/>
        </a:buClr>
        <a:buSzPct val="75000"/>
        <a:buFont typeface="Times" charset="0"/>
        <a:buChar char="•"/>
        <a:defRPr sz="3000" b="0" i="0">
          <a:solidFill>
            <a:schemeClr val="tx1"/>
          </a:solidFill>
          <a:latin typeface="Avenir Book"/>
          <a:ea typeface="ＭＳ Ｐゴシック" charset="-128"/>
          <a:cs typeface="Avenir Book"/>
        </a:defRPr>
      </a:lvl1pPr>
      <a:lvl2pPr marL="742950" indent="-285750" algn="l" rtl="0" eaLnBrk="0" fontAlgn="base" hangingPunct="0">
        <a:spcBef>
          <a:spcPct val="20000"/>
        </a:spcBef>
        <a:spcAft>
          <a:spcPct val="0"/>
        </a:spcAft>
        <a:buClr>
          <a:schemeClr val="tx2"/>
        </a:buClr>
        <a:buSzPct val="80000"/>
        <a:buChar char="o"/>
        <a:defRPr sz="2000" b="1">
          <a:solidFill>
            <a:srgbClr val="000000"/>
          </a:solidFill>
          <a:latin typeface="Helvetica Neue Light" charset="0"/>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lr>
          <a:schemeClr val="tx2"/>
        </a:buClr>
        <a:buSzPct val="70000"/>
        <a:buFont typeface="Wingdings" charset="0"/>
        <a:buChar char="¨"/>
        <a:defRPr>
          <a:solidFill>
            <a:schemeClr val="tx1"/>
          </a:solidFill>
          <a:latin typeface="Arial Black" charset="0"/>
          <a:ea typeface="ＭＳ Ｐゴシック" charset="-128"/>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hildnutrition.ncpublicschools.gov/information-resources/haccp-food-safety/haccp-continuing-education/field-trip-safety/field-trip-safet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533400"/>
            <a:ext cx="5029200" cy="2209800"/>
          </a:xfrm>
        </p:spPr>
        <p:txBody>
          <a:bodyPr/>
          <a:lstStyle/>
          <a:p>
            <a:r>
              <a:rPr lang="en-US" dirty="0"/>
              <a:t>Field Trip and Food Transport: Do It Safely </a:t>
            </a:r>
            <a:endParaRPr lang="en-US" sz="2800" dirty="0">
              <a:latin typeface="Helvetica Neue Black Condensed" charset="0"/>
              <a:ea typeface="ＭＳ Ｐゴシック" charset="0"/>
              <a:cs typeface="ＭＳ Ｐゴシック" charset="0"/>
            </a:endParaRPr>
          </a:p>
        </p:txBody>
      </p:sp>
      <p:sp>
        <p:nvSpPr>
          <p:cNvPr id="14338" name="Content Placeholder 2"/>
          <p:cNvSpPr>
            <a:spLocks noGrp="1"/>
          </p:cNvSpPr>
          <p:nvPr>
            <p:ph idx="1"/>
          </p:nvPr>
        </p:nvSpPr>
        <p:spPr>
          <a:xfrm>
            <a:off x="457200" y="3505200"/>
            <a:ext cx="8229600" cy="2819400"/>
          </a:xfrm>
        </p:spPr>
        <p:txBody>
          <a:bodyPr/>
          <a:lstStyle/>
          <a:p>
            <a:pPr>
              <a:buFont typeface="Times" charset="0"/>
              <a:buNone/>
            </a:pPr>
            <a:r>
              <a:rPr lang="en-US" sz="2000" dirty="0">
                <a:ea typeface="ＭＳ Ｐゴシック" charset="0"/>
              </a:rPr>
              <a:t>Ben Chapman </a:t>
            </a:r>
            <a:r>
              <a:rPr lang="en-US" sz="2000" dirty="0" smtClean="0">
                <a:ea typeface="ＭＳ Ｐゴシック" charset="0"/>
              </a:rPr>
              <a:t>and Katrina Levine</a:t>
            </a:r>
            <a:endParaRPr lang="en-US" sz="2000" dirty="0">
              <a:ea typeface="ＭＳ Ｐゴシック" charset="0"/>
            </a:endParaRPr>
          </a:p>
          <a:p>
            <a:pPr>
              <a:buFont typeface="Times" charset="0"/>
              <a:buNone/>
            </a:pPr>
            <a:r>
              <a:rPr lang="en-US" sz="2000" dirty="0">
                <a:ea typeface="ＭＳ Ｐゴシック" charset="0"/>
              </a:rPr>
              <a:t>North Carolina State University</a:t>
            </a:r>
          </a:p>
          <a:p>
            <a:pPr>
              <a:buFont typeface="Times" charset="0"/>
              <a:buNone/>
            </a:pPr>
            <a:r>
              <a:rPr lang="en-US" sz="2000" dirty="0" smtClean="0">
                <a:ea typeface="ＭＳ Ｐゴシック" charset="0"/>
              </a:rPr>
              <a:t>April 30, 2015</a:t>
            </a:r>
            <a:endParaRPr lang="en-US" sz="2000" dirty="0">
              <a:ea typeface="ＭＳ Ｐゴシック" charset="0"/>
            </a:endParaRPr>
          </a:p>
        </p:txBody>
      </p:sp>
      <p:pic>
        <p:nvPicPr>
          <p:cNvPr id="2" name="Picture 1" descr="Cooler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362200"/>
            <a:ext cx="4295867" cy="3235325"/>
          </a:xfrm>
          <a:prstGeom prst="rect">
            <a:avLst/>
          </a:prstGeom>
        </p:spPr>
      </p:pic>
    </p:spTree>
    <p:extLst>
      <p:ext uri="{BB962C8B-B14F-4D97-AF65-F5344CB8AC3E}">
        <p14:creationId xmlns:p14="http://schemas.microsoft.com/office/powerpoint/2010/main" val="4080764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8467" y="0"/>
            <a:ext cx="92202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 name="Picture 3"/>
          <p:cNvPicPr>
            <a:picLocks noChangeAspect="1"/>
          </p:cNvPicPr>
          <p:nvPr/>
        </p:nvPicPr>
        <p:blipFill>
          <a:blip r:embed="rId2"/>
          <a:stretch>
            <a:fillRect/>
          </a:stretch>
        </p:blipFill>
        <p:spPr>
          <a:xfrm>
            <a:off x="143688" y="762000"/>
            <a:ext cx="9000312" cy="5412776"/>
          </a:xfrm>
          <a:prstGeom prst="rect">
            <a:avLst/>
          </a:prstGeom>
        </p:spPr>
      </p:pic>
    </p:spTree>
    <p:extLst>
      <p:ext uri="{BB962C8B-B14F-4D97-AF65-F5344CB8AC3E}">
        <p14:creationId xmlns:p14="http://schemas.microsoft.com/office/powerpoint/2010/main" val="34001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8467" y="0"/>
            <a:ext cx="92202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 name="Picture 3" descr="bacterialgrowt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8915399" cy="2667000"/>
          </a:xfrm>
          <a:prstGeom prst="rect">
            <a:avLst/>
          </a:prstGeom>
        </p:spPr>
      </p:pic>
      <p:sp>
        <p:nvSpPr>
          <p:cNvPr id="6" name="Rectangle 5"/>
          <p:cNvSpPr/>
          <p:nvPr/>
        </p:nvSpPr>
        <p:spPr bwMode="auto">
          <a:xfrm>
            <a:off x="152400" y="609600"/>
            <a:ext cx="8991600" cy="165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92429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Guys”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14249041"/>
              </p:ext>
            </p:extLst>
          </p:nvPr>
        </p:nvGraphicFramePr>
        <p:xfrm>
          <a:off x="203200" y="1447800"/>
          <a:ext cx="8712200" cy="4663440"/>
        </p:xfrm>
        <a:graphic>
          <a:graphicData uri="http://schemas.openxmlformats.org/drawingml/2006/table">
            <a:tbl>
              <a:tblPr firstRow="1" bandRow="1">
                <a:tableStyleId>{5C22544A-7EE6-4342-B048-85BDC9FD1C3A}</a:tableStyleId>
              </a:tblPr>
              <a:tblGrid>
                <a:gridCol w="2844800"/>
                <a:gridCol w="5867400"/>
              </a:tblGrid>
              <a:tr h="307694">
                <a:tc>
                  <a:txBody>
                    <a:bodyPr/>
                    <a:lstStyle/>
                    <a:p>
                      <a:r>
                        <a:rPr lang="en-US" dirty="0" smtClean="0"/>
                        <a:t>Pathogen</a:t>
                      </a:r>
                      <a:endParaRPr lang="en-US" dirty="0"/>
                    </a:p>
                  </a:txBody>
                  <a:tcPr/>
                </a:tc>
                <a:tc>
                  <a:txBody>
                    <a:bodyPr/>
                    <a:lstStyle/>
                    <a:p>
                      <a:r>
                        <a:rPr lang="en-US" dirty="0" smtClean="0"/>
                        <a:t>Foods</a:t>
                      </a:r>
                      <a:r>
                        <a:rPr lang="en-US" baseline="0" dirty="0" smtClean="0"/>
                        <a:t> Commonly Affected</a:t>
                      </a:r>
                      <a:endParaRPr lang="en-US" dirty="0"/>
                    </a:p>
                  </a:txBody>
                  <a:tcPr/>
                </a:tc>
              </a:tr>
              <a:tr h="307694">
                <a:tc>
                  <a:txBody>
                    <a:bodyPr/>
                    <a:lstStyle/>
                    <a:p>
                      <a:r>
                        <a:rPr lang="en-US" i="1" dirty="0" smtClean="0"/>
                        <a:t>Staphylococcus </a:t>
                      </a:r>
                      <a:r>
                        <a:rPr lang="en-US" i="1" dirty="0" err="1" smtClean="0"/>
                        <a:t>aureus</a:t>
                      </a:r>
                      <a:endParaRPr lang="en-US" i="1" dirty="0"/>
                    </a:p>
                  </a:txBody>
                  <a:tcPr/>
                </a:tc>
                <a:tc>
                  <a:txBody>
                    <a:bodyPr/>
                    <a:lstStyle/>
                    <a:p>
                      <a:r>
                        <a:rPr lang="en-US" dirty="0" smtClean="0"/>
                        <a:t>Dairy, uncooked and ready-to-eat</a:t>
                      </a:r>
                      <a:r>
                        <a:rPr lang="en-US" baseline="0" dirty="0" smtClean="0"/>
                        <a:t> TCS foods</a:t>
                      </a:r>
                      <a:endParaRPr lang="en-US" dirty="0"/>
                    </a:p>
                  </a:txBody>
                  <a:tcPr/>
                </a:tc>
              </a:tr>
              <a:tr h="307694">
                <a:tc>
                  <a:txBody>
                    <a:bodyPr/>
                    <a:lstStyle/>
                    <a:p>
                      <a:r>
                        <a:rPr lang="en-US" i="1" dirty="0" smtClean="0"/>
                        <a:t>Escherichia coli </a:t>
                      </a:r>
                      <a:r>
                        <a:rPr lang="en-US" dirty="0" smtClean="0"/>
                        <a:t>O157:H7</a:t>
                      </a:r>
                      <a:endParaRPr lang="en-US" dirty="0"/>
                    </a:p>
                  </a:txBody>
                  <a:tcPr/>
                </a:tc>
                <a:tc>
                  <a:txBody>
                    <a:bodyPr/>
                    <a:lstStyle/>
                    <a:p>
                      <a:r>
                        <a:rPr lang="en-US" baseline="0" dirty="0" smtClean="0"/>
                        <a:t>Meats, f</a:t>
                      </a:r>
                      <a:r>
                        <a:rPr lang="en-US" dirty="0" smtClean="0"/>
                        <a:t>ruits</a:t>
                      </a:r>
                      <a:r>
                        <a:rPr lang="en-US" baseline="0" dirty="0" smtClean="0"/>
                        <a:t> </a:t>
                      </a:r>
                      <a:r>
                        <a:rPr lang="en-US" baseline="0" dirty="0" smtClean="0"/>
                        <a:t>and </a:t>
                      </a:r>
                      <a:r>
                        <a:rPr lang="en-US" baseline="0" dirty="0" smtClean="0"/>
                        <a:t>vegetables, dairy</a:t>
                      </a:r>
                      <a:endParaRPr lang="en-US" dirty="0"/>
                    </a:p>
                  </a:txBody>
                  <a:tcPr/>
                </a:tc>
              </a:tr>
              <a:tr h="304346">
                <a:tc>
                  <a:txBody>
                    <a:bodyPr/>
                    <a:lstStyle/>
                    <a:p>
                      <a:r>
                        <a:rPr lang="en-US" i="1" dirty="0" smtClean="0"/>
                        <a:t>Salmonella</a:t>
                      </a:r>
                      <a:endParaRPr lang="en-US" i="1" dirty="0"/>
                    </a:p>
                  </a:txBody>
                  <a:tcPr/>
                </a:tc>
                <a:tc>
                  <a:txBody>
                    <a:bodyPr/>
                    <a:lstStyle/>
                    <a:p>
                      <a:r>
                        <a:rPr lang="en-US" dirty="0" smtClean="0"/>
                        <a:t>Meat and poultry, </a:t>
                      </a:r>
                      <a:r>
                        <a:rPr lang="en-US" dirty="0" smtClean="0"/>
                        <a:t>fruits and vegetables, eggs, dairy</a:t>
                      </a:r>
                      <a:endParaRPr lang="en-US" dirty="0"/>
                    </a:p>
                  </a:txBody>
                  <a:tcPr/>
                </a:tc>
              </a:tr>
              <a:tr h="307694">
                <a:tc>
                  <a:txBody>
                    <a:bodyPr/>
                    <a:lstStyle/>
                    <a:p>
                      <a:r>
                        <a:rPr lang="en-US" i="1" dirty="0" smtClean="0"/>
                        <a:t>Listeria </a:t>
                      </a:r>
                      <a:r>
                        <a:rPr lang="en-US" i="1" dirty="0" err="1" smtClean="0"/>
                        <a:t>monocytogenes</a:t>
                      </a:r>
                      <a:endParaRPr lang="en-US" i="1" dirty="0"/>
                    </a:p>
                  </a:txBody>
                  <a:tcPr/>
                </a:tc>
                <a:tc>
                  <a:txBody>
                    <a:bodyPr/>
                    <a:lstStyle/>
                    <a:p>
                      <a:r>
                        <a:rPr lang="en-US" dirty="0" smtClean="0"/>
                        <a:t>Refrigerated ready-to-eat</a:t>
                      </a:r>
                      <a:r>
                        <a:rPr lang="en-US" baseline="0" dirty="0" smtClean="0"/>
                        <a:t> foods</a:t>
                      </a:r>
                      <a:r>
                        <a:rPr lang="en-US" dirty="0" smtClean="0"/>
                        <a:t>, </a:t>
                      </a:r>
                      <a:r>
                        <a:rPr lang="en-US" dirty="0" smtClean="0"/>
                        <a:t>fruits and vegetables, </a:t>
                      </a:r>
                      <a:r>
                        <a:rPr lang="en-US" dirty="0" smtClean="0"/>
                        <a:t>dairy, meat and poultry</a:t>
                      </a:r>
                      <a:r>
                        <a:rPr lang="en-US" baseline="0" dirty="0" smtClean="0"/>
                        <a:t>, seafood</a:t>
                      </a:r>
                      <a:endParaRPr lang="en-US" dirty="0"/>
                    </a:p>
                  </a:txBody>
                  <a:tcPr/>
                </a:tc>
              </a:tr>
              <a:tr h="307694">
                <a:tc>
                  <a:txBody>
                    <a:bodyPr/>
                    <a:lstStyle/>
                    <a:p>
                      <a:r>
                        <a:rPr lang="en-US" i="1" dirty="0" smtClean="0"/>
                        <a:t>Campylobacter</a:t>
                      </a:r>
                      <a:endParaRPr lang="en-US" i="1" dirty="0"/>
                    </a:p>
                  </a:txBody>
                  <a:tcPr/>
                </a:tc>
                <a:tc>
                  <a:txBody>
                    <a:bodyPr/>
                    <a:lstStyle/>
                    <a:p>
                      <a:r>
                        <a:rPr lang="en-US" dirty="0" smtClean="0"/>
                        <a:t>Meat and poultry</a:t>
                      </a:r>
                      <a:r>
                        <a:rPr lang="en-US" dirty="0" smtClean="0"/>
                        <a:t>, dairy</a:t>
                      </a:r>
                      <a:endParaRPr lang="en-US" dirty="0"/>
                    </a:p>
                  </a:txBody>
                  <a:tcPr/>
                </a:tc>
              </a:tr>
              <a:tr h="307694">
                <a:tc>
                  <a:txBody>
                    <a:bodyPr/>
                    <a:lstStyle/>
                    <a:p>
                      <a:r>
                        <a:rPr lang="en-US" i="1" dirty="0" smtClean="0"/>
                        <a:t>Clostridium</a:t>
                      </a:r>
                      <a:r>
                        <a:rPr lang="en-US" i="1" baseline="0" dirty="0" smtClean="0"/>
                        <a:t> </a:t>
                      </a:r>
                      <a:r>
                        <a:rPr lang="en-US" i="1" baseline="0" dirty="0" err="1" smtClean="0"/>
                        <a:t>perfringens</a:t>
                      </a:r>
                      <a:endParaRPr lang="en-US" i="1" dirty="0"/>
                    </a:p>
                  </a:txBody>
                  <a:tcPr/>
                </a:tc>
                <a:tc>
                  <a:txBody>
                    <a:bodyPr/>
                    <a:lstStyle/>
                    <a:p>
                      <a:r>
                        <a:rPr lang="en-US" dirty="0" smtClean="0"/>
                        <a:t>Meat</a:t>
                      </a:r>
                      <a:r>
                        <a:rPr lang="en-US" baseline="0" dirty="0" smtClean="0"/>
                        <a:t> and poultry, stews, casseroles, gravies</a:t>
                      </a:r>
                      <a:endParaRPr lang="en-US" dirty="0"/>
                    </a:p>
                  </a:txBody>
                  <a:tcPr/>
                </a:tc>
              </a:tr>
              <a:tr h="307694">
                <a:tc>
                  <a:txBody>
                    <a:bodyPr/>
                    <a:lstStyle/>
                    <a:p>
                      <a:r>
                        <a:rPr lang="en-US" i="1" dirty="0" smtClean="0"/>
                        <a:t>Clostridium</a:t>
                      </a:r>
                      <a:r>
                        <a:rPr lang="en-US" i="1" baseline="0" dirty="0" smtClean="0"/>
                        <a:t> </a:t>
                      </a:r>
                      <a:r>
                        <a:rPr lang="en-US" i="1" baseline="0" dirty="0" err="1" smtClean="0"/>
                        <a:t>botulinum</a:t>
                      </a:r>
                      <a:endParaRPr lang="en-US" i="1" dirty="0"/>
                    </a:p>
                  </a:txBody>
                  <a:tcPr/>
                </a:tc>
                <a:tc>
                  <a:txBody>
                    <a:bodyPr/>
                    <a:lstStyle/>
                    <a:p>
                      <a:r>
                        <a:rPr lang="en-US" dirty="0" smtClean="0"/>
                        <a:t>Fruits and</a:t>
                      </a:r>
                      <a:r>
                        <a:rPr lang="en-US" baseline="0" dirty="0" smtClean="0"/>
                        <a:t> vegetables, dairy</a:t>
                      </a:r>
                      <a:endParaRPr lang="en-US" dirty="0"/>
                    </a:p>
                  </a:txBody>
                  <a:tcPr/>
                </a:tc>
              </a:tr>
              <a:tr h="307694">
                <a:tc>
                  <a:txBody>
                    <a:bodyPr/>
                    <a:lstStyle/>
                    <a:p>
                      <a:r>
                        <a:rPr lang="en-US" i="1" dirty="0" err="1" smtClean="0"/>
                        <a:t>Shigella</a:t>
                      </a:r>
                      <a:endParaRPr lang="en-US" i="1" dirty="0" smtClean="0"/>
                    </a:p>
                  </a:txBody>
                  <a:tcPr/>
                </a:tc>
                <a:tc>
                  <a:txBody>
                    <a:bodyPr/>
                    <a:lstStyle/>
                    <a:p>
                      <a:r>
                        <a:rPr lang="en-US" dirty="0" smtClean="0"/>
                        <a:t>Seafood</a:t>
                      </a:r>
                      <a:endParaRPr lang="en-US" dirty="0"/>
                    </a:p>
                  </a:txBody>
                  <a:tcPr/>
                </a:tc>
              </a:tr>
              <a:tr h="307694">
                <a:tc>
                  <a:txBody>
                    <a:bodyPr/>
                    <a:lstStyle/>
                    <a:p>
                      <a:r>
                        <a:rPr lang="en-US" i="1" dirty="0" smtClean="0"/>
                        <a:t>Bacillus cereus</a:t>
                      </a:r>
                      <a:endParaRPr lang="en-US" i="1" dirty="0"/>
                    </a:p>
                  </a:txBody>
                  <a:tcPr/>
                </a:tc>
                <a:tc>
                  <a:txBody>
                    <a:bodyPr/>
                    <a:lstStyle/>
                    <a:p>
                      <a:r>
                        <a:rPr lang="en-US" dirty="0" smtClean="0"/>
                        <a:t>Cooked</a:t>
                      </a:r>
                      <a:r>
                        <a:rPr lang="en-US" baseline="0" dirty="0" smtClean="0"/>
                        <a:t> foods (especially rice)</a:t>
                      </a:r>
                      <a:endParaRPr lang="en-US" dirty="0"/>
                    </a:p>
                  </a:txBody>
                  <a:tcPr/>
                </a:tc>
              </a:tr>
              <a:tr h="307694">
                <a:tc>
                  <a:txBody>
                    <a:bodyPr/>
                    <a:lstStyle/>
                    <a:p>
                      <a:r>
                        <a:rPr lang="en-US" i="1" dirty="0" smtClean="0"/>
                        <a:t>Vibrio</a:t>
                      </a:r>
                      <a:endParaRPr lang="en-US" i="1" dirty="0"/>
                    </a:p>
                  </a:txBody>
                  <a:tcPr/>
                </a:tc>
                <a:tc>
                  <a:txBody>
                    <a:bodyPr/>
                    <a:lstStyle/>
                    <a:p>
                      <a:r>
                        <a:rPr lang="en-US" dirty="0" smtClean="0"/>
                        <a:t>Seafood</a:t>
                      </a:r>
                      <a:endParaRPr lang="en-US" dirty="0"/>
                    </a:p>
                  </a:txBody>
                  <a:tcPr/>
                </a:tc>
              </a:tr>
              <a:tr h="307694">
                <a:tc>
                  <a:txBody>
                    <a:bodyPr/>
                    <a:lstStyle/>
                    <a:p>
                      <a:r>
                        <a:rPr lang="en-US" i="1" dirty="0" smtClean="0"/>
                        <a:t>Yersinia</a:t>
                      </a:r>
                      <a:endParaRPr lang="en-US" i="1" dirty="0"/>
                    </a:p>
                  </a:txBody>
                  <a:tcPr/>
                </a:tc>
                <a:tc>
                  <a:txBody>
                    <a:bodyPr/>
                    <a:lstStyle/>
                    <a:p>
                      <a:r>
                        <a:rPr lang="en-US" dirty="0" smtClean="0"/>
                        <a:t>Pork</a:t>
                      </a:r>
                      <a:endParaRPr lang="en-US" dirty="0"/>
                    </a:p>
                  </a:txBody>
                  <a:tcPr/>
                </a:tc>
              </a:tr>
            </a:tbl>
          </a:graphicData>
        </a:graphic>
      </p:graphicFrame>
    </p:spTree>
    <p:extLst>
      <p:ext uri="{BB962C8B-B14F-4D97-AF65-F5344CB8AC3E}">
        <p14:creationId xmlns:p14="http://schemas.microsoft.com/office/powerpoint/2010/main" val="311159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be kept cold?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Deli sandwiches</a:t>
            </a:r>
          </a:p>
          <a:p>
            <a:pPr lvl="1"/>
            <a:r>
              <a:rPr lang="en-US" dirty="0" smtClean="0"/>
              <a:t>Turkey, ham, roast beef, chicken and tuna salads, etc.</a:t>
            </a:r>
          </a:p>
          <a:p>
            <a:r>
              <a:rPr lang="en-US" dirty="0" smtClean="0"/>
              <a:t>Cut fresh fruit and vegetables</a:t>
            </a:r>
          </a:p>
          <a:p>
            <a:pPr lvl="1"/>
            <a:r>
              <a:rPr lang="en-US" dirty="0" smtClean="0"/>
              <a:t>Melons</a:t>
            </a:r>
          </a:p>
          <a:p>
            <a:pPr lvl="1"/>
            <a:r>
              <a:rPr lang="en-US" dirty="0" smtClean="0"/>
              <a:t>Tomatoes and leafy greens</a:t>
            </a:r>
          </a:p>
          <a:p>
            <a:pPr lvl="1"/>
            <a:r>
              <a:rPr lang="en-US" i="1" dirty="0" smtClean="0"/>
              <a:t>Except </a:t>
            </a:r>
            <a:r>
              <a:rPr lang="en-US" dirty="0" smtClean="0"/>
              <a:t>whole fruit and pre-packaged, shelf-stable cut fruit like fruit cups and applesauce</a:t>
            </a:r>
          </a:p>
          <a:p>
            <a:r>
              <a:rPr lang="en-US" dirty="0" smtClean="0"/>
              <a:t>Dairy products</a:t>
            </a:r>
          </a:p>
          <a:p>
            <a:pPr lvl="1"/>
            <a:r>
              <a:rPr lang="en-US" dirty="0" smtClean="0"/>
              <a:t>Milk, yogurt, cheese</a:t>
            </a:r>
          </a:p>
          <a:p>
            <a:pPr lvl="1"/>
            <a:r>
              <a:rPr lang="en-US" i="1" dirty="0" smtClean="0"/>
              <a:t>Except </a:t>
            </a:r>
            <a:r>
              <a:rPr lang="en-US" dirty="0" smtClean="0"/>
              <a:t>UHT shelf-stable milk</a:t>
            </a:r>
            <a:endParaRPr lang="en-US" dirty="0"/>
          </a:p>
        </p:txBody>
      </p:sp>
    </p:spTree>
    <p:extLst>
      <p:ext uri="{BB962C8B-B14F-4D97-AF65-F5344CB8AC3E}">
        <p14:creationId xmlns:p14="http://schemas.microsoft.com/office/powerpoint/2010/main" val="369305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Ahead</a:t>
            </a:r>
            <a:endParaRPr lang="en-US" dirty="0"/>
          </a:p>
        </p:txBody>
      </p:sp>
      <p:sp>
        <p:nvSpPr>
          <p:cNvPr id="3" name="Content Placeholder 2"/>
          <p:cNvSpPr>
            <a:spLocks noGrp="1"/>
          </p:cNvSpPr>
          <p:nvPr>
            <p:ph idx="1"/>
          </p:nvPr>
        </p:nvSpPr>
        <p:spPr/>
        <p:txBody>
          <a:bodyPr>
            <a:normAutofit lnSpcReduction="10000"/>
          </a:bodyPr>
          <a:lstStyle/>
          <a:p>
            <a:r>
              <a:rPr lang="en-US" dirty="0" smtClean="0"/>
              <a:t>Think about:</a:t>
            </a:r>
          </a:p>
          <a:p>
            <a:pPr lvl="1"/>
            <a:r>
              <a:rPr lang="en-US" dirty="0" smtClean="0"/>
              <a:t>Weather conditions</a:t>
            </a:r>
          </a:p>
          <a:p>
            <a:pPr lvl="1"/>
            <a:r>
              <a:rPr lang="en-US" dirty="0" smtClean="0"/>
              <a:t>Length of the trip</a:t>
            </a:r>
          </a:p>
          <a:p>
            <a:pPr lvl="1"/>
            <a:r>
              <a:rPr lang="en-US" dirty="0" smtClean="0"/>
              <a:t>Amount of food</a:t>
            </a:r>
          </a:p>
          <a:p>
            <a:pPr lvl="1"/>
            <a:r>
              <a:rPr lang="en-US" dirty="0" smtClean="0"/>
              <a:t>Resources you have for packing and transport</a:t>
            </a:r>
          </a:p>
          <a:p>
            <a:pPr lvl="1"/>
            <a:r>
              <a:rPr lang="en-US" dirty="0" smtClean="0"/>
              <a:t>Food allergies/special needs</a:t>
            </a:r>
          </a:p>
          <a:p>
            <a:r>
              <a:rPr lang="en-US" dirty="0" smtClean="0"/>
              <a:t>This can affect:</a:t>
            </a:r>
          </a:p>
          <a:p>
            <a:pPr lvl="1"/>
            <a:r>
              <a:rPr lang="en-US" dirty="0" smtClean="0"/>
              <a:t>Type of food served</a:t>
            </a:r>
          </a:p>
          <a:p>
            <a:pPr lvl="1"/>
            <a:r>
              <a:rPr lang="en-US" dirty="0" smtClean="0"/>
              <a:t>How it is packaged/transported</a:t>
            </a:r>
          </a:p>
          <a:p>
            <a:pPr lvl="1"/>
            <a:endParaRPr lang="en-US" dirty="0" smtClean="0"/>
          </a:p>
        </p:txBody>
      </p:sp>
    </p:spTree>
    <p:extLst>
      <p:ext uri="{BB962C8B-B14F-4D97-AF65-F5344CB8AC3E}">
        <p14:creationId xmlns:p14="http://schemas.microsoft.com/office/powerpoint/2010/main" val="104343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Allergies/Special Needs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Find out if there are any food allergies or special needs</a:t>
            </a:r>
          </a:p>
          <a:p>
            <a:r>
              <a:rPr lang="en-US" dirty="0" smtClean="0"/>
              <a:t>Prevent cross-contamination of allergy-free foods:</a:t>
            </a:r>
          </a:p>
          <a:p>
            <a:pPr lvl="1"/>
            <a:r>
              <a:rPr lang="en-US" dirty="0" smtClean="0"/>
              <a:t>Prepare and assemble them separately using cleaned and sanitized equipment/surfaces</a:t>
            </a:r>
          </a:p>
          <a:p>
            <a:pPr lvl="1"/>
            <a:r>
              <a:rPr lang="en-US" dirty="0" smtClean="0"/>
              <a:t>Keep any </a:t>
            </a:r>
            <a:r>
              <a:rPr lang="en-US" dirty="0"/>
              <a:t>allergen-free foods </a:t>
            </a:r>
            <a:r>
              <a:rPr lang="en-US" dirty="0" smtClean="0"/>
              <a:t>separate when packing</a:t>
            </a:r>
          </a:p>
          <a:p>
            <a:r>
              <a:rPr lang="en-US" dirty="0" smtClean="0"/>
              <a:t>Clearly label any special foods and make sure the person distributing the food knows where they are</a:t>
            </a:r>
            <a:endParaRPr lang="en-US" dirty="0"/>
          </a:p>
        </p:txBody>
      </p:sp>
    </p:spTree>
    <p:extLst>
      <p:ext uri="{BB962C8B-B14F-4D97-AF65-F5344CB8AC3E}">
        <p14:creationId xmlns:p14="http://schemas.microsoft.com/office/powerpoint/2010/main" val="188072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the Food</a:t>
            </a:r>
            <a:endParaRPr lang="en-US" dirty="0"/>
          </a:p>
        </p:txBody>
      </p:sp>
      <p:sp>
        <p:nvSpPr>
          <p:cNvPr id="3" name="Content Placeholder 2"/>
          <p:cNvSpPr>
            <a:spLocks noGrp="1"/>
          </p:cNvSpPr>
          <p:nvPr>
            <p:ph idx="1"/>
          </p:nvPr>
        </p:nvSpPr>
        <p:spPr/>
        <p:txBody>
          <a:bodyPr/>
          <a:lstStyle/>
          <a:p>
            <a:r>
              <a:rPr lang="en-US" dirty="0" smtClean="0"/>
              <a:t>Wash hands before starting</a:t>
            </a:r>
          </a:p>
          <a:p>
            <a:r>
              <a:rPr lang="en-US" dirty="0" smtClean="0"/>
              <a:t>Use </a:t>
            </a:r>
            <a:r>
              <a:rPr lang="en-US" dirty="0" smtClean="0"/>
              <a:t>cleaned </a:t>
            </a:r>
            <a:r>
              <a:rPr lang="en-US" dirty="0" smtClean="0"/>
              <a:t>and sanitized equipment and surfaces</a:t>
            </a:r>
          </a:p>
          <a:p>
            <a:r>
              <a:rPr lang="en-US" dirty="0" smtClean="0"/>
              <a:t>Keep assembled and cut foods in tightly wrapped or sealed containers</a:t>
            </a:r>
          </a:p>
          <a:p>
            <a:r>
              <a:rPr lang="en-US" dirty="0" smtClean="0"/>
              <a:t>Refrigerate TCS foods (see list) at 41°F or below until ready to pack</a:t>
            </a:r>
          </a:p>
          <a:p>
            <a:endParaRPr lang="en-US" dirty="0" smtClean="0"/>
          </a:p>
        </p:txBody>
      </p:sp>
    </p:spTree>
    <p:extLst>
      <p:ext uri="{BB962C8B-B14F-4D97-AF65-F5344CB8AC3E}">
        <p14:creationId xmlns:p14="http://schemas.microsoft.com/office/powerpoint/2010/main" val="993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the Food</a:t>
            </a:r>
            <a:endParaRPr lang="en-US" dirty="0"/>
          </a:p>
        </p:txBody>
      </p:sp>
      <p:sp>
        <p:nvSpPr>
          <p:cNvPr id="3" name="Content Placeholder 2"/>
          <p:cNvSpPr>
            <a:spLocks noGrp="1"/>
          </p:cNvSpPr>
          <p:nvPr>
            <p:ph idx="1"/>
          </p:nvPr>
        </p:nvSpPr>
        <p:spPr>
          <a:xfrm>
            <a:off x="457200" y="2286000"/>
            <a:ext cx="8229600" cy="3124200"/>
          </a:xfrm>
        </p:spPr>
        <p:txBody>
          <a:bodyPr>
            <a:normAutofit/>
          </a:bodyPr>
          <a:lstStyle/>
          <a:p>
            <a:r>
              <a:rPr lang="en-US" dirty="0" smtClean="0"/>
              <a:t>Receive cold perishables at or below 41°F</a:t>
            </a:r>
          </a:p>
          <a:p>
            <a:r>
              <a:rPr lang="en-US" dirty="0" smtClean="0"/>
              <a:t>Date and time mark when it was removed from refrigeration </a:t>
            </a:r>
          </a:p>
          <a:p>
            <a:pPr lvl="1"/>
            <a:r>
              <a:rPr lang="en-US" dirty="0" smtClean="0"/>
              <a:t>“must be eaten or discarded by: xx (time)” – should be 4 or 1 hour(s</a:t>
            </a:r>
            <a:r>
              <a:rPr lang="en-US" dirty="0" smtClean="0"/>
              <a:t>)</a:t>
            </a:r>
            <a:endParaRPr lang="en-US" dirty="0" smtClean="0"/>
          </a:p>
        </p:txBody>
      </p:sp>
    </p:spTree>
    <p:extLst>
      <p:ext uri="{BB962C8B-B14F-4D97-AF65-F5344CB8AC3E}">
        <p14:creationId xmlns:p14="http://schemas.microsoft.com/office/powerpoint/2010/main" val="11280307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Temperatures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rot="16200000">
            <a:off x="0" y="-1143000"/>
            <a:ext cx="9144000" cy="9144000"/>
          </a:xfrm>
          <a:prstGeom prst="rect">
            <a:avLst/>
          </a:prstGeom>
        </p:spPr>
      </p:pic>
      <p:sp>
        <p:nvSpPr>
          <p:cNvPr id="6" name="Content Placeholder 2"/>
          <p:cNvSpPr txBox="1">
            <a:spLocks/>
          </p:cNvSpPr>
          <p:nvPr/>
        </p:nvSpPr>
        <p:spPr bwMode="auto">
          <a:xfrm>
            <a:off x="1752600" y="2362200"/>
            <a:ext cx="617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5000"/>
              <a:buFont typeface="Times" charset="0"/>
              <a:buChar char="•"/>
              <a:defRPr sz="3000" b="0" i="0">
                <a:solidFill>
                  <a:schemeClr val="tx1"/>
                </a:solidFill>
                <a:latin typeface="Avenir Book"/>
                <a:ea typeface="ＭＳ Ｐゴシック" charset="-128"/>
                <a:cs typeface="Avenir Book"/>
              </a:defRPr>
            </a:lvl1pPr>
            <a:lvl2pPr marL="742950" indent="-285750" algn="l" rtl="0" eaLnBrk="0" fontAlgn="base" hangingPunct="0">
              <a:spcBef>
                <a:spcPct val="20000"/>
              </a:spcBef>
              <a:spcAft>
                <a:spcPct val="0"/>
              </a:spcAft>
              <a:buClr>
                <a:schemeClr val="tx2"/>
              </a:buClr>
              <a:buSzPct val="80000"/>
              <a:buChar char="o"/>
              <a:defRPr sz="2000" b="1">
                <a:solidFill>
                  <a:srgbClr val="000000"/>
                </a:solidFill>
                <a:latin typeface="Helvetica Neue Light" charset="0"/>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lr>
                <a:schemeClr val="tx2"/>
              </a:buClr>
              <a:buSzPct val="70000"/>
              <a:buFont typeface="Wingdings" charset="0"/>
              <a:buChar char="¨"/>
              <a:defRPr>
                <a:solidFill>
                  <a:schemeClr val="tx1"/>
                </a:solidFill>
                <a:latin typeface="Arial Black" charset="0"/>
                <a:ea typeface="ＭＳ Ｐゴシック" charset="-128"/>
              </a:defRPr>
            </a:lvl4pPr>
            <a:lvl5pPr marL="2057400" indent="-228600" algn="l" rtl="0" eaLnBrk="0" fontAlgn="base" hangingPunct="0">
              <a:spcBef>
                <a:spcPct val="20000"/>
              </a:spcBef>
              <a:spcAft>
                <a:spcPct val="0"/>
              </a:spcAft>
              <a:buClr>
                <a:schemeClr val="accent1"/>
              </a:buClr>
              <a:buFont typeface="Wingdings" charset="0"/>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lr>
                <a:schemeClr val="accent1"/>
              </a:buClr>
              <a:buFont typeface="Wingdings" charset="2"/>
              <a:buChar char="§"/>
              <a:defRPr sz="2000">
                <a:solidFill>
                  <a:schemeClr val="tx1"/>
                </a:solidFill>
                <a:latin typeface="Times New Roman" charset="0"/>
                <a:ea typeface="ＭＳ Ｐゴシック" charset="-128"/>
              </a:defRPr>
            </a:lvl9pPr>
          </a:lstStyle>
          <a:p>
            <a:r>
              <a:rPr lang="en-US" sz="2800" dirty="0"/>
              <a:t>Make sure portable food transportation units are cleaned and sanitized</a:t>
            </a:r>
          </a:p>
          <a:p>
            <a:r>
              <a:rPr lang="en-US" sz="2800" dirty="0"/>
              <a:t>Keep </a:t>
            </a:r>
            <a:r>
              <a:rPr lang="en-US" sz="2800" dirty="0" smtClean="0"/>
              <a:t>these units </a:t>
            </a:r>
            <a:r>
              <a:rPr lang="en-US" sz="2800" dirty="0"/>
              <a:t>tightly closed until all meals </a:t>
            </a:r>
            <a:r>
              <a:rPr lang="en-US" sz="2800" dirty="0" smtClean="0"/>
              <a:t>distributed</a:t>
            </a:r>
            <a:r>
              <a:rPr lang="en-US" sz="2800" dirty="0" smtClean="0"/>
              <a:t> </a:t>
            </a:r>
            <a:endParaRPr lang="en-US" sz="2800" dirty="0" smtClean="0"/>
          </a:p>
          <a:p>
            <a:endParaRPr lang="en-US" dirty="0"/>
          </a:p>
        </p:txBody>
      </p:sp>
    </p:spTree>
    <p:extLst>
      <p:ext uri="{BB962C8B-B14F-4D97-AF65-F5344CB8AC3E}">
        <p14:creationId xmlns:p14="http://schemas.microsoft.com/office/powerpoint/2010/main" val="2865839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Rectangle 4"/>
          <p:cNvSpPr/>
          <p:nvPr/>
        </p:nvSpPr>
        <p:spPr bwMode="auto">
          <a:xfrm>
            <a:off x="8467" y="0"/>
            <a:ext cx="92202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 name="Picture 3"/>
          <p:cNvPicPr>
            <a:picLocks noChangeAspect="1"/>
          </p:cNvPicPr>
          <p:nvPr/>
        </p:nvPicPr>
        <p:blipFill>
          <a:blip r:embed="rId2"/>
          <a:stretch>
            <a:fillRect/>
          </a:stretch>
        </p:blipFill>
        <p:spPr>
          <a:xfrm>
            <a:off x="1371600" y="63500"/>
            <a:ext cx="6553200" cy="6553200"/>
          </a:xfrm>
          <a:prstGeom prst="rect">
            <a:avLst/>
          </a:prstGeom>
        </p:spPr>
      </p:pic>
    </p:spTree>
    <p:extLst>
      <p:ext uri="{BB962C8B-B14F-4D97-AF65-F5344CB8AC3E}">
        <p14:creationId xmlns:p14="http://schemas.microsoft.com/office/powerpoint/2010/main" val="269906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Department of Public Instruction (NC DPI)</a:t>
            </a:r>
            <a:endParaRPr lang="en-US" dirty="0"/>
          </a:p>
        </p:txBody>
      </p:sp>
      <p:sp>
        <p:nvSpPr>
          <p:cNvPr id="3" name="Content Placeholder 2"/>
          <p:cNvSpPr>
            <a:spLocks noGrp="1"/>
          </p:cNvSpPr>
          <p:nvPr>
            <p:ph idx="1"/>
          </p:nvPr>
        </p:nvSpPr>
        <p:spPr/>
        <p:txBody>
          <a:bodyPr/>
          <a:lstStyle/>
          <a:p>
            <a:pPr marL="0" indent="0">
              <a:buNone/>
            </a:pPr>
            <a:r>
              <a:rPr lang="en-US" dirty="0" smtClean="0"/>
              <a:t>Resources for food safety for field trips:</a:t>
            </a:r>
          </a:p>
          <a:p>
            <a:endParaRPr lang="en-US" dirty="0"/>
          </a:p>
          <a:p>
            <a:pPr marL="0" indent="0">
              <a:buNone/>
            </a:pPr>
            <a:r>
              <a:rPr lang="en-US" dirty="0">
                <a:hlinkClick r:id="rId2"/>
              </a:rPr>
              <a:t>http://childnutrition.ncpublicschools.gov/information-resources/haccp-food-safety/haccp-continuing-education/field-trip-safety/field-trip-safety</a:t>
            </a:r>
            <a:r>
              <a:rPr lang="en-US" dirty="0"/>
              <a:t> </a:t>
            </a:r>
            <a:endParaRPr lang="en-US" dirty="0" smtClean="0"/>
          </a:p>
          <a:p>
            <a:endParaRPr lang="en-US" dirty="0"/>
          </a:p>
        </p:txBody>
      </p:sp>
    </p:spTree>
    <p:extLst>
      <p:ext uri="{BB962C8B-B14F-4D97-AF65-F5344CB8AC3E}">
        <p14:creationId xmlns:p14="http://schemas.microsoft.com/office/powerpoint/2010/main" val="172998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tell teachers: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Think ahead </a:t>
            </a:r>
          </a:p>
          <a:p>
            <a:pPr lvl="1"/>
            <a:r>
              <a:rPr lang="en-US" dirty="0"/>
              <a:t>A</a:t>
            </a:r>
            <a:r>
              <a:rPr lang="en-US" dirty="0" smtClean="0"/>
              <a:t>ccess to </a:t>
            </a:r>
            <a:r>
              <a:rPr lang="en-US" dirty="0" err="1" smtClean="0"/>
              <a:t>handwashing</a:t>
            </a:r>
            <a:r>
              <a:rPr lang="en-US" dirty="0" smtClean="0"/>
              <a:t> facilities near where students will be eating.</a:t>
            </a:r>
          </a:p>
          <a:p>
            <a:pPr lvl="1"/>
            <a:r>
              <a:rPr lang="en-US" dirty="0" smtClean="0"/>
              <a:t>Plan a time when food will be eaten – and let us know</a:t>
            </a:r>
          </a:p>
          <a:p>
            <a:pPr lvl="1"/>
            <a:r>
              <a:rPr lang="en-US" dirty="0" smtClean="0"/>
              <a:t>Are there any special dietary needs?</a:t>
            </a:r>
          </a:p>
          <a:p>
            <a:pPr lvl="0"/>
            <a:r>
              <a:rPr lang="en-US" dirty="0" smtClean="0"/>
              <a:t>During the trip</a:t>
            </a:r>
          </a:p>
          <a:p>
            <a:pPr lvl="1"/>
            <a:r>
              <a:rPr lang="en-US" dirty="0" smtClean="0"/>
              <a:t>Keep portable cold storage containers tightly </a:t>
            </a:r>
            <a:r>
              <a:rPr lang="en-US" dirty="0"/>
              <a:t>closed until meals are </a:t>
            </a:r>
            <a:r>
              <a:rPr lang="en-US" dirty="0" smtClean="0"/>
              <a:t>distributed</a:t>
            </a:r>
            <a:r>
              <a:rPr lang="en-US" dirty="0"/>
              <a:t> </a:t>
            </a:r>
            <a:r>
              <a:rPr lang="en-US" dirty="0" smtClean="0"/>
              <a:t>– temp must not be above 70°F for &gt;4 hrs.</a:t>
            </a:r>
          </a:p>
          <a:p>
            <a:pPr lvl="1"/>
            <a:r>
              <a:rPr lang="en-US" dirty="0" smtClean="0"/>
              <a:t>Serve foods/beverages </a:t>
            </a:r>
            <a:r>
              <a:rPr lang="en-US" dirty="0"/>
              <a:t>within 4 </a:t>
            </a:r>
            <a:r>
              <a:rPr lang="en-US" dirty="0" err="1" smtClean="0"/>
              <a:t>hrs</a:t>
            </a:r>
            <a:r>
              <a:rPr lang="en-US" dirty="0" smtClean="0"/>
              <a:t> of </a:t>
            </a:r>
            <a:r>
              <a:rPr lang="en-US" dirty="0"/>
              <a:t>picking up meals </a:t>
            </a:r>
            <a:endParaRPr lang="en-US" dirty="0" smtClean="0"/>
          </a:p>
          <a:p>
            <a:pPr lvl="1"/>
            <a:r>
              <a:rPr lang="en-US" dirty="0" smtClean="0"/>
              <a:t>Record </a:t>
            </a:r>
            <a:r>
              <a:rPr lang="en-US" dirty="0"/>
              <a:t>the time </a:t>
            </a:r>
            <a:r>
              <a:rPr lang="en-US" dirty="0" smtClean="0"/>
              <a:t>the </a:t>
            </a:r>
            <a:r>
              <a:rPr lang="en-US" dirty="0"/>
              <a:t>meals are </a:t>
            </a:r>
            <a:r>
              <a:rPr lang="en-US" dirty="0" smtClean="0"/>
              <a:t>served.</a:t>
            </a:r>
          </a:p>
          <a:p>
            <a:pPr lvl="1"/>
            <a:r>
              <a:rPr lang="en-US" dirty="0" smtClean="0"/>
              <a:t>Keep any allergen-free foods separate</a:t>
            </a:r>
          </a:p>
          <a:p>
            <a:pPr lvl="1"/>
            <a:r>
              <a:rPr lang="en-US" dirty="0" smtClean="0"/>
              <a:t>Store </a:t>
            </a:r>
            <a:r>
              <a:rPr lang="en-US" dirty="0"/>
              <a:t>transport containers and foods out of direct sunlight and away from </a:t>
            </a:r>
            <a:r>
              <a:rPr lang="en-US" dirty="0" smtClean="0"/>
              <a:t>engines.</a:t>
            </a:r>
            <a:endParaRPr lang="en-US" dirty="0"/>
          </a:p>
          <a:p>
            <a:endParaRPr lang="en-US" dirty="0"/>
          </a:p>
          <a:p>
            <a:pPr lvl="0"/>
            <a:endParaRPr lang="en-US" dirty="0"/>
          </a:p>
          <a:p>
            <a:endParaRPr lang="en-US" dirty="0"/>
          </a:p>
        </p:txBody>
      </p:sp>
    </p:spTree>
    <p:extLst>
      <p:ext uri="{BB962C8B-B14F-4D97-AF65-F5344CB8AC3E}">
        <p14:creationId xmlns:p14="http://schemas.microsoft.com/office/powerpoint/2010/main" val="36116009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tell teachers</a:t>
            </a:r>
            <a:endParaRPr lang="en-US" dirty="0"/>
          </a:p>
        </p:txBody>
      </p:sp>
      <p:sp>
        <p:nvSpPr>
          <p:cNvPr id="3" name="Content Placeholder 2"/>
          <p:cNvSpPr>
            <a:spLocks noGrp="1"/>
          </p:cNvSpPr>
          <p:nvPr>
            <p:ph idx="1"/>
          </p:nvPr>
        </p:nvSpPr>
        <p:spPr>
          <a:xfrm>
            <a:off x="457200" y="1417638"/>
            <a:ext cx="8229600" cy="5257800"/>
          </a:xfrm>
        </p:spPr>
        <p:txBody>
          <a:bodyPr>
            <a:normAutofit/>
          </a:bodyPr>
          <a:lstStyle/>
          <a:p>
            <a:pPr lvl="0"/>
            <a:r>
              <a:rPr lang="en-US" dirty="0" smtClean="0"/>
              <a:t>At mealtime</a:t>
            </a:r>
          </a:p>
          <a:p>
            <a:pPr lvl="1"/>
            <a:r>
              <a:rPr lang="en-US" i="1" dirty="0" smtClean="0"/>
              <a:t>Everyone</a:t>
            </a:r>
            <a:r>
              <a:rPr lang="en-US" dirty="0" smtClean="0"/>
              <a:t> should wash hands thoroughly </a:t>
            </a:r>
            <a:r>
              <a:rPr lang="en-US" i="1" dirty="0" smtClean="0"/>
              <a:t>before</a:t>
            </a:r>
            <a:r>
              <a:rPr lang="en-US" dirty="0" smtClean="0"/>
              <a:t> meals are distributed</a:t>
            </a:r>
          </a:p>
          <a:p>
            <a:pPr lvl="1"/>
            <a:r>
              <a:rPr lang="en-US" dirty="0" smtClean="0"/>
              <a:t>Alcohol</a:t>
            </a:r>
            <a:r>
              <a:rPr lang="en-US" dirty="0"/>
              <a:t>-based hand sanitizer is </a:t>
            </a:r>
            <a:r>
              <a:rPr lang="en-US" dirty="0" smtClean="0"/>
              <a:t>NOT a substitute</a:t>
            </a:r>
          </a:p>
          <a:p>
            <a:pPr lvl="1"/>
            <a:r>
              <a:rPr lang="en-US" dirty="0" smtClean="0"/>
              <a:t>Gloves </a:t>
            </a:r>
            <a:r>
              <a:rPr lang="en-US" dirty="0"/>
              <a:t>or utensils when distributing </a:t>
            </a:r>
            <a:r>
              <a:rPr lang="en-US" dirty="0" smtClean="0"/>
              <a:t>unwrapped/unpackaged </a:t>
            </a:r>
            <a:r>
              <a:rPr lang="en-US" dirty="0"/>
              <a:t>ready-to-serve </a:t>
            </a:r>
            <a:r>
              <a:rPr lang="en-US" dirty="0" smtClean="0"/>
              <a:t>food </a:t>
            </a:r>
          </a:p>
          <a:p>
            <a:r>
              <a:rPr lang="en-US" dirty="0" smtClean="0"/>
              <a:t>After mealtime</a:t>
            </a:r>
          </a:p>
          <a:p>
            <a:pPr lvl="1"/>
            <a:r>
              <a:rPr lang="en-US" dirty="0" smtClean="0"/>
              <a:t>Discard </a:t>
            </a:r>
            <a:r>
              <a:rPr lang="en-US" dirty="0"/>
              <a:t>all leftover food </a:t>
            </a:r>
            <a:r>
              <a:rPr lang="en-US" dirty="0" smtClean="0"/>
              <a:t>immediately after the meal</a:t>
            </a:r>
          </a:p>
          <a:p>
            <a:pPr lvl="1"/>
            <a:r>
              <a:rPr lang="en-US" i="1" dirty="0" smtClean="0"/>
              <a:t>Everyone</a:t>
            </a:r>
            <a:r>
              <a:rPr lang="en-US" dirty="0" smtClean="0"/>
              <a:t> should wash their hands thoroughly </a:t>
            </a:r>
            <a:r>
              <a:rPr lang="en-US" i="1" dirty="0" smtClean="0"/>
              <a:t>after</a:t>
            </a:r>
            <a:r>
              <a:rPr lang="en-US" dirty="0" smtClean="0"/>
              <a:t> eating or handling food</a:t>
            </a:r>
            <a:endParaRPr lang="en-US" dirty="0"/>
          </a:p>
        </p:txBody>
      </p:sp>
    </p:spTree>
    <p:extLst>
      <p:ext uri="{BB962C8B-B14F-4D97-AF65-F5344CB8AC3E}">
        <p14:creationId xmlns:p14="http://schemas.microsoft.com/office/powerpoint/2010/main" val="866959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Concerns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Foods brought from home </a:t>
            </a:r>
            <a:endParaRPr lang="en-US" dirty="0" smtClean="0"/>
          </a:p>
          <a:p>
            <a:r>
              <a:rPr lang="en-US" dirty="0" smtClean="0"/>
              <a:t>Be </a:t>
            </a:r>
            <a:r>
              <a:rPr lang="en-US" dirty="0"/>
              <a:t>aware of students with food allergies and request that students not share foods without adult supervision and consent. </a:t>
            </a:r>
            <a:endParaRPr lang="en-US" dirty="0" smtClean="0"/>
          </a:p>
          <a:p>
            <a:r>
              <a:rPr lang="en-US" dirty="0"/>
              <a:t>Check the student roster to indicate which students received a meal and return the roster to the school nutrition manager after the field </a:t>
            </a:r>
            <a:r>
              <a:rPr lang="en-US" dirty="0" smtClean="0"/>
              <a:t>trip</a:t>
            </a:r>
            <a:endParaRPr lang="en-US" dirty="0"/>
          </a:p>
        </p:txBody>
      </p:sp>
    </p:spTree>
    <p:extLst>
      <p:ext uri="{BB962C8B-B14F-4D97-AF65-F5344CB8AC3E}">
        <p14:creationId xmlns:p14="http://schemas.microsoft.com/office/powerpoint/2010/main" val="364043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470"/>
            <a:ext cx="10286999" cy="6845530"/>
          </a:xfrm>
          <a:prstGeom prst="rect">
            <a:avLst/>
          </a:prstGeom>
        </p:spPr>
      </p:pic>
      <p:sp>
        <p:nvSpPr>
          <p:cNvPr id="3" name="Content Placeholder 2"/>
          <p:cNvSpPr>
            <a:spLocks noGrp="1"/>
          </p:cNvSpPr>
          <p:nvPr>
            <p:ph idx="1"/>
          </p:nvPr>
        </p:nvSpPr>
        <p:spPr>
          <a:xfrm>
            <a:off x="931333" y="228600"/>
            <a:ext cx="8229600" cy="3158067"/>
          </a:xfrm>
        </p:spPr>
        <p:txBody>
          <a:bodyPr/>
          <a:lstStyle/>
          <a:p>
            <a:pPr marL="0" indent="0">
              <a:buNone/>
            </a:pPr>
            <a:r>
              <a:rPr lang="en-US" dirty="0" smtClean="0"/>
              <a:t>We are trying to limit growth</a:t>
            </a:r>
          </a:p>
          <a:p>
            <a:pPr marL="0" indent="0">
              <a:buNone/>
            </a:pPr>
            <a:r>
              <a:rPr lang="en-US" dirty="0" smtClean="0"/>
              <a:t>Prepare – correct equipment</a:t>
            </a:r>
          </a:p>
          <a:p>
            <a:pPr marL="0" indent="0">
              <a:buNone/>
            </a:pPr>
            <a:r>
              <a:rPr lang="en-US" dirty="0" smtClean="0"/>
              <a:t>Eat on time</a:t>
            </a:r>
          </a:p>
          <a:p>
            <a:pPr marL="0" indent="0">
              <a:buNone/>
            </a:pPr>
            <a:r>
              <a:rPr lang="en-US" dirty="0" smtClean="0"/>
              <a:t>Wash hands</a:t>
            </a:r>
          </a:p>
          <a:p>
            <a:pPr marL="0" indent="0">
              <a:buNone/>
            </a:pPr>
            <a:r>
              <a:rPr lang="en-US" dirty="0" smtClean="0"/>
              <a:t>Discard leftovers</a:t>
            </a:r>
          </a:p>
          <a:p>
            <a:endParaRPr lang="en-US" dirty="0"/>
          </a:p>
        </p:txBody>
      </p:sp>
    </p:spTree>
    <p:extLst>
      <p:ext uri="{BB962C8B-B14F-4D97-AF65-F5344CB8AC3E}">
        <p14:creationId xmlns:p14="http://schemas.microsoft.com/office/powerpoint/2010/main" val="17554335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a:xfrm>
            <a:off x="457200" y="1676400"/>
            <a:ext cx="8229600" cy="3429000"/>
          </a:xfrm>
        </p:spPr>
        <p:txBody>
          <a:bodyPr/>
          <a:lstStyle/>
          <a:p>
            <a:pPr>
              <a:lnSpc>
                <a:spcPct val="90000"/>
              </a:lnSpc>
              <a:buNone/>
            </a:pPr>
            <a:r>
              <a:rPr lang="en-US" sz="3200" dirty="0">
                <a:ea typeface="ＭＳ Ｐゴシック" charset="0"/>
                <a:cs typeface="Avenir Book" charset="0"/>
              </a:rPr>
              <a:t>Dr. Ben Chapman</a:t>
            </a:r>
          </a:p>
          <a:p>
            <a:pPr>
              <a:lnSpc>
                <a:spcPct val="90000"/>
              </a:lnSpc>
              <a:buNone/>
            </a:pPr>
            <a:r>
              <a:rPr lang="en-US" sz="3200" dirty="0" err="1">
                <a:ea typeface="ＭＳ Ｐゴシック" charset="0"/>
                <a:cs typeface="Avenir Book" charset="0"/>
              </a:rPr>
              <a:t>benjamin_chapman@ncsu.edu</a:t>
            </a:r>
            <a:endParaRPr lang="en-US" sz="3200" dirty="0">
              <a:ea typeface="ＭＳ Ｐゴシック" charset="0"/>
              <a:cs typeface="Avenir Book" charset="0"/>
            </a:endParaRPr>
          </a:p>
          <a:p>
            <a:pPr>
              <a:lnSpc>
                <a:spcPct val="90000"/>
              </a:lnSpc>
              <a:buNone/>
            </a:pPr>
            <a:r>
              <a:rPr lang="en-US" sz="3200" dirty="0">
                <a:ea typeface="ＭＳ Ｐゴシック" charset="0"/>
                <a:cs typeface="Avenir Book" charset="0"/>
              </a:rPr>
              <a:t>Follow me on twitter @</a:t>
            </a:r>
            <a:r>
              <a:rPr lang="en-US" sz="3200" dirty="0" err="1">
                <a:ea typeface="ＭＳ Ｐゴシック" charset="0"/>
                <a:cs typeface="Avenir Book" charset="0"/>
              </a:rPr>
              <a:t>benjaminchapman</a:t>
            </a:r>
            <a:endParaRPr lang="en-US" sz="3200" dirty="0">
              <a:ea typeface="ＭＳ Ｐゴシック" charset="0"/>
              <a:cs typeface="Avenir Book" charset="0"/>
            </a:endParaRPr>
          </a:p>
          <a:p>
            <a:pPr>
              <a:lnSpc>
                <a:spcPct val="90000"/>
              </a:lnSpc>
              <a:buNone/>
            </a:pPr>
            <a:r>
              <a:rPr lang="en-US" sz="3200" dirty="0" smtClean="0">
                <a:ea typeface="ＭＳ Ｐゴシック" charset="0"/>
                <a:cs typeface="Avenir Book" charset="0"/>
              </a:rPr>
              <a:t>919-809-3205</a:t>
            </a:r>
            <a:endParaRPr lang="en-US" sz="3200" dirty="0">
              <a:ea typeface="ＭＳ Ｐゴシック" charset="0"/>
              <a:cs typeface="Avenir Book" charset="0"/>
            </a:endParaRPr>
          </a:p>
          <a:p>
            <a:pPr>
              <a:lnSpc>
                <a:spcPct val="90000"/>
              </a:lnSpc>
              <a:buNone/>
            </a:pPr>
            <a:r>
              <a:rPr lang="en-US" sz="3200" dirty="0" err="1">
                <a:ea typeface="ＭＳ Ｐゴシック" charset="0"/>
                <a:cs typeface="Avenir Book" charset="0"/>
              </a:rPr>
              <a:t>foodsafetyinfosheets.org</a:t>
            </a:r>
            <a:endParaRPr lang="en-US" sz="3200" dirty="0">
              <a:ea typeface="ＭＳ Ｐゴシック" charset="0"/>
              <a:cs typeface="Avenir Book" charset="0"/>
            </a:endParaRPr>
          </a:p>
          <a:p>
            <a:pPr>
              <a:lnSpc>
                <a:spcPct val="90000"/>
              </a:lnSpc>
              <a:buNone/>
            </a:pPr>
            <a:r>
              <a:rPr lang="en-US" sz="3200" dirty="0" err="1">
                <a:ea typeface="ＭＳ Ｐゴシック" charset="0"/>
                <a:cs typeface="Avenir Book" charset="0"/>
              </a:rPr>
              <a:t>foodsafetytalk.com</a:t>
            </a:r>
            <a:endParaRPr lang="en-US" sz="3200" dirty="0">
              <a:ea typeface="ＭＳ Ｐゴシック" charset="0"/>
              <a:cs typeface="Avenir Book" charset="0"/>
            </a:endParaRPr>
          </a:p>
          <a:p>
            <a:pPr>
              <a:lnSpc>
                <a:spcPct val="90000"/>
              </a:lnSpc>
              <a:buNone/>
            </a:pPr>
            <a:r>
              <a:rPr lang="en-US" sz="3200" dirty="0" err="1">
                <a:ea typeface="ＭＳ Ｐゴシック" charset="0"/>
                <a:cs typeface="Avenir Book" charset="0"/>
              </a:rPr>
              <a:t>barfblog.com</a:t>
            </a:r>
            <a:endParaRPr lang="en-US" sz="3200" dirty="0">
              <a:ea typeface="ＭＳ Ｐゴシック" charset="0"/>
              <a:cs typeface="Avenir Book" charset="0"/>
            </a:endParaRPr>
          </a:p>
          <a:p>
            <a:pPr marL="0" indent="0">
              <a:buNone/>
            </a:pPr>
            <a:endParaRPr lang="en-US" dirty="0"/>
          </a:p>
        </p:txBody>
      </p:sp>
    </p:spTree>
    <p:extLst>
      <p:ext uri="{BB962C8B-B14F-4D97-AF65-F5344CB8AC3E}">
        <p14:creationId xmlns:p14="http://schemas.microsoft.com/office/powerpoint/2010/main" val="175323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0" y="0"/>
            <a:ext cx="11092816" cy="6858000"/>
          </a:xfrm>
          <a:prstGeom prst="rect">
            <a:avLst/>
          </a:prstGeom>
        </p:spPr>
      </p:pic>
      <p:sp>
        <p:nvSpPr>
          <p:cNvPr id="3" name="Content Placeholder 2"/>
          <p:cNvSpPr>
            <a:spLocks noGrp="1"/>
          </p:cNvSpPr>
          <p:nvPr>
            <p:ph idx="1"/>
          </p:nvPr>
        </p:nvSpPr>
        <p:spPr>
          <a:xfrm>
            <a:off x="5029200" y="0"/>
            <a:ext cx="4267200" cy="3429000"/>
          </a:xfrm>
        </p:spPr>
        <p:txBody>
          <a:bodyPr/>
          <a:lstStyle/>
          <a:p>
            <a:pPr marL="0" indent="0">
              <a:buNone/>
            </a:pPr>
            <a:r>
              <a:rPr lang="en-US" sz="2800" dirty="0">
                <a:solidFill>
                  <a:schemeClr val="bg1"/>
                </a:solidFill>
              </a:rPr>
              <a:t>While temperature control of food can be a challenge in any school nutrition </a:t>
            </a:r>
            <a:r>
              <a:rPr lang="en-US" sz="2800" dirty="0" smtClean="0">
                <a:solidFill>
                  <a:schemeClr val="bg1"/>
                </a:solidFill>
              </a:rPr>
              <a:t>operation</a:t>
            </a:r>
          </a:p>
          <a:p>
            <a:pPr marL="0" indent="0">
              <a:buNone/>
            </a:pPr>
            <a:r>
              <a:rPr lang="en-US" sz="2800" dirty="0">
                <a:solidFill>
                  <a:schemeClr val="bg1"/>
                </a:solidFill>
              </a:rPr>
              <a:t>M</a:t>
            </a:r>
            <a:r>
              <a:rPr lang="en-US" sz="2800" dirty="0" smtClean="0">
                <a:solidFill>
                  <a:schemeClr val="bg1"/>
                </a:solidFill>
              </a:rPr>
              <a:t>ore </a:t>
            </a:r>
            <a:r>
              <a:rPr lang="en-US" sz="2800" dirty="0">
                <a:solidFill>
                  <a:schemeClr val="bg1"/>
                </a:solidFill>
              </a:rPr>
              <a:t>challenging for meals served off premises on field trips. </a:t>
            </a:r>
          </a:p>
          <a:p>
            <a:endParaRPr lang="en-US" sz="2800" dirty="0" smtClean="0"/>
          </a:p>
          <a:p>
            <a:endParaRPr lang="en-US" sz="2800" dirty="0"/>
          </a:p>
        </p:txBody>
      </p:sp>
    </p:spTree>
    <p:extLst>
      <p:ext uri="{BB962C8B-B14F-4D97-AF65-F5344CB8AC3E}">
        <p14:creationId xmlns:p14="http://schemas.microsoft.com/office/powerpoint/2010/main" val="20359149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467" y="0"/>
            <a:ext cx="92202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4" name="Picture 3"/>
          <p:cNvPicPr>
            <a:picLocks noChangeAspect="1"/>
          </p:cNvPicPr>
          <p:nvPr/>
        </p:nvPicPr>
        <p:blipFill>
          <a:blip r:embed="rId2"/>
          <a:stretch>
            <a:fillRect/>
          </a:stretch>
        </p:blipFill>
        <p:spPr>
          <a:xfrm>
            <a:off x="1219200" y="152400"/>
            <a:ext cx="6584303" cy="6400800"/>
          </a:xfrm>
          <a:prstGeom prst="rect">
            <a:avLst/>
          </a:prstGeom>
        </p:spPr>
      </p:pic>
      <p:sp>
        <p:nvSpPr>
          <p:cNvPr id="3" name="Content Placeholder 2"/>
          <p:cNvSpPr>
            <a:spLocks noGrp="1"/>
          </p:cNvSpPr>
          <p:nvPr>
            <p:ph idx="1"/>
          </p:nvPr>
        </p:nvSpPr>
        <p:spPr>
          <a:xfrm>
            <a:off x="2514600" y="1371600"/>
            <a:ext cx="3657600" cy="3886200"/>
          </a:xfrm>
        </p:spPr>
        <p:txBody>
          <a:bodyPr/>
          <a:lstStyle/>
          <a:p>
            <a:pPr marL="457200" lvl="1" indent="0">
              <a:buNone/>
            </a:pPr>
            <a:r>
              <a:rPr lang="en-US" dirty="0" smtClean="0"/>
              <a:t>90</a:t>
            </a:r>
            <a:r>
              <a:rPr lang="en-US" dirty="0"/>
              <a:t>% of food items in sack lunches were at unsafe temperatures (</a:t>
            </a:r>
            <a:r>
              <a:rPr lang="en-US" dirty="0" err="1"/>
              <a:t>Almansour</a:t>
            </a:r>
            <a:r>
              <a:rPr lang="en-US" dirty="0"/>
              <a:t> et al., 2011)</a:t>
            </a:r>
          </a:p>
          <a:p>
            <a:pPr marL="457200" lvl="1" indent="0">
              <a:buNone/>
            </a:pPr>
            <a:endParaRPr lang="en-US" dirty="0" smtClean="0"/>
          </a:p>
          <a:p>
            <a:pPr marL="457200" lvl="1" indent="0">
              <a:buNone/>
            </a:pPr>
            <a:r>
              <a:rPr lang="en-US" dirty="0" smtClean="0"/>
              <a:t>The </a:t>
            </a:r>
            <a:r>
              <a:rPr lang="en-US" dirty="0"/>
              <a:t>temp of refrigerated foods reached Danger Zone within 10 minutes of being in a car trunk exposed to sunlight</a:t>
            </a:r>
          </a:p>
          <a:p>
            <a:endParaRPr lang="en-US" dirty="0"/>
          </a:p>
        </p:txBody>
      </p:sp>
    </p:spTree>
    <p:extLst>
      <p:ext uri="{BB962C8B-B14F-4D97-AF65-F5344CB8AC3E}">
        <p14:creationId xmlns:p14="http://schemas.microsoft.com/office/powerpoint/2010/main" val="242849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Rectangle 5"/>
          <p:cNvSpPr/>
          <p:nvPr/>
        </p:nvSpPr>
        <p:spPr bwMode="auto">
          <a:xfrm>
            <a:off x="8467" y="0"/>
            <a:ext cx="92202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5" name="Picture 4" descr="LGIHF.jp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2400"/>
            <a:ext cx="6858000" cy="6553200"/>
          </a:xfrm>
          <a:prstGeom prst="rect">
            <a:avLst/>
          </a:prstGeom>
        </p:spPr>
      </p:pic>
    </p:spTree>
    <p:extLst>
      <p:ext uri="{BB962C8B-B14F-4D97-AF65-F5344CB8AC3E}">
        <p14:creationId xmlns:p14="http://schemas.microsoft.com/office/powerpoint/2010/main" val="48917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04-30 at 1.36.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34334" cy="6858000"/>
          </a:xfrm>
          <a:prstGeom prst="rect">
            <a:avLst/>
          </a:prstGeom>
        </p:spPr>
      </p:pic>
    </p:spTree>
    <p:extLst>
      <p:ext uri="{BB962C8B-B14F-4D97-AF65-F5344CB8AC3E}">
        <p14:creationId xmlns:p14="http://schemas.microsoft.com/office/powerpoint/2010/main" val="36907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19400"/>
            <a:ext cx="8229600" cy="3429000"/>
          </a:xfrm>
        </p:spPr>
        <p:txBody>
          <a:bodyPr/>
          <a:lstStyle/>
          <a:p>
            <a:pPr marL="0" indent="0">
              <a:buNone/>
            </a:pPr>
            <a:r>
              <a:rPr lang="en-US" dirty="0" smtClean="0"/>
              <a:t>http</a:t>
            </a:r>
            <a:r>
              <a:rPr lang="en-US" dirty="0"/>
              <a:t>://</a:t>
            </a:r>
            <a:r>
              <a:rPr lang="en-US" dirty="0" err="1"/>
              <a:t>childnutrition.ncpublicschools.gov</a:t>
            </a:r>
            <a:r>
              <a:rPr lang="en-US" dirty="0"/>
              <a:t>/information-resources/</a:t>
            </a:r>
            <a:r>
              <a:rPr lang="en-US" dirty="0" err="1"/>
              <a:t>haccp</a:t>
            </a:r>
            <a:r>
              <a:rPr lang="en-US" dirty="0"/>
              <a:t>-food-safety/</a:t>
            </a:r>
            <a:r>
              <a:rPr lang="en-US" dirty="0" err="1"/>
              <a:t>haccp</a:t>
            </a:r>
            <a:r>
              <a:rPr lang="en-US" dirty="0"/>
              <a:t>-continuing-education/field-trip-safety/field-trip-safety</a:t>
            </a:r>
          </a:p>
        </p:txBody>
      </p:sp>
      <p:pic>
        <p:nvPicPr>
          <p:cNvPr id="4" name="Picture 3" descr="Screen Shot 2015-04-30 at 1.35.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6933"/>
            <a:ext cx="9144000" cy="2376808"/>
          </a:xfrm>
          <a:prstGeom prst="rect">
            <a:avLst/>
          </a:prstGeom>
        </p:spPr>
      </p:pic>
    </p:spTree>
    <p:extLst>
      <p:ext uri="{BB962C8B-B14F-4D97-AF65-F5344CB8AC3E}">
        <p14:creationId xmlns:p14="http://schemas.microsoft.com/office/powerpoint/2010/main" val="12490160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19600" y="1981200"/>
            <a:ext cx="4267200" cy="3429000"/>
          </a:xfrm>
        </p:spPr>
        <p:txBody>
          <a:bodyPr/>
          <a:lstStyle/>
          <a:p>
            <a:r>
              <a:rPr lang="en-US" dirty="0" smtClean="0"/>
              <a:t>Summer nutrition program data:</a:t>
            </a:r>
          </a:p>
          <a:p>
            <a:r>
              <a:rPr lang="en-US" dirty="0" err="1" smtClean="0"/>
              <a:t>Handwashing</a:t>
            </a:r>
            <a:endParaRPr lang="en-US" dirty="0" smtClean="0"/>
          </a:p>
          <a:p>
            <a:r>
              <a:rPr lang="en-US" dirty="0" smtClean="0"/>
              <a:t>Temperatures</a:t>
            </a:r>
            <a:endParaRPr lang="en-US" dirty="0"/>
          </a:p>
        </p:txBody>
      </p:sp>
      <p:pic>
        <p:nvPicPr>
          <p:cNvPr id="4" name="Picture 3"/>
          <p:cNvPicPr>
            <a:picLocks noChangeAspect="1"/>
          </p:cNvPicPr>
          <p:nvPr/>
        </p:nvPicPr>
        <p:blipFill>
          <a:blip r:embed="rId2"/>
          <a:stretch>
            <a:fillRect/>
          </a:stretch>
        </p:blipFill>
        <p:spPr>
          <a:xfrm>
            <a:off x="25400" y="-25400"/>
            <a:ext cx="4098727" cy="6858000"/>
          </a:xfrm>
          <a:prstGeom prst="rect">
            <a:avLst/>
          </a:prstGeom>
        </p:spPr>
      </p:pic>
    </p:spTree>
    <p:extLst>
      <p:ext uri="{BB962C8B-B14F-4D97-AF65-F5344CB8AC3E}">
        <p14:creationId xmlns:p14="http://schemas.microsoft.com/office/powerpoint/2010/main" val="142937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food safety a concern?</a:t>
            </a:r>
            <a:endParaRPr lang="en-US" dirty="0"/>
          </a:p>
        </p:txBody>
      </p:sp>
      <p:sp>
        <p:nvSpPr>
          <p:cNvPr id="3" name="Content Placeholder 2"/>
          <p:cNvSpPr>
            <a:spLocks noGrp="1"/>
          </p:cNvSpPr>
          <p:nvPr>
            <p:ph idx="1"/>
          </p:nvPr>
        </p:nvSpPr>
        <p:spPr/>
        <p:txBody>
          <a:bodyPr>
            <a:normAutofit/>
          </a:bodyPr>
          <a:lstStyle/>
          <a:p>
            <a:r>
              <a:rPr lang="en-US" dirty="0" smtClean="0"/>
              <a:t>It’s difficult to control food temperatures when we travel </a:t>
            </a:r>
          </a:p>
          <a:p>
            <a:r>
              <a:rPr lang="en-US" dirty="0" smtClean="0"/>
              <a:t>Harmful bacteria grow quickly between 41°F and 135°F (Temperature Danger Zone)</a:t>
            </a:r>
          </a:p>
        </p:txBody>
      </p:sp>
    </p:spTree>
    <p:extLst>
      <p:ext uri="{BB962C8B-B14F-4D97-AF65-F5344CB8AC3E}">
        <p14:creationId xmlns:p14="http://schemas.microsoft.com/office/powerpoint/2010/main" val="3502237430"/>
      </p:ext>
    </p:extLst>
  </p:cSld>
  <p:clrMapOvr>
    <a:masterClrMapping/>
  </p:clrMapOvr>
</p:sld>
</file>

<file path=ppt/theme/theme1.xml><?xml version="1.0" encoding="utf-8"?>
<a:theme xmlns:a="http://schemas.openxmlformats.org/drawingml/2006/main" name="Pixel">
  <a:themeElements>
    <a:clrScheme name="">
      <a:dk1>
        <a:srgbClr val="993300"/>
      </a:dk1>
      <a:lt1>
        <a:srgbClr val="FFFFFF"/>
      </a:lt1>
      <a:dk2>
        <a:srgbClr val="333333"/>
      </a:dk2>
      <a:lt2>
        <a:srgbClr val="666699"/>
      </a:lt2>
      <a:accent1>
        <a:srgbClr val="CC3300"/>
      </a:accent1>
      <a:accent2>
        <a:srgbClr val="408000"/>
      </a:accent2>
      <a:accent3>
        <a:srgbClr val="FFFFFF"/>
      </a:accent3>
      <a:accent4>
        <a:srgbClr val="822A00"/>
      </a:accent4>
      <a:accent5>
        <a:srgbClr val="E2ADAA"/>
      </a:accent5>
      <a:accent6>
        <a:srgbClr val="397300"/>
      </a:accent6>
      <a:hlink>
        <a:srgbClr val="CC9900"/>
      </a:hlink>
      <a:folHlink>
        <a:srgbClr val="B2B2B2"/>
      </a:folHlink>
    </a:clrScheme>
    <a:fontScheme name="Pixel">
      <a:majorFont>
        <a:latin typeface="Helvetica Neue Black Condense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4C4C4C"/>
        </a:dk1>
        <a:lt1>
          <a:srgbClr val="FBFFD8"/>
        </a:lt1>
        <a:dk2>
          <a:srgbClr val="333333"/>
        </a:dk2>
        <a:lt2>
          <a:srgbClr val="666699"/>
        </a:lt2>
        <a:accent1>
          <a:srgbClr val="CC3300"/>
        </a:accent1>
        <a:accent2>
          <a:srgbClr val="408000"/>
        </a:accent2>
        <a:accent3>
          <a:srgbClr val="FDFFE9"/>
        </a:accent3>
        <a:accent4>
          <a:srgbClr val="404040"/>
        </a:accent4>
        <a:accent5>
          <a:srgbClr val="E2ADAA"/>
        </a:accent5>
        <a:accent6>
          <a:srgbClr val="3973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35044</TotalTime>
  <Words>2097</Words>
  <Application>Microsoft Macintosh PowerPoint</Application>
  <PresentationFormat>On-screen Show (4:3)</PresentationFormat>
  <Paragraphs>198</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Pixel</vt:lpstr>
      <vt:lpstr>Field Trip and Food Transport: Do It Safely </vt:lpstr>
      <vt:lpstr>NC Department of Public Instruction (NC DPI)</vt:lpstr>
      <vt:lpstr>PowerPoint Presentation</vt:lpstr>
      <vt:lpstr>PowerPoint Presentation</vt:lpstr>
      <vt:lpstr>PowerPoint Presentation</vt:lpstr>
      <vt:lpstr>PowerPoint Presentation</vt:lpstr>
      <vt:lpstr>PowerPoint Presentation</vt:lpstr>
      <vt:lpstr>PowerPoint Presentation</vt:lpstr>
      <vt:lpstr>Why is food safety a concern?</vt:lpstr>
      <vt:lpstr>PowerPoint Presentation</vt:lpstr>
      <vt:lpstr>PowerPoint Presentation</vt:lpstr>
      <vt:lpstr>The “Bad Guys”</vt:lpstr>
      <vt:lpstr>What should be kept cold?</vt:lpstr>
      <vt:lpstr>Planning Ahead</vt:lpstr>
      <vt:lpstr>Food Allergies/Special Needs</vt:lpstr>
      <vt:lpstr>Preparing the Food</vt:lpstr>
      <vt:lpstr>Packing the Food</vt:lpstr>
      <vt:lpstr>Monitoring Temperatures</vt:lpstr>
      <vt:lpstr>PowerPoint Presentation</vt:lpstr>
      <vt:lpstr>What to tell teachers:</vt:lpstr>
      <vt:lpstr>What to tell teachers</vt:lpstr>
      <vt:lpstr>Other Concerns</vt:lpstr>
      <vt:lpstr>PowerPoint Presentation</vt:lpstr>
      <vt:lpstr>Contact</vt:lpstr>
    </vt:vector>
  </TitlesOfParts>
  <Company>University of Guelph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Analysis</dc:title>
  <dc:creator>Ben Chapman</dc:creator>
  <cp:lastModifiedBy>Katrina Levine</cp:lastModifiedBy>
  <cp:revision>1302</cp:revision>
  <cp:lastPrinted>2011-10-14T18:43:03Z</cp:lastPrinted>
  <dcterms:created xsi:type="dcterms:W3CDTF">2013-07-31T12:49:15Z</dcterms:created>
  <dcterms:modified xsi:type="dcterms:W3CDTF">2015-09-24T21:19:28Z</dcterms:modified>
</cp:coreProperties>
</file>