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56" r:id="rId2"/>
    <p:sldId id="257" r:id="rId3"/>
    <p:sldId id="258" r:id="rId4"/>
    <p:sldId id="259" r:id="rId5"/>
    <p:sldId id="270" r:id="rId6"/>
    <p:sldId id="260" r:id="rId7"/>
    <p:sldId id="262" r:id="rId8"/>
    <p:sldId id="272" r:id="rId9"/>
    <p:sldId id="269" r:id="rId10"/>
    <p:sldId id="276" r:id="rId11"/>
    <p:sldId id="274" r:id="rId12"/>
    <p:sldId id="275" r:id="rId13"/>
    <p:sldId id="278" r:id="rId14"/>
    <p:sldId id="277" r:id="rId15"/>
    <p:sldId id="264" r:id="rId1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pitchFamily="34" charset="-128"/>
        <a:cs typeface="Arial" charset="0"/>
      </a:defRPr>
    </a:lvl1pPr>
    <a:lvl2pPr marL="457200" algn="l" rtl="0" fontAlgn="base">
      <a:spcBef>
        <a:spcPct val="0"/>
      </a:spcBef>
      <a:spcAft>
        <a:spcPct val="0"/>
      </a:spcAft>
      <a:defRPr sz="2400"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sz="2400"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sz="2400"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sz="2400" kern="1200">
        <a:solidFill>
          <a:schemeClr val="tx1"/>
        </a:solidFill>
        <a:latin typeface="Arial" charset="0"/>
        <a:ea typeface="ＭＳ Ｐゴシック" pitchFamily="34" charset="-128"/>
        <a:cs typeface="Arial" charset="0"/>
      </a:defRPr>
    </a:lvl5pPr>
    <a:lvl6pPr marL="2286000" algn="l" defTabSz="914400" rtl="0" eaLnBrk="1" latinLnBrk="0" hangingPunct="1">
      <a:defRPr sz="2400" kern="1200">
        <a:solidFill>
          <a:schemeClr val="tx1"/>
        </a:solidFill>
        <a:latin typeface="Arial" charset="0"/>
        <a:ea typeface="ＭＳ Ｐゴシック" pitchFamily="34" charset="-128"/>
        <a:cs typeface="Arial" charset="0"/>
      </a:defRPr>
    </a:lvl6pPr>
    <a:lvl7pPr marL="2743200" algn="l" defTabSz="914400" rtl="0" eaLnBrk="1" latinLnBrk="0" hangingPunct="1">
      <a:defRPr sz="2400" kern="1200">
        <a:solidFill>
          <a:schemeClr val="tx1"/>
        </a:solidFill>
        <a:latin typeface="Arial" charset="0"/>
        <a:ea typeface="ＭＳ Ｐゴシック" pitchFamily="34" charset="-128"/>
        <a:cs typeface="Arial" charset="0"/>
      </a:defRPr>
    </a:lvl7pPr>
    <a:lvl8pPr marL="3200400" algn="l" defTabSz="914400" rtl="0" eaLnBrk="1" latinLnBrk="0" hangingPunct="1">
      <a:defRPr sz="2400" kern="1200">
        <a:solidFill>
          <a:schemeClr val="tx1"/>
        </a:solidFill>
        <a:latin typeface="Arial" charset="0"/>
        <a:ea typeface="ＭＳ Ｐゴシック" pitchFamily="34" charset="-128"/>
        <a:cs typeface="Arial" charset="0"/>
      </a:defRPr>
    </a:lvl8pPr>
    <a:lvl9pPr marL="3657600" algn="l" defTabSz="914400" rtl="0" eaLnBrk="1" latinLnBrk="0" hangingPunct="1">
      <a:defRPr sz="2400" kern="1200">
        <a:solidFill>
          <a:schemeClr val="tx1"/>
        </a:solidFill>
        <a:latin typeface="Arial" charset="0"/>
        <a:ea typeface="ＭＳ Ｐゴシック" pitchFamily="34"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01" autoAdjust="0"/>
    <p:restoredTop sz="94690" autoAdjust="0"/>
  </p:normalViewPr>
  <p:slideViewPr>
    <p:cSldViewPr>
      <p:cViewPr varScale="1">
        <p:scale>
          <a:sx n="78" d="100"/>
          <a:sy n="78" d="100"/>
        </p:scale>
        <p:origin x="-81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dirty="0">
                <a:ea typeface="ＭＳ Ｐゴシック" charset="-128"/>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0" hangingPunct="0">
              <a:defRPr sz="1200" smtClean="0">
                <a:ea typeface="ＭＳ Ｐゴシック" charset="-128"/>
                <a:cs typeface="+mn-cs"/>
              </a:defRPr>
            </a:lvl1pPr>
          </a:lstStyle>
          <a:p>
            <a:pPr>
              <a:defRPr/>
            </a:pPr>
            <a:fld id="{8ACC3AE4-AA9B-42DE-B1BA-B4E5593A04CA}" type="datetimeFigureOut">
              <a:rPr lang="en-US"/>
              <a:pPr>
                <a:defRPr/>
              </a:pPr>
              <a:t>6/6/2012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0" hangingPunct="0">
              <a:defRPr sz="1200" dirty="0">
                <a:ea typeface="ＭＳ Ｐゴシック" charset="-128"/>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eaLnBrk="0" hangingPunct="0">
              <a:defRPr sz="1200" smtClean="0">
                <a:ea typeface="ＭＳ Ｐゴシック" charset="-128"/>
                <a:cs typeface="+mn-cs"/>
              </a:defRPr>
            </a:lvl1pPr>
          </a:lstStyle>
          <a:p>
            <a:pPr>
              <a:defRPr/>
            </a:pPr>
            <a:fld id="{62956025-CF07-4493-B3BE-D3512CC63FEA}"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dirty="0">
                <a:ea typeface="ＭＳ Ｐゴシック" charset="-128"/>
                <a:cs typeface="ＭＳ Ｐゴシック" charset="-128"/>
              </a:defRPr>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dirty="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dirty="0">
                <a:ea typeface="ＭＳ Ｐゴシック" charset="-128"/>
                <a:cs typeface="ＭＳ Ｐゴシック" charset="-128"/>
              </a:defRPr>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ea typeface="ＭＳ Ｐゴシック" charset="-128"/>
                <a:cs typeface="+mn-cs"/>
              </a:defRPr>
            </a:lvl1pPr>
          </a:lstStyle>
          <a:p>
            <a:pPr>
              <a:defRPr/>
            </a:pPr>
            <a:fld id="{9BEA8471-E050-4182-B776-32FF81201D1D}"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0DCD8FAD-6D5F-4A8F-83FB-ABF42FD931E5}" type="slidenum">
              <a:rPr lang="en-US" smtClean="0">
                <a:ea typeface="ＭＳ Ｐゴシック" pitchFamily="34" charset="-128"/>
              </a:rPr>
              <a:pPr/>
              <a:t>1</a:t>
            </a:fld>
            <a:endParaRPr lang="en-US" smtClean="0">
              <a:ea typeface="ＭＳ Ｐゴシック" pitchFamily="34" charset="-128"/>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p>
            <a:fld id="{D6549C9A-86AC-42A5-9670-83F3A3A02104}" type="slidenum">
              <a:rPr lang="en-US" smtClean="0">
                <a:ea typeface="ＭＳ Ｐゴシック" pitchFamily="34" charset="-128"/>
              </a:rPr>
              <a:pPr/>
              <a:t>10</a:t>
            </a:fld>
            <a:endParaRPr lang="en-US" smtClean="0">
              <a:ea typeface="ＭＳ Ｐゴシック" pitchFamily="34" charset="-128"/>
            </a:endParaRPr>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p:spPr>
        <p:txBody>
          <a:bodyPr/>
          <a:lstStyle/>
          <a:p>
            <a:fld id="{FE9757DA-D0D5-4D0E-9A70-1494654862F3}" type="slidenum">
              <a:rPr lang="en-US" smtClean="0">
                <a:ea typeface="ＭＳ Ｐゴシック" pitchFamily="34" charset="-128"/>
              </a:rPr>
              <a:pPr/>
              <a:t>11</a:t>
            </a:fld>
            <a:endParaRPr lang="en-US" smtClean="0">
              <a:ea typeface="ＭＳ Ｐゴシック" pitchFamily="34" charset="-128"/>
            </a:endParaRPr>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p:spPr>
        <p:txBody>
          <a:bodyPr/>
          <a:lstStyle/>
          <a:p>
            <a:fld id="{C8DF28CD-7264-4261-BF2C-4A98BCEE8DBA}" type="slidenum">
              <a:rPr lang="en-US" smtClean="0">
                <a:ea typeface="ＭＳ Ｐゴシック" pitchFamily="34" charset="-128"/>
              </a:rPr>
              <a:pPr/>
              <a:t>12</a:t>
            </a:fld>
            <a:endParaRPr lang="en-US" smtClean="0">
              <a:ea typeface="ＭＳ Ｐゴシック" pitchFamily="34" charset="-128"/>
            </a:endParaRPr>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p:spPr>
        <p:txBody>
          <a:bodyPr/>
          <a:lstStyle/>
          <a:p>
            <a:fld id="{C953AA65-A406-4A26-BCE2-AF24A92BE8FB}" type="slidenum">
              <a:rPr lang="en-US" smtClean="0">
                <a:ea typeface="ＭＳ Ｐゴシック" pitchFamily="34" charset="-128"/>
              </a:rPr>
              <a:pPr/>
              <a:t>13</a:t>
            </a:fld>
            <a:endParaRPr lang="en-US" smtClean="0">
              <a:ea typeface="ＭＳ Ｐゴシック" pitchFamily="34" charset="-128"/>
            </a:endParaRPr>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C6D6F3CD-E689-4050-9BE1-C8E0DD791B4C}" type="slidenum">
              <a:rPr lang="en-US" smtClean="0">
                <a:ea typeface="ＭＳ Ｐゴシック" pitchFamily="34" charset="-128"/>
              </a:rPr>
              <a:pPr/>
              <a:t>14</a:t>
            </a:fld>
            <a:endParaRPr lang="en-US" smtClean="0">
              <a:ea typeface="ＭＳ Ｐゴシック" pitchFamily="34" charset="-128"/>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a:ln/>
        </p:spPr>
      </p:sp>
      <p:sp>
        <p:nvSpPr>
          <p:cNvPr id="45058"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45059" name="Slide Number Placeholder 3"/>
          <p:cNvSpPr>
            <a:spLocks noGrp="1"/>
          </p:cNvSpPr>
          <p:nvPr>
            <p:ph type="sldNum" sz="quarter" idx="5"/>
          </p:nvPr>
        </p:nvSpPr>
        <p:spPr>
          <a:noFill/>
        </p:spPr>
        <p:txBody>
          <a:bodyPr/>
          <a:lstStyle/>
          <a:p>
            <a:fld id="{70F0ECC4-CE50-4550-9FA3-3AD964EFB5A4}" type="slidenum">
              <a:rPr lang="en-US" smtClean="0">
                <a:ea typeface="ＭＳ Ｐゴシック" pitchFamily="34" charset="-128"/>
              </a:rPr>
              <a:pPr/>
              <a:t>15</a:t>
            </a:fld>
            <a:endParaRPr lang="en-US"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933E61B1-F346-44EE-AF6D-1F6F58ED42F4}" type="slidenum">
              <a:rPr lang="en-US" smtClean="0">
                <a:ea typeface="ＭＳ Ｐゴシック" pitchFamily="34" charset="-128"/>
              </a:rPr>
              <a:pPr/>
              <a:t>2</a:t>
            </a:fld>
            <a:endParaRPr lang="en-US" smtClean="0">
              <a:ea typeface="ＭＳ Ｐゴシック" pitchFamily="34" charset="-128"/>
            </a:endParaRPr>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136109C4-37BA-4E3E-B374-DCAF076CE488}" type="slidenum">
              <a:rPr lang="en-US" smtClean="0">
                <a:ea typeface="ＭＳ Ｐゴシック" pitchFamily="34" charset="-128"/>
              </a:rPr>
              <a:pPr/>
              <a:t>3</a:t>
            </a:fld>
            <a:endParaRPr lang="en-US" smtClean="0">
              <a:ea typeface="ＭＳ Ｐゴシック" pitchFamily="34" charset="-128"/>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fld id="{F16A7B16-D444-47D0-8C18-1C194FE5E2EB}" type="slidenum">
              <a:rPr lang="en-US" smtClean="0">
                <a:ea typeface="ＭＳ Ｐゴシック" pitchFamily="34" charset="-128"/>
              </a:rPr>
              <a:pPr/>
              <a:t>4</a:t>
            </a:fld>
            <a:endParaRPr lang="en-US" smtClean="0">
              <a:ea typeface="ＭＳ Ｐゴシック" pitchFamily="34" charset="-128"/>
            </a:endParaRPr>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fld id="{B9C4F82E-EDF2-46E1-A046-8009685FA095}" type="slidenum">
              <a:rPr lang="en-US" smtClean="0">
                <a:ea typeface="ＭＳ Ｐゴシック" pitchFamily="34" charset="-128"/>
              </a:rPr>
              <a:pPr/>
              <a:t>5</a:t>
            </a:fld>
            <a:endParaRPr lang="en-US" smtClean="0">
              <a:ea typeface="ＭＳ Ｐゴシック" pitchFamily="34" charset="-128"/>
            </a:endParaRPr>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fld id="{72F38646-2F06-4C90-9AC4-D8ABB849A4A3}" type="slidenum">
              <a:rPr lang="en-US" smtClean="0">
                <a:ea typeface="ＭＳ Ｐゴシック" pitchFamily="34" charset="-128"/>
              </a:rPr>
              <a:pPr/>
              <a:t>6</a:t>
            </a:fld>
            <a:endParaRPr lang="en-US" smtClean="0">
              <a:ea typeface="ＭＳ Ｐゴシック" pitchFamily="34" charset="-128"/>
            </a:endParaRPr>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28675" name="Slide Number Placeholder 3"/>
          <p:cNvSpPr>
            <a:spLocks noGrp="1"/>
          </p:cNvSpPr>
          <p:nvPr>
            <p:ph type="sldNum" sz="quarter" idx="5"/>
          </p:nvPr>
        </p:nvSpPr>
        <p:spPr>
          <a:noFill/>
        </p:spPr>
        <p:txBody>
          <a:bodyPr/>
          <a:lstStyle/>
          <a:p>
            <a:fld id="{E97F3AB0-0A8F-4B5A-9E8E-7E2070897292}" type="slidenum">
              <a:rPr lang="en-US" smtClean="0">
                <a:ea typeface="ＭＳ Ｐゴシック" pitchFamily="34" charset="-128"/>
              </a:rPr>
              <a:pPr/>
              <a:t>7</a:t>
            </a:fld>
            <a:endParaRPr lang="en-US" smtClean="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p:spPr>
        <p:txBody>
          <a:bodyPr/>
          <a:lstStyle/>
          <a:p>
            <a:fld id="{9ABE0306-C24F-4950-AE57-90E3F93390FD}" type="slidenum">
              <a:rPr lang="en-US" smtClean="0">
                <a:ea typeface="ＭＳ Ｐゴシック" pitchFamily="34" charset="-128"/>
              </a:rPr>
              <a:pPr/>
              <a:t>8</a:t>
            </a:fld>
            <a:endParaRPr lang="en-US" smtClean="0">
              <a:ea typeface="ＭＳ Ｐゴシック" pitchFamily="34" charset="-128"/>
            </a:endParaRPr>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a:ln/>
        </p:spPr>
      </p:sp>
      <p:sp>
        <p:nvSpPr>
          <p:cNvPr id="32770"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32771" name="Slide Number Placeholder 3"/>
          <p:cNvSpPr>
            <a:spLocks noGrp="1"/>
          </p:cNvSpPr>
          <p:nvPr>
            <p:ph type="sldNum" sz="quarter" idx="5"/>
          </p:nvPr>
        </p:nvSpPr>
        <p:spPr>
          <a:noFill/>
        </p:spPr>
        <p:txBody>
          <a:bodyPr/>
          <a:lstStyle/>
          <a:p>
            <a:fld id="{81AED2DD-C46E-4E4C-824E-13FA08C1182C}" type="slidenum">
              <a:rPr lang="en-US" smtClean="0">
                <a:ea typeface="ＭＳ Ｐゴシック" pitchFamily="34" charset="-128"/>
              </a:rPr>
              <a:pPr/>
              <a:t>9</a:t>
            </a:fld>
            <a:endParaRPr lang="en-US"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894E69-D9C2-49D4-A29B-28A80D172DE2}"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AFAC5B-0DA1-4377-BC48-91C49C8FEC9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3F2C61E-C480-4FDE-8885-614274A95D8E}"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FFE795-6A41-4AA7-B072-45437277E79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808EED1-4FBF-4CA8-8617-B6F1AE5BB6D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0B2C9D-2C46-4901-BDBF-BE3489B5729E}"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50F3901-EFA3-40BB-926C-B3558FDE78BB}"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BE84AEF-70F1-417A-BEA0-BF28222ECDA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FDE2BF2-D159-48D0-A106-496EB1648FC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24408A6-13D7-4F77-803E-534746CF3901}"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22D0640-6079-49D5-AD56-16930878188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dirty="0">
                <a:ea typeface="ＭＳ Ｐゴシック" charset="-128"/>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dirty="0">
                <a:ea typeface="ＭＳ Ｐゴシック" charset="-128"/>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ea typeface="ＭＳ Ｐゴシック" charset="-128"/>
                <a:cs typeface="+mn-cs"/>
              </a:defRPr>
            </a:lvl1pPr>
          </a:lstStyle>
          <a:p>
            <a:pPr>
              <a:defRPr/>
            </a:pPr>
            <a:fld id="{C3F3B0B5-F2E6-48CD-87F1-DC57A5C5AD7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Arial" charset="0"/>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Arial" charset="0"/>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Arial" charset="0"/>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Arial" charset="0"/>
          <a:ea typeface="ＭＳ Ｐゴシック" charset="-128"/>
          <a:cs typeface="ＭＳ Ｐゴシック"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762000" y="457200"/>
            <a:ext cx="7772400" cy="1143000"/>
          </a:xfrm>
        </p:spPr>
        <p:txBody>
          <a:bodyPr/>
          <a:lstStyle/>
          <a:p>
            <a:pPr eaLnBrk="1" hangingPunct="1"/>
            <a:r>
              <a:rPr lang="en-US" smtClean="0"/>
              <a:t>Welcome to the </a:t>
            </a:r>
          </a:p>
        </p:txBody>
      </p:sp>
      <p:sp>
        <p:nvSpPr>
          <p:cNvPr id="15362" name="Rectangle 3"/>
          <p:cNvSpPr>
            <a:spLocks noGrp="1" noChangeArrowheads="1"/>
          </p:cNvSpPr>
          <p:nvPr>
            <p:ph type="subTitle" idx="1"/>
          </p:nvPr>
        </p:nvSpPr>
        <p:spPr>
          <a:xfrm>
            <a:off x="457200" y="3581400"/>
            <a:ext cx="8305800" cy="2743200"/>
          </a:xfrm>
        </p:spPr>
        <p:txBody>
          <a:bodyPr/>
          <a:lstStyle/>
          <a:p>
            <a:pPr eaLnBrk="1" hangingPunct="1"/>
            <a:r>
              <a:rPr lang="en-US" smtClean="0"/>
              <a:t>Spring Board Meeting</a:t>
            </a:r>
          </a:p>
          <a:p>
            <a:pPr eaLnBrk="1" hangingPunct="1"/>
            <a:r>
              <a:rPr lang="en-US" smtClean="0"/>
              <a:t>June 6, 2012</a:t>
            </a:r>
          </a:p>
          <a:p>
            <a:pPr eaLnBrk="1" hangingPunct="1"/>
            <a:endParaRPr lang="en-US" smtClean="0"/>
          </a:p>
          <a:p>
            <a:pPr eaLnBrk="1" hangingPunct="1"/>
            <a:r>
              <a:rPr lang="en-US" sz="2400" smtClean="0"/>
              <a:t>If you have not already done so, please use the Audio Setup Wizard to test your microphone and speakers.</a:t>
            </a:r>
            <a:endParaRPr lang="en-US" smtClean="0"/>
          </a:p>
        </p:txBody>
      </p:sp>
      <p:pic>
        <p:nvPicPr>
          <p:cNvPr id="15363" name="Picture 7" descr="Logo"/>
          <p:cNvPicPr>
            <a:picLocks noChangeAspect="1" noChangeArrowheads="1"/>
          </p:cNvPicPr>
          <p:nvPr/>
        </p:nvPicPr>
        <p:blipFill>
          <a:blip r:embed="rId3"/>
          <a:srcRect/>
          <a:stretch>
            <a:fillRect/>
          </a:stretch>
        </p:blipFill>
        <p:spPr bwMode="auto">
          <a:xfrm>
            <a:off x="1219200" y="1905000"/>
            <a:ext cx="692785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3"/>
          <p:cNvSpPr>
            <a:spLocks noGrp="1" noChangeArrowheads="1"/>
          </p:cNvSpPr>
          <p:nvPr>
            <p:ph type="body" idx="1"/>
          </p:nvPr>
        </p:nvSpPr>
        <p:spPr>
          <a:xfrm>
            <a:off x="685800" y="609600"/>
            <a:ext cx="7772400" cy="5867400"/>
          </a:xfrm>
        </p:spPr>
        <p:txBody>
          <a:bodyPr/>
          <a:lstStyle/>
          <a:p>
            <a:pPr algn="ctr" eaLnBrk="1" hangingPunct="1">
              <a:lnSpc>
                <a:spcPct val="90000"/>
              </a:lnSpc>
              <a:buFontTx/>
              <a:buNone/>
            </a:pPr>
            <a:endParaRPr lang="en-US" sz="2000" smtClean="0"/>
          </a:p>
          <a:p>
            <a:pPr eaLnBrk="1" hangingPunct="1">
              <a:lnSpc>
                <a:spcPct val="90000"/>
              </a:lnSpc>
              <a:buFont typeface="Wingdings" pitchFamily="2" charset="2"/>
              <a:buChar char="w"/>
            </a:pPr>
            <a:r>
              <a:rPr lang="en-US" sz="2400" smtClean="0">
                <a:sym typeface="Wingdings" pitchFamily="2" charset="2"/>
              </a:rPr>
              <a:t>2011 Extension Federation Goals Review</a:t>
            </a:r>
          </a:p>
          <a:p>
            <a:pPr eaLnBrk="1" hangingPunct="1">
              <a:lnSpc>
                <a:spcPct val="90000"/>
              </a:lnSpc>
              <a:buFontTx/>
              <a:buNone/>
            </a:pPr>
            <a:r>
              <a:rPr lang="en-US" sz="2400" smtClean="0">
                <a:sym typeface="Wingdings" pitchFamily="2" charset="2"/>
              </a:rPr>
              <a:t>		Becky Miller, Past President (NCAEPAAT)</a:t>
            </a:r>
          </a:p>
          <a:p>
            <a:pPr eaLnBrk="1" hangingPunct="1">
              <a:lnSpc>
                <a:spcPct val="90000"/>
              </a:lnSpc>
              <a:buFontTx/>
              <a:buNone/>
            </a:pPr>
            <a:endParaRPr lang="en-US" sz="2400" smtClean="0">
              <a:sym typeface="Wingdings" pitchFamily="2" charset="2"/>
            </a:endParaRPr>
          </a:p>
          <a:p>
            <a:pPr eaLnBrk="1" hangingPunct="1">
              <a:lnSpc>
                <a:spcPct val="90000"/>
              </a:lnSpc>
              <a:buFontTx/>
              <a:buNone/>
            </a:pPr>
            <a:r>
              <a:rPr lang="en-US" sz="2000" smtClean="0">
                <a:sym typeface="Wingdings" pitchFamily="2" charset="2"/>
              </a:rPr>
              <a:t>		</a:t>
            </a:r>
            <a:r>
              <a:rPr lang="en-US" sz="2000" smtClean="0">
                <a:cs typeface="Arial" charset="0"/>
                <a:sym typeface="Wingdings" pitchFamily="2" charset="2"/>
              </a:rPr>
              <a:t>•  </a:t>
            </a:r>
            <a:r>
              <a:rPr lang="en-US" sz="2000" smtClean="0">
                <a:sym typeface="Wingdings" pitchFamily="2" charset="2"/>
              </a:rPr>
              <a:t>Adopt 2010 Federation Goals</a:t>
            </a:r>
          </a:p>
          <a:p>
            <a:pPr eaLnBrk="1" hangingPunct="1">
              <a:lnSpc>
                <a:spcPct val="90000"/>
              </a:lnSpc>
              <a:buFontTx/>
              <a:buNone/>
            </a:pPr>
            <a:r>
              <a:rPr lang="en-US" sz="2000" smtClean="0">
                <a:sym typeface="Wingdings" pitchFamily="2" charset="2"/>
              </a:rPr>
              <a:t>		        </a:t>
            </a:r>
            <a:r>
              <a:rPr lang="en-US" sz="2000" smtClean="0">
                <a:cs typeface="Arial" charset="0"/>
                <a:sym typeface="Wingdings" pitchFamily="2" charset="2"/>
              </a:rPr>
              <a:t>▫  Utilize video conferencing format for board meetings</a:t>
            </a:r>
          </a:p>
          <a:p>
            <a:pPr eaLnBrk="1" hangingPunct="1">
              <a:lnSpc>
                <a:spcPct val="90000"/>
              </a:lnSpc>
              <a:buFontTx/>
              <a:buNone/>
            </a:pPr>
            <a:r>
              <a:rPr lang="en-US" sz="2000" smtClean="0">
                <a:cs typeface="Arial" charset="0"/>
                <a:sym typeface="Wingdings" pitchFamily="2" charset="2"/>
              </a:rPr>
              <a:t>		        ▫  Offer board meetings/administrative updates to total</a:t>
            </a:r>
          </a:p>
          <a:p>
            <a:pPr eaLnBrk="1" hangingPunct="1">
              <a:lnSpc>
                <a:spcPct val="90000"/>
              </a:lnSpc>
              <a:buFontTx/>
              <a:buNone/>
            </a:pPr>
            <a:r>
              <a:rPr lang="en-US" sz="2000" smtClean="0">
                <a:cs typeface="Arial" charset="0"/>
                <a:sym typeface="Wingdings" pitchFamily="2" charset="2"/>
              </a:rPr>
              <a:t>			 membership</a:t>
            </a:r>
          </a:p>
          <a:p>
            <a:pPr eaLnBrk="1" hangingPunct="1">
              <a:lnSpc>
                <a:spcPct val="90000"/>
              </a:lnSpc>
              <a:buFontTx/>
              <a:buNone/>
            </a:pPr>
            <a:r>
              <a:rPr lang="en-US" sz="2000" smtClean="0">
                <a:cs typeface="Arial" charset="0"/>
                <a:sym typeface="Wingdings" pitchFamily="2" charset="2"/>
              </a:rPr>
              <a:t>		        ▫   Encourage membership in all associations to apply 		 for Leadership and Service Recognition Award</a:t>
            </a:r>
          </a:p>
          <a:p>
            <a:pPr eaLnBrk="1" hangingPunct="1">
              <a:lnSpc>
                <a:spcPct val="90000"/>
              </a:lnSpc>
              <a:buFontTx/>
              <a:buNone/>
            </a:pPr>
            <a:r>
              <a:rPr lang="en-US" sz="2000" smtClean="0">
                <a:cs typeface="Arial" charset="0"/>
                <a:sym typeface="Wingdings" pitchFamily="2" charset="2"/>
              </a:rPr>
              <a:t>		        ▫   Request all Associations to forward issues for 			 administration via the Extension Federation</a:t>
            </a:r>
          </a:p>
          <a:p>
            <a:pPr eaLnBrk="1" hangingPunct="1">
              <a:lnSpc>
                <a:spcPct val="90000"/>
              </a:lnSpc>
              <a:buFontTx/>
              <a:buNone/>
            </a:pPr>
            <a:endParaRPr lang="en-US" sz="2000" smtClean="0">
              <a:cs typeface="Arial" charset="0"/>
              <a:sym typeface="Wingdings" pitchFamily="2" charset="2"/>
            </a:endParaRPr>
          </a:p>
          <a:p>
            <a:pPr eaLnBrk="1" hangingPunct="1">
              <a:lnSpc>
                <a:spcPct val="90000"/>
              </a:lnSpc>
              <a:buFontTx/>
              <a:buNone/>
            </a:pPr>
            <a:r>
              <a:rPr lang="en-US" sz="2000" smtClean="0">
                <a:cs typeface="Arial" charset="0"/>
                <a:sym typeface="Wingdings" pitchFamily="2" charset="2"/>
              </a:rPr>
              <a:t>		•  Education association members about purposes and 		              objectives of Extension Federation</a:t>
            </a:r>
          </a:p>
          <a:p>
            <a:pPr eaLnBrk="1" hangingPunct="1">
              <a:lnSpc>
                <a:spcPct val="90000"/>
              </a:lnSpc>
              <a:buFontTx/>
              <a:buNone/>
            </a:pPr>
            <a:endParaRPr lang="en-US" sz="2000" smtClean="0">
              <a:cs typeface="Arial" charset="0"/>
              <a:sym typeface="Wingdings" pitchFamily="2" charset="2"/>
            </a:endParaRPr>
          </a:p>
          <a:p>
            <a:pPr eaLnBrk="1" hangingPunct="1">
              <a:lnSpc>
                <a:spcPct val="90000"/>
              </a:lnSpc>
              <a:buFontTx/>
              <a:buNone/>
            </a:pPr>
            <a:r>
              <a:rPr lang="en-US" sz="2000" smtClean="0">
                <a:cs typeface="Arial" charset="0"/>
                <a:sym typeface="Wingdings" pitchFamily="2" charset="2"/>
              </a:rPr>
              <a:t>		•</a:t>
            </a:r>
            <a:r>
              <a:rPr lang="en-US" sz="2000" smtClean="0">
                <a:latin typeface="Calibri" pitchFamily="34" charset="0"/>
                <a:cs typeface="Arial" charset="0"/>
                <a:sym typeface="Wingdings" pitchFamily="2" charset="2"/>
              </a:rPr>
              <a:t>  </a:t>
            </a:r>
            <a:r>
              <a:rPr lang="en-US" sz="2000" smtClean="0">
                <a:cs typeface="Arial" charset="0"/>
                <a:sym typeface="Wingdings" pitchFamily="2" charset="2"/>
              </a:rPr>
              <a:t>Update and revise Extension Federation brochure		       </a:t>
            </a:r>
          </a:p>
          <a:p>
            <a:pPr eaLnBrk="1" hangingPunct="1">
              <a:lnSpc>
                <a:spcPct val="90000"/>
              </a:lnSpc>
              <a:buFontTx/>
              <a:buNone/>
            </a:pPr>
            <a:endParaRPr lang="en-US" sz="2000" smtClean="0">
              <a:sym typeface="Wingdings" pitchFamily="2" charset="2"/>
            </a:endParaRPr>
          </a:p>
          <a:p>
            <a:pPr eaLnBrk="1" hangingPunct="1">
              <a:lnSpc>
                <a:spcPct val="90000"/>
              </a:lnSpc>
              <a:buFontTx/>
              <a:buNone/>
            </a:pPr>
            <a:r>
              <a:rPr lang="en-US" sz="2000" smtClean="0">
                <a:sym typeface="Wingdings" pitchFamily="2" charset="2"/>
              </a:rPr>
              <a:t>		     </a:t>
            </a:r>
          </a:p>
          <a:p>
            <a:pPr eaLnBrk="1" hangingPunct="1">
              <a:lnSpc>
                <a:spcPct val="90000"/>
              </a:lnSpc>
              <a:buFontTx/>
              <a:buNone/>
            </a:pPr>
            <a:endParaRPr lang="en-US" sz="2000" smtClean="0">
              <a:sym typeface="Wingdings" pitchFamily="2" charset="2"/>
            </a:endParaRPr>
          </a:p>
          <a:p>
            <a:pPr eaLnBrk="1" hangingPunct="1">
              <a:lnSpc>
                <a:spcPct val="90000"/>
              </a:lnSpc>
              <a:buFont typeface="Wingdings" pitchFamily="2" charset="2"/>
              <a:buChar char="w"/>
            </a:pPr>
            <a:endParaRPr lang="en-US" sz="2000" smtClean="0">
              <a:sym typeface="Wingdings" pitchFamily="2" charset="2"/>
            </a:endParaRPr>
          </a:p>
          <a:p>
            <a:pPr eaLnBrk="1" hangingPunct="1">
              <a:lnSpc>
                <a:spcPct val="90000"/>
              </a:lnSpc>
              <a:buFontTx/>
              <a:buNone/>
            </a:pPr>
            <a:r>
              <a:rPr lang="en-US" sz="2800" smtClean="0">
                <a:latin typeface="Times New Roman" pitchFamily="18" charset="0"/>
              </a:rPr>
              <a:t>	</a:t>
            </a:r>
            <a:br>
              <a:rPr lang="en-US" sz="2800" smtClean="0">
                <a:latin typeface="Times New Roman" pitchFamily="18" charset="0"/>
              </a:rPr>
            </a:br>
            <a:r>
              <a:rPr lang="en-US" sz="2800" smtClean="0">
                <a:latin typeface="Times New Roman" pitchFamily="18" charset="0"/>
              </a:rPr>
              <a:t>		</a:t>
            </a:r>
          </a:p>
          <a:p>
            <a:pPr eaLnBrk="1" hangingPunct="1">
              <a:lnSpc>
                <a:spcPct val="90000"/>
              </a:lnSpc>
              <a:buFontTx/>
              <a:buNone/>
            </a:pPr>
            <a:endParaRPr lang="en-US" sz="2800" smtClean="0">
              <a:latin typeface="Times New Roman" pitchFamily="18" charset="0"/>
            </a:endParaRPr>
          </a:p>
          <a:p>
            <a:pPr eaLnBrk="1" hangingPunct="1">
              <a:lnSpc>
                <a:spcPct val="90000"/>
              </a:lnSpc>
              <a:buFontTx/>
              <a:buNone/>
            </a:pPr>
            <a:endParaRPr lang="en-US" sz="28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3"/>
          <p:cNvSpPr>
            <a:spLocks noGrp="1" noChangeArrowheads="1"/>
          </p:cNvSpPr>
          <p:nvPr>
            <p:ph type="body" idx="1"/>
          </p:nvPr>
        </p:nvSpPr>
        <p:spPr>
          <a:xfrm>
            <a:off x="685800" y="609600"/>
            <a:ext cx="7772400" cy="5867400"/>
          </a:xfrm>
        </p:spPr>
        <p:txBody>
          <a:bodyPr/>
          <a:lstStyle/>
          <a:p>
            <a:pPr eaLnBrk="1" hangingPunct="1">
              <a:lnSpc>
                <a:spcPct val="90000"/>
              </a:lnSpc>
              <a:buFontTx/>
              <a:buNone/>
            </a:pPr>
            <a:r>
              <a:rPr lang="en-US" sz="2000" smtClean="0">
                <a:sym typeface="Wingdings" pitchFamily="2" charset="2"/>
              </a:rPr>
              <a:t>  </a:t>
            </a:r>
            <a:r>
              <a:rPr lang="en-US" sz="2400" smtClean="0">
                <a:sym typeface="Wingdings" pitchFamily="2" charset="2"/>
              </a:rPr>
              <a:t>New Business</a:t>
            </a:r>
          </a:p>
          <a:p>
            <a:pPr eaLnBrk="1" hangingPunct="1">
              <a:lnSpc>
                <a:spcPct val="90000"/>
              </a:lnSpc>
              <a:buFontTx/>
              <a:buNone/>
            </a:pPr>
            <a:endParaRPr lang="en-US" sz="2000" smtClean="0">
              <a:sym typeface="Wingdings" pitchFamily="2" charset="2"/>
            </a:endParaRPr>
          </a:p>
          <a:p>
            <a:pPr lvl="1" eaLnBrk="1" hangingPunct="1">
              <a:lnSpc>
                <a:spcPct val="90000"/>
              </a:lnSpc>
              <a:buFontTx/>
              <a:buNone/>
            </a:pPr>
            <a:r>
              <a:rPr lang="en-US" sz="2000" smtClean="0">
                <a:sym typeface="Wingdings" pitchFamily="2" charset="2"/>
              </a:rPr>
              <a:t>	-  NCFCEA Website Transition	   Will Strader, Webmaster</a:t>
            </a:r>
          </a:p>
          <a:p>
            <a:pPr lvl="1" eaLnBrk="1" hangingPunct="1">
              <a:lnSpc>
                <a:spcPct val="90000"/>
              </a:lnSpc>
              <a:buFontTx/>
              <a:buNone/>
            </a:pPr>
            <a:r>
              <a:rPr lang="en-US" sz="2000" smtClean="0">
                <a:sym typeface="Wingdings" pitchFamily="2" charset="2"/>
              </a:rPr>
              <a:t>	</a:t>
            </a:r>
          </a:p>
          <a:p>
            <a:pPr lvl="1" eaLnBrk="1" hangingPunct="1">
              <a:lnSpc>
                <a:spcPct val="90000"/>
              </a:lnSpc>
              <a:buFontTx/>
              <a:buNone/>
            </a:pPr>
            <a:r>
              <a:rPr lang="en-US" sz="2000" smtClean="0">
                <a:sym typeface="Wingdings" pitchFamily="2" charset="2"/>
              </a:rPr>
              <a:t>	-  2012 Horn of Plenty—August 17, 2012—Raleigh	</a:t>
            </a:r>
          </a:p>
          <a:p>
            <a:pPr lvl="1" eaLnBrk="1" hangingPunct="1">
              <a:lnSpc>
                <a:spcPct val="90000"/>
              </a:lnSpc>
              <a:buFontTx/>
              <a:buNone/>
            </a:pPr>
            <a:r>
              <a:rPr lang="en-US" sz="2000" smtClean="0">
                <a:sym typeface="Wingdings" pitchFamily="2" charset="2"/>
              </a:rPr>
              <a:t>			NC Museum of Natural Sciences</a:t>
            </a:r>
          </a:p>
          <a:p>
            <a:pPr lvl="1" eaLnBrk="1" hangingPunct="1">
              <a:lnSpc>
                <a:spcPct val="90000"/>
              </a:lnSpc>
              <a:buFontTx/>
              <a:buNone/>
            </a:pPr>
            <a:r>
              <a:rPr lang="en-US" sz="2000" smtClean="0">
                <a:sym typeface="Wingdings" pitchFamily="2" charset="2"/>
              </a:rPr>
              <a:t>			Eleanor Summers, Federation Representative</a:t>
            </a: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r>
              <a:rPr lang="en-US" sz="2000" smtClean="0">
                <a:sym typeface="Wingdings" pitchFamily="2" charset="2"/>
              </a:rPr>
              <a:t>	-  Constitution and Bylaws review and recommendations</a:t>
            </a: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r>
              <a:rPr lang="en-US" sz="2000" smtClean="0">
                <a:sym typeface="Wingdings" pitchFamily="2" charset="2"/>
              </a:rPr>
              <a:t>	- 	 Epsilon Sigma Phi, XI Chapter— new officer/rotation</a:t>
            </a: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r>
              <a:rPr lang="en-US" sz="2000" smtClean="0">
                <a:sym typeface="Wingdings" pitchFamily="2" charset="2"/>
              </a:rPr>
              <a:t>        </a:t>
            </a:r>
          </a:p>
          <a:p>
            <a:pPr lvl="1" eaLnBrk="1" hangingPunct="1">
              <a:lnSpc>
                <a:spcPct val="90000"/>
              </a:lnSpc>
              <a:buFontTx/>
              <a:buNone/>
            </a:pPr>
            <a:r>
              <a:rPr lang="en-US" sz="2000" smtClean="0">
                <a:sym typeface="Wingdings" pitchFamily="2" charset="2"/>
              </a:rPr>
              <a:t>	</a:t>
            </a: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r>
              <a:rPr lang="en-US" sz="2400" smtClean="0">
                <a:sym typeface="Wingdings" pitchFamily="2" charset="2"/>
              </a:rPr>
              <a:t>	</a:t>
            </a:r>
          </a:p>
          <a:p>
            <a:pPr eaLnBrk="1" hangingPunct="1">
              <a:lnSpc>
                <a:spcPct val="90000"/>
              </a:lnSpc>
              <a:buFontTx/>
              <a:buNone/>
            </a:pPr>
            <a:r>
              <a:rPr lang="en-US" sz="2400" smtClean="0">
                <a:sym typeface="Wingdings" pitchFamily="2" charset="2"/>
              </a:rPr>
              <a:t>  </a:t>
            </a:r>
          </a:p>
          <a:p>
            <a:pPr eaLnBrk="1" hangingPunct="1">
              <a:lnSpc>
                <a:spcPct val="90000"/>
              </a:lnSpc>
              <a:buFontTx/>
              <a:buNone/>
            </a:pPr>
            <a:r>
              <a:rPr lang="en-US" sz="2400" smtClean="0">
                <a:sym typeface="Wingdings" pitchFamily="2" charset="2"/>
              </a:rPr>
              <a:t>		</a:t>
            </a:r>
            <a:endParaRPr lang="en-US" sz="2000" smtClean="0">
              <a:sym typeface="Wingdings" pitchFamily="2" charset="2"/>
            </a:endParaRPr>
          </a:p>
          <a:p>
            <a:pPr eaLnBrk="1" hangingPunct="1">
              <a:lnSpc>
                <a:spcPct val="90000"/>
              </a:lnSpc>
              <a:buFontTx/>
              <a:buNone/>
            </a:pPr>
            <a:endParaRPr lang="en-US" sz="2000" smtClean="0">
              <a:sym typeface="Wingdings" pitchFamily="2" charset="2"/>
            </a:endParaRPr>
          </a:p>
          <a:p>
            <a:pPr eaLnBrk="1" hangingPunct="1">
              <a:lnSpc>
                <a:spcPct val="90000"/>
              </a:lnSpc>
              <a:buFont typeface="Wingdings" pitchFamily="2" charset="2"/>
              <a:buChar char="w"/>
            </a:pPr>
            <a:endParaRPr lang="en-US" sz="2000" smtClean="0">
              <a:sym typeface="Wingdings" pitchFamily="2" charset="2"/>
            </a:endParaRPr>
          </a:p>
          <a:p>
            <a:pPr eaLnBrk="1" hangingPunct="1">
              <a:lnSpc>
                <a:spcPct val="90000"/>
              </a:lnSpc>
              <a:buFontTx/>
              <a:buNone/>
            </a:pPr>
            <a:r>
              <a:rPr lang="en-US" sz="2800" smtClean="0">
                <a:latin typeface="Times New Roman" pitchFamily="18" charset="0"/>
              </a:rPr>
              <a:t>	</a:t>
            </a:r>
            <a:br>
              <a:rPr lang="en-US" sz="2800" smtClean="0">
                <a:latin typeface="Times New Roman" pitchFamily="18" charset="0"/>
              </a:rPr>
            </a:br>
            <a:r>
              <a:rPr lang="en-US" sz="2800" smtClean="0">
                <a:latin typeface="Times New Roman" pitchFamily="18" charset="0"/>
              </a:rPr>
              <a:t>		</a:t>
            </a:r>
          </a:p>
          <a:p>
            <a:pPr eaLnBrk="1" hangingPunct="1">
              <a:lnSpc>
                <a:spcPct val="90000"/>
              </a:lnSpc>
              <a:buFontTx/>
              <a:buNone/>
            </a:pPr>
            <a:endParaRPr lang="en-US" sz="2800" smtClean="0">
              <a:latin typeface="Times New Roman" pitchFamily="18" charset="0"/>
            </a:endParaRPr>
          </a:p>
          <a:p>
            <a:pPr eaLnBrk="1" hangingPunct="1">
              <a:lnSpc>
                <a:spcPct val="90000"/>
              </a:lnSpc>
              <a:buFontTx/>
              <a:buNone/>
            </a:pPr>
            <a:endParaRPr lang="en-US" sz="28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3"/>
          <p:cNvSpPr>
            <a:spLocks noGrp="1" noChangeArrowheads="1"/>
          </p:cNvSpPr>
          <p:nvPr>
            <p:ph type="body" idx="1"/>
          </p:nvPr>
        </p:nvSpPr>
        <p:spPr>
          <a:xfrm>
            <a:off x="685800" y="609600"/>
            <a:ext cx="7772400" cy="5867400"/>
          </a:xfrm>
        </p:spPr>
        <p:txBody>
          <a:bodyPr/>
          <a:lstStyle/>
          <a:p>
            <a:pPr eaLnBrk="1" hangingPunct="1">
              <a:lnSpc>
                <a:spcPct val="90000"/>
              </a:lnSpc>
              <a:buFontTx/>
              <a:buNone/>
            </a:pPr>
            <a:endParaRPr lang="en-US" sz="2000" smtClean="0"/>
          </a:p>
          <a:p>
            <a:pPr eaLnBrk="1" hangingPunct="1">
              <a:lnSpc>
                <a:spcPct val="90000"/>
              </a:lnSpc>
              <a:buFont typeface="Wingdings" pitchFamily="2" charset="2"/>
              <a:buChar char="w"/>
            </a:pPr>
            <a:r>
              <a:rPr lang="en-US" sz="2400" smtClean="0">
                <a:sym typeface="Wingdings" pitchFamily="2" charset="2"/>
              </a:rPr>
              <a:t>New Business (continued)</a:t>
            </a:r>
          </a:p>
          <a:p>
            <a:pPr eaLnBrk="1" hangingPunct="1">
              <a:lnSpc>
                <a:spcPct val="90000"/>
              </a:lnSpc>
              <a:buFontTx/>
              <a:buNone/>
            </a:pPr>
            <a:endParaRPr lang="en-US" sz="2000" smtClean="0">
              <a:sym typeface="Wingdings" pitchFamily="2" charset="2"/>
            </a:endParaRPr>
          </a:p>
          <a:p>
            <a:pPr lvl="1" eaLnBrk="1" hangingPunct="1">
              <a:lnSpc>
                <a:spcPct val="90000"/>
              </a:lnSpc>
              <a:buFontTx/>
              <a:buNone/>
            </a:pPr>
            <a:r>
              <a:rPr lang="en-US" sz="2000" smtClean="0">
                <a:sym typeface="Wingdings" pitchFamily="2" charset="2"/>
              </a:rPr>
              <a:t>	-  Emerging issues related to Federation organization</a:t>
            </a: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r>
              <a:rPr lang="en-US" sz="2000" smtClean="0">
                <a:cs typeface="Arial" charset="0"/>
                <a:sym typeface="Wingdings" pitchFamily="2" charset="2"/>
              </a:rPr>
              <a:t>			▫  Assessment of Extension Federation in 			        accomplishing mission and vision</a:t>
            </a:r>
          </a:p>
          <a:p>
            <a:pPr lvl="1" eaLnBrk="1" hangingPunct="1">
              <a:lnSpc>
                <a:spcPct val="90000"/>
              </a:lnSpc>
              <a:buFontTx/>
              <a:buNone/>
            </a:pPr>
            <a:endParaRPr lang="en-US" sz="2000" smtClean="0">
              <a:cs typeface="Arial" charset="0"/>
              <a:sym typeface="Wingdings" pitchFamily="2" charset="2"/>
            </a:endParaRPr>
          </a:p>
          <a:p>
            <a:pPr lvl="1" eaLnBrk="1" hangingPunct="1">
              <a:lnSpc>
                <a:spcPct val="90000"/>
              </a:lnSpc>
              <a:buFontTx/>
              <a:buNone/>
            </a:pPr>
            <a:r>
              <a:rPr lang="en-US" sz="2000" smtClean="0">
                <a:cs typeface="Arial" charset="0"/>
                <a:sym typeface="Wingdings" pitchFamily="2" charset="2"/>
              </a:rPr>
              <a:t>			▫  Communicating needs and concerns of members</a:t>
            </a: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r>
              <a:rPr lang="en-US" sz="2000" smtClean="0">
                <a:sym typeface="Wingdings" pitchFamily="2" charset="2"/>
              </a:rPr>
              <a:t>			</a:t>
            </a:r>
            <a:r>
              <a:rPr lang="en-US" sz="2000" smtClean="0">
                <a:cs typeface="Arial" charset="0"/>
                <a:sym typeface="Wingdings" pitchFamily="2" charset="2"/>
              </a:rPr>
              <a:t>▫  </a:t>
            </a:r>
            <a:r>
              <a:rPr lang="en-US" sz="2000" smtClean="0">
                <a:sym typeface="Wingdings" pitchFamily="2" charset="2"/>
              </a:rPr>
              <a:t>Federation Forum organization &amp; procedures</a:t>
            </a:r>
          </a:p>
          <a:p>
            <a:pPr lvl="1" eaLnBrk="1" hangingPunct="1">
              <a:lnSpc>
                <a:spcPct val="90000"/>
              </a:lnSpc>
              <a:buFontTx/>
              <a:buNone/>
            </a:pPr>
            <a:r>
              <a:rPr lang="en-US" sz="2000" smtClean="0">
                <a:sym typeface="Wingdings" pitchFamily="2" charset="2"/>
              </a:rPr>
              <a:t>				</a:t>
            </a:r>
          </a:p>
          <a:p>
            <a:pPr lvl="1" eaLnBrk="1" hangingPunct="1">
              <a:lnSpc>
                <a:spcPct val="90000"/>
              </a:lnSpc>
              <a:buFontTx/>
              <a:buNone/>
            </a:pPr>
            <a:r>
              <a:rPr lang="en-US" sz="2000" smtClean="0">
                <a:sym typeface="Wingdings" pitchFamily="2" charset="2"/>
              </a:rPr>
              <a:t>			</a:t>
            </a:r>
            <a:r>
              <a:rPr lang="en-US" sz="2000" smtClean="0">
                <a:cs typeface="Arial" charset="0"/>
                <a:sym typeface="Wingdings" pitchFamily="2" charset="2"/>
              </a:rPr>
              <a:t>▫  Leadership &amp; Service Recognition Award</a:t>
            </a:r>
          </a:p>
          <a:p>
            <a:pPr lvl="1" eaLnBrk="1" hangingPunct="1">
              <a:lnSpc>
                <a:spcPct val="90000"/>
              </a:lnSpc>
              <a:buFontTx/>
              <a:buNone/>
            </a:pPr>
            <a:endParaRPr lang="en-US" sz="2000" smtClean="0">
              <a:cs typeface="Arial" charset="0"/>
              <a:sym typeface="Wingdings" pitchFamily="2" charset="2"/>
            </a:endParaRPr>
          </a:p>
          <a:p>
            <a:pPr lvl="1" eaLnBrk="1" hangingPunct="1">
              <a:lnSpc>
                <a:spcPct val="90000"/>
              </a:lnSpc>
              <a:buFontTx/>
              <a:buNone/>
            </a:pPr>
            <a:r>
              <a:rPr lang="en-US" sz="2000" smtClean="0">
                <a:cs typeface="Arial" charset="0"/>
                <a:sym typeface="Wingdings" pitchFamily="2" charset="2"/>
              </a:rPr>
              <a:t>     -  Concerns relative to associations – annual meeting survey</a:t>
            </a: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r>
              <a:rPr lang="en-US" sz="2000" smtClean="0">
                <a:sym typeface="Wingdings" pitchFamily="2" charset="2"/>
              </a:rPr>
              <a:t>			</a:t>
            </a:r>
            <a:endParaRPr lang="en-US" sz="2000" smtClean="0">
              <a:cs typeface="Arial" charset="0"/>
              <a:sym typeface="Wingdings" pitchFamily="2" charset="2"/>
            </a:endParaRPr>
          </a:p>
          <a:p>
            <a:pPr lvl="1" eaLnBrk="1" hangingPunct="1">
              <a:lnSpc>
                <a:spcPct val="90000"/>
              </a:lnSpc>
              <a:buFontTx/>
              <a:buNone/>
            </a:pPr>
            <a:endParaRPr lang="en-US" sz="1600" smtClean="0">
              <a:cs typeface="Arial" charset="0"/>
              <a:sym typeface="Wingdings" pitchFamily="2" charset="2"/>
            </a:endParaRPr>
          </a:p>
          <a:p>
            <a:pPr lvl="1" eaLnBrk="1" hangingPunct="1">
              <a:lnSpc>
                <a:spcPct val="90000"/>
              </a:lnSpc>
              <a:buFontTx/>
              <a:buNone/>
            </a:pPr>
            <a:endParaRPr lang="en-US" sz="1600" smtClean="0">
              <a:cs typeface="Arial" charset="0"/>
              <a:sym typeface="Wingdings" pitchFamily="2" charset="2"/>
            </a:endParaRPr>
          </a:p>
          <a:p>
            <a:pPr lvl="1" eaLnBrk="1" hangingPunct="1">
              <a:lnSpc>
                <a:spcPct val="90000"/>
              </a:lnSpc>
              <a:buFontTx/>
              <a:buNone/>
            </a:pPr>
            <a:endParaRPr lang="en-US" sz="2000" smtClean="0">
              <a:cs typeface="Arial" charset="0"/>
              <a:sym typeface="Wingdings" pitchFamily="2" charset="2"/>
            </a:endParaRPr>
          </a:p>
          <a:p>
            <a:pPr lvl="1" eaLnBrk="1" hangingPunct="1">
              <a:lnSpc>
                <a:spcPct val="90000"/>
              </a:lnSpc>
              <a:buFontTx/>
              <a:buNone/>
            </a:pPr>
            <a:endParaRPr lang="en-US" sz="2000" smtClean="0">
              <a:cs typeface="Arial" charset="0"/>
              <a:sym typeface="Wingdings" pitchFamily="2" charset="2"/>
            </a:endParaRPr>
          </a:p>
          <a:p>
            <a:pPr lvl="1" eaLnBrk="1" hangingPunct="1">
              <a:lnSpc>
                <a:spcPct val="90000"/>
              </a:lnSpc>
              <a:buFontTx/>
              <a:buNone/>
            </a:pPr>
            <a:endParaRPr lang="en-US" sz="2000" smtClean="0">
              <a:cs typeface="Arial" charset="0"/>
              <a:sym typeface="Wingdings" pitchFamily="2" charset="2"/>
            </a:endParaRP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r>
              <a:rPr lang="en-US" sz="2000" smtClean="0">
                <a:sym typeface="Wingdings" pitchFamily="2" charset="2"/>
              </a:rPr>
              <a:t>	</a:t>
            </a:r>
          </a:p>
          <a:p>
            <a:pPr lvl="1" eaLnBrk="1" hangingPunct="1">
              <a:lnSpc>
                <a:spcPct val="90000"/>
              </a:lnSpc>
              <a:buFontTx/>
              <a:buNone/>
            </a:pPr>
            <a:r>
              <a:rPr lang="en-US" sz="2000" smtClean="0">
                <a:sym typeface="Wingdings" pitchFamily="2" charset="2"/>
              </a:rPr>
              <a:t>	</a:t>
            </a:r>
            <a:r>
              <a:rPr lang="en-US" sz="2400" smtClean="0">
                <a:sym typeface="Wingdings" pitchFamily="2" charset="2"/>
              </a:rPr>
              <a:t>	</a:t>
            </a:r>
          </a:p>
          <a:p>
            <a:pPr eaLnBrk="1" hangingPunct="1">
              <a:lnSpc>
                <a:spcPct val="90000"/>
              </a:lnSpc>
              <a:buFontTx/>
              <a:buNone/>
            </a:pPr>
            <a:r>
              <a:rPr lang="en-US" sz="2400" smtClean="0">
                <a:sym typeface="Wingdings" pitchFamily="2" charset="2"/>
              </a:rPr>
              <a:t>  </a:t>
            </a:r>
          </a:p>
          <a:p>
            <a:pPr eaLnBrk="1" hangingPunct="1">
              <a:lnSpc>
                <a:spcPct val="90000"/>
              </a:lnSpc>
              <a:buFontTx/>
              <a:buNone/>
            </a:pPr>
            <a:r>
              <a:rPr lang="en-US" sz="2400" smtClean="0">
                <a:sym typeface="Wingdings" pitchFamily="2" charset="2"/>
              </a:rPr>
              <a:t>		</a:t>
            </a:r>
            <a:endParaRPr lang="en-US" sz="2000" smtClean="0">
              <a:sym typeface="Wingdings" pitchFamily="2" charset="2"/>
            </a:endParaRPr>
          </a:p>
          <a:p>
            <a:pPr eaLnBrk="1" hangingPunct="1">
              <a:lnSpc>
                <a:spcPct val="90000"/>
              </a:lnSpc>
              <a:buFontTx/>
              <a:buNone/>
            </a:pPr>
            <a:endParaRPr lang="en-US" sz="2000" smtClean="0">
              <a:sym typeface="Wingdings" pitchFamily="2" charset="2"/>
            </a:endParaRPr>
          </a:p>
          <a:p>
            <a:pPr eaLnBrk="1" hangingPunct="1">
              <a:lnSpc>
                <a:spcPct val="90000"/>
              </a:lnSpc>
              <a:buFont typeface="Wingdings" pitchFamily="2" charset="2"/>
              <a:buChar char="w"/>
            </a:pPr>
            <a:endParaRPr lang="en-US" sz="2000" smtClean="0">
              <a:sym typeface="Wingdings" pitchFamily="2" charset="2"/>
            </a:endParaRPr>
          </a:p>
          <a:p>
            <a:pPr eaLnBrk="1" hangingPunct="1">
              <a:lnSpc>
                <a:spcPct val="90000"/>
              </a:lnSpc>
              <a:buFontTx/>
              <a:buNone/>
            </a:pPr>
            <a:r>
              <a:rPr lang="en-US" sz="2800" smtClean="0">
                <a:latin typeface="Times New Roman" pitchFamily="18" charset="0"/>
              </a:rPr>
              <a:t>	</a:t>
            </a:r>
            <a:br>
              <a:rPr lang="en-US" sz="2800" smtClean="0">
                <a:latin typeface="Times New Roman" pitchFamily="18" charset="0"/>
              </a:rPr>
            </a:br>
            <a:r>
              <a:rPr lang="en-US" sz="2800" smtClean="0">
                <a:latin typeface="Times New Roman" pitchFamily="18" charset="0"/>
              </a:rPr>
              <a:t>		</a:t>
            </a:r>
          </a:p>
          <a:p>
            <a:pPr eaLnBrk="1" hangingPunct="1">
              <a:lnSpc>
                <a:spcPct val="90000"/>
              </a:lnSpc>
              <a:buFontTx/>
              <a:buNone/>
            </a:pPr>
            <a:endParaRPr lang="en-US" sz="2800" smtClean="0">
              <a:latin typeface="Times New Roman" pitchFamily="18" charset="0"/>
            </a:endParaRPr>
          </a:p>
          <a:p>
            <a:pPr eaLnBrk="1" hangingPunct="1">
              <a:lnSpc>
                <a:spcPct val="90000"/>
              </a:lnSpc>
              <a:buFontTx/>
              <a:buNone/>
            </a:pPr>
            <a:endParaRPr lang="en-US" sz="28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3"/>
          <p:cNvSpPr>
            <a:spLocks noGrp="1" noChangeArrowheads="1"/>
          </p:cNvSpPr>
          <p:nvPr>
            <p:ph type="body" idx="1"/>
          </p:nvPr>
        </p:nvSpPr>
        <p:spPr>
          <a:xfrm>
            <a:off x="685800" y="609600"/>
            <a:ext cx="7772400" cy="5867400"/>
          </a:xfrm>
        </p:spPr>
        <p:txBody>
          <a:bodyPr/>
          <a:lstStyle/>
          <a:p>
            <a:pPr lvl="1" algn="ctr" eaLnBrk="1" hangingPunct="1">
              <a:lnSpc>
                <a:spcPct val="90000"/>
              </a:lnSpc>
              <a:buFontTx/>
              <a:buNone/>
            </a:pPr>
            <a:r>
              <a:rPr lang="en-US" sz="2000" b="1" smtClean="0">
                <a:cs typeface="Arial" charset="0"/>
                <a:sym typeface="Wingdings" pitchFamily="2" charset="2"/>
              </a:rPr>
              <a:t>North Carolina Federation of Cooperative </a:t>
            </a:r>
          </a:p>
          <a:p>
            <a:pPr lvl="1" algn="ctr" eaLnBrk="1" hangingPunct="1">
              <a:lnSpc>
                <a:spcPct val="90000"/>
              </a:lnSpc>
              <a:buFontTx/>
              <a:buNone/>
            </a:pPr>
            <a:r>
              <a:rPr lang="en-US" sz="2000" b="1" smtClean="0">
                <a:cs typeface="Arial" charset="0"/>
                <a:sym typeface="Wingdings" pitchFamily="2" charset="2"/>
              </a:rPr>
              <a:t>Extension Associations</a:t>
            </a:r>
          </a:p>
          <a:p>
            <a:pPr lvl="1" eaLnBrk="1" hangingPunct="1">
              <a:lnSpc>
                <a:spcPct val="90000"/>
              </a:lnSpc>
              <a:buFontTx/>
              <a:buNone/>
            </a:pPr>
            <a:r>
              <a:rPr lang="en-US" sz="1800" b="1" smtClean="0">
                <a:cs typeface="Arial" charset="0"/>
                <a:sym typeface="Wingdings" pitchFamily="2" charset="2"/>
              </a:rPr>
              <a:t>Our Mission</a:t>
            </a:r>
          </a:p>
          <a:p>
            <a:pPr lvl="1" eaLnBrk="1" hangingPunct="1">
              <a:lnSpc>
                <a:spcPct val="90000"/>
              </a:lnSpc>
              <a:buFontTx/>
              <a:buNone/>
            </a:pPr>
            <a:r>
              <a:rPr lang="en-US" sz="1600" smtClean="0">
                <a:cs typeface="Arial" charset="0"/>
                <a:sym typeface="Wingdings" pitchFamily="2" charset="2"/>
              </a:rPr>
              <a:t>The NC Federation of Cooperative Extension Association unifies NC Cooperative and promotes professional development and communicates concerns and needs of its members.</a:t>
            </a:r>
          </a:p>
          <a:p>
            <a:pPr lvl="1" eaLnBrk="1" hangingPunct="1">
              <a:lnSpc>
                <a:spcPct val="90000"/>
              </a:lnSpc>
              <a:buFontTx/>
              <a:buNone/>
            </a:pPr>
            <a:endParaRPr lang="en-US" sz="1600" smtClean="0">
              <a:cs typeface="Arial" charset="0"/>
              <a:sym typeface="Wingdings" pitchFamily="2" charset="2"/>
            </a:endParaRPr>
          </a:p>
          <a:p>
            <a:pPr lvl="1" eaLnBrk="1" hangingPunct="1">
              <a:lnSpc>
                <a:spcPct val="90000"/>
              </a:lnSpc>
              <a:buFontTx/>
              <a:buNone/>
            </a:pPr>
            <a:r>
              <a:rPr lang="en-US" sz="1600" b="1" smtClean="0">
                <a:cs typeface="Arial" charset="0"/>
                <a:sym typeface="Wingdings" pitchFamily="2" charset="2"/>
              </a:rPr>
              <a:t>Our Vision</a:t>
            </a:r>
          </a:p>
          <a:p>
            <a:pPr lvl="1" eaLnBrk="1" hangingPunct="1">
              <a:lnSpc>
                <a:spcPct val="90000"/>
              </a:lnSpc>
              <a:buFontTx/>
              <a:buNone/>
            </a:pPr>
            <a:r>
              <a:rPr lang="en-US" sz="1600" smtClean="0">
                <a:cs typeface="Arial" charset="0"/>
                <a:sym typeface="Wingdings" pitchFamily="2" charset="2"/>
              </a:rPr>
              <a:t>The Federation is committed to and supports the mission of NC Cooperative Extension.</a:t>
            </a:r>
          </a:p>
          <a:p>
            <a:pPr lvl="1" eaLnBrk="1" hangingPunct="1">
              <a:lnSpc>
                <a:spcPct val="90000"/>
              </a:lnSpc>
              <a:buFontTx/>
              <a:buNone/>
            </a:pPr>
            <a:r>
              <a:rPr lang="en-US" sz="1600" smtClean="0">
                <a:cs typeface="Arial" charset="0"/>
                <a:sym typeface="Wingdings" pitchFamily="2" charset="2"/>
              </a:rPr>
              <a:t>The Federation is the premier organization representing the professional needs of Extension workers to Extension Administration Council, the College of Agriculture and Life Sciences, the Land Grant University System, the University of NC System and state and county governments.</a:t>
            </a:r>
          </a:p>
          <a:p>
            <a:pPr lvl="1" eaLnBrk="1" hangingPunct="1">
              <a:lnSpc>
                <a:spcPct val="90000"/>
              </a:lnSpc>
              <a:buFontTx/>
              <a:buNone/>
            </a:pPr>
            <a:r>
              <a:rPr lang="en-US" sz="1600" smtClean="0">
                <a:cs typeface="Arial" charset="0"/>
                <a:sym typeface="Wingdings" pitchFamily="2" charset="2"/>
              </a:rPr>
              <a:t>We are committed to and provide a mechanism for dialogue and communication for the Extension organization.</a:t>
            </a:r>
          </a:p>
          <a:p>
            <a:pPr lvl="1" eaLnBrk="1" hangingPunct="1">
              <a:lnSpc>
                <a:spcPct val="90000"/>
              </a:lnSpc>
              <a:buFontTx/>
              <a:buNone/>
            </a:pPr>
            <a:r>
              <a:rPr lang="en-US" sz="1600" smtClean="0">
                <a:cs typeface="Arial" charset="0"/>
                <a:sym typeface="Wingdings" pitchFamily="2" charset="2"/>
              </a:rPr>
              <a:t>We encourage and support cooperation and communication between Extension associations promotion mutual respect and an appreciation for the diversity of Extension professionals.</a:t>
            </a:r>
          </a:p>
          <a:p>
            <a:pPr lvl="1" eaLnBrk="1" hangingPunct="1">
              <a:lnSpc>
                <a:spcPct val="90000"/>
              </a:lnSpc>
              <a:buFontTx/>
              <a:buNone/>
            </a:pPr>
            <a:r>
              <a:rPr lang="en-US" sz="1600" smtClean="0">
                <a:cs typeface="Arial" charset="0"/>
                <a:sym typeface="Wingdings" pitchFamily="2" charset="2"/>
              </a:rPr>
              <a:t>The Federation is committed to and supportive of professional development for all Extension workers.</a:t>
            </a:r>
          </a:p>
          <a:p>
            <a:pPr lvl="1" eaLnBrk="1" hangingPunct="1">
              <a:lnSpc>
                <a:spcPct val="90000"/>
              </a:lnSpc>
              <a:buFontTx/>
              <a:buNone/>
            </a:pPr>
            <a:r>
              <a:rPr lang="en-US" sz="1600" smtClean="0">
                <a:cs typeface="Arial" charset="0"/>
                <a:sym typeface="Wingdings" pitchFamily="2" charset="2"/>
              </a:rPr>
              <a:t>We are a full partner promoting the NC Cooperative Extension System among the people of North Carolina.</a:t>
            </a:r>
          </a:p>
          <a:p>
            <a:pPr lvl="1" eaLnBrk="1" hangingPunct="1">
              <a:lnSpc>
                <a:spcPct val="90000"/>
              </a:lnSpc>
              <a:buFontTx/>
              <a:buNone/>
            </a:pPr>
            <a:endParaRPr lang="en-US" sz="1600" smtClean="0">
              <a:cs typeface="Arial" charset="0"/>
              <a:sym typeface="Wingdings" pitchFamily="2" charset="2"/>
            </a:endParaRPr>
          </a:p>
          <a:p>
            <a:pPr lvl="1" eaLnBrk="1" hangingPunct="1">
              <a:lnSpc>
                <a:spcPct val="90000"/>
              </a:lnSpc>
              <a:buFontTx/>
              <a:buNone/>
            </a:pPr>
            <a:endParaRPr lang="en-US" sz="1600" smtClean="0">
              <a:cs typeface="Arial" charset="0"/>
              <a:sym typeface="Wingdings" pitchFamily="2" charset="2"/>
            </a:endParaRPr>
          </a:p>
          <a:p>
            <a:pPr lvl="1" eaLnBrk="1" hangingPunct="1">
              <a:lnSpc>
                <a:spcPct val="90000"/>
              </a:lnSpc>
              <a:buFontTx/>
              <a:buNone/>
            </a:pPr>
            <a:endParaRPr lang="en-US" sz="2000" smtClean="0">
              <a:cs typeface="Arial" charset="0"/>
              <a:sym typeface="Wingdings" pitchFamily="2" charset="2"/>
            </a:endParaRPr>
          </a:p>
          <a:p>
            <a:pPr lvl="1" eaLnBrk="1" hangingPunct="1">
              <a:lnSpc>
                <a:spcPct val="90000"/>
              </a:lnSpc>
              <a:buFontTx/>
              <a:buNone/>
            </a:pPr>
            <a:endParaRPr lang="en-US" sz="2000" smtClean="0">
              <a:cs typeface="Arial" charset="0"/>
              <a:sym typeface="Wingdings" pitchFamily="2" charset="2"/>
            </a:endParaRP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r>
              <a:rPr lang="en-US" sz="2000" smtClean="0">
                <a:sym typeface="Wingdings" pitchFamily="2" charset="2"/>
              </a:rPr>
              <a:t>	</a:t>
            </a:r>
          </a:p>
          <a:p>
            <a:pPr lvl="1" eaLnBrk="1" hangingPunct="1">
              <a:lnSpc>
                <a:spcPct val="90000"/>
              </a:lnSpc>
              <a:buFontTx/>
              <a:buNone/>
            </a:pPr>
            <a:r>
              <a:rPr lang="en-US" sz="2000" smtClean="0">
                <a:sym typeface="Wingdings" pitchFamily="2" charset="2"/>
              </a:rPr>
              <a:t>	</a:t>
            </a:r>
            <a:r>
              <a:rPr lang="en-US" sz="2400" smtClean="0">
                <a:sym typeface="Wingdings" pitchFamily="2" charset="2"/>
              </a:rPr>
              <a:t>	</a:t>
            </a:r>
          </a:p>
          <a:p>
            <a:pPr eaLnBrk="1" hangingPunct="1">
              <a:lnSpc>
                <a:spcPct val="90000"/>
              </a:lnSpc>
              <a:buFontTx/>
              <a:buNone/>
            </a:pPr>
            <a:r>
              <a:rPr lang="en-US" sz="2400" smtClean="0">
                <a:sym typeface="Wingdings" pitchFamily="2" charset="2"/>
              </a:rPr>
              <a:t>  </a:t>
            </a:r>
          </a:p>
          <a:p>
            <a:pPr eaLnBrk="1" hangingPunct="1">
              <a:lnSpc>
                <a:spcPct val="90000"/>
              </a:lnSpc>
              <a:buFontTx/>
              <a:buNone/>
            </a:pPr>
            <a:r>
              <a:rPr lang="en-US" sz="2400" smtClean="0">
                <a:sym typeface="Wingdings" pitchFamily="2" charset="2"/>
              </a:rPr>
              <a:t>		</a:t>
            </a:r>
            <a:endParaRPr lang="en-US" sz="2000" smtClean="0">
              <a:sym typeface="Wingdings" pitchFamily="2" charset="2"/>
            </a:endParaRPr>
          </a:p>
          <a:p>
            <a:pPr eaLnBrk="1" hangingPunct="1">
              <a:lnSpc>
                <a:spcPct val="90000"/>
              </a:lnSpc>
              <a:buFontTx/>
              <a:buNone/>
            </a:pPr>
            <a:endParaRPr lang="en-US" sz="2000" smtClean="0">
              <a:sym typeface="Wingdings" pitchFamily="2" charset="2"/>
            </a:endParaRPr>
          </a:p>
          <a:p>
            <a:pPr eaLnBrk="1" hangingPunct="1">
              <a:lnSpc>
                <a:spcPct val="90000"/>
              </a:lnSpc>
              <a:buFont typeface="Wingdings" pitchFamily="2" charset="2"/>
              <a:buChar char="w"/>
            </a:pPr>
            <a:endParaRPr lang="en-US" sz="2000" smtClean="0">
              <a:sym typeface="Wingdings" pitchFamily="2" charset="2"/>
            </a:endParaRPr>
          </a:p>
          <a:p>
            <a:pPr eaLnBrk="1" hangingPunct="1">
              <a:lnSpc>
                <a:spcPct val="90000"/>
              </a:lnSpc>
              <a:buFontTx/>
              <a:buNone/>
            </a:pPr>
            <a:r>
              <a:rPr lang="en-US" sz="2800" smtClean="0">
                <a:latin typeface="Times New Roman" pitchFamily="18" charset="0"/>
              </a:rPr>
              <a:t>	</a:t>
            </a:r>
            <a:br>
              <a:rPr lang="en-US" sz="2800" smtClean="0">
                <a:latin typeface="Times New Roman" pitchFamily="18" charset="0"/>
              </a:rPr>
            </a:br>
            <a:r>
              <a:rPr lang="en-US" sz="2800" smtClean="0">
                <a:latin typeface="Times New Roman" pitchFamily="18" charset="0"/>
              </a:rPr>
              <a:t>		</a:t>
            </a:r>
          </a:p>
          <a:p>
            <a:pPr eaLnBrk="1" hangingPunct="1">
              <a:lnSpc>
                <a:spcPct val="90000"/>
              </a:lnSpc>
              <a:buFontTx/>
              <a:buNone/>
            </a:pPr>
            <a:endParaRPr lang="en-US" sz="2800" smtClean="0">
              <a:latin typeface="Times New Roman" pitchFamily="18" charset="0"/>
            </a:endParaRPr>
          </a:p>
          <a:p>
            <a:pPr eaLnBrk="1" hangingPunct="1">
              <a:lnSpc>
                <a:spcPct val="90000"/>
              </a:lnSpc>
              <a:buFontTx/>
              <a:buNone/>
            </a:pPr>
            <a:endParaRPr lang="en-US" sz="28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3"/>
          <p:cNvSpPr>
            <a:spLocks noGrp="1" noChangeArrowheads="1"/>
          </p:cNvSpPr>
          <p:nvPr>
            <p:ph type="body" idx="1"/>
          </p:nvPr>
        </p:nvSpPr>
        <p:spPr>
          <a:xfrm>
            <a:off x="685800" y="609600"/>
            <a:ext cx="7772400" cy="5867400"/>
          </a:xfrm>
        </p:spPr>
        <p:txBody>
          <a:bodyPr/>
          <a:lstStyle/>
          <a:p>
            <a:pPr eaLnBrk="1" hangingPunct="1">
              <a:lnSpc>
                <a:spcPct val="90000"/>
              </a:lnSpc>
              <a:buFontTx/>
              <a:buNone/>
            </a:pPr>
            <a:endParaRPr lang="en-US" sz="2000" smtClean="0"/>
          </a:p>
          <a:p>
            <a:pPr eaLnBrk="1" hangingPunct="1">
              <a:lnSpc>
                <a:spcPct val="90000"/>
              </a:lnSpc>
              <a:buFont typeface="Wingdings" pitchFamily="2" charset="2"/>
              <a:buChar char="w"/>
            </a:pPr>
            <a:r>
              <a:rPr lang="en-US" sz="2400" smtClean="0">
                <a:sym typeface="Wingdings" pitchFamily="2" charset="2"/>
              </a:rPr>
              <a:t>New Business (continued)</a:t>
            </a:r>
          </a:p>
          <a:p>
            <a:pPr eaLnBrk="1" hangingPunct="1">
              <a:lnSpc>
                <a:spcPct val="90000"/>
              </a:lnSpc>
              <a:buFontTx/>
              <a:buNone/>
            </a:pPr>
            <a:endParaRPr lang="en-US" sz="2000" smtClean="0">
              <a:sym typeface="Wingdings" pitchFamily="2" charset="2"/>
            </a:endParaRPr>
          </a:p>
          <a:p>
            <a:pPr lvl="1" eaLnBrk="1" hangingPunct="1">
              <a:lnSpc>
                <a:spcPct val="90000"/>
              </a:lnSpc>
              <a:buFontTx/>
              <a:buNone/>
            </a:pPr>
            <a:r>
              <a:rPr lang="en-US" sz="2000" smtClean="0">
                <a:sym typeface="Wingdings" pitchFamily="2" charset="2"/>
              </a:rPr>
              <a:t>	-  2012 Goals for Extension Federation</a:t>
            </a: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r>
              <a:rPr lang="en-US" sz="2000" smtClean="0">
                <a:sym typeface="Wingdings" pitchFamily="2" charset="2"/>
              </a:rPr>
              <a:t>    -  2012 Federation Forum—date 2</a:t>
            </a:r>
            <a:r>
              <a:rPr lang="en-US" sz="2000" baseline="30000" smtClean="0">
                <a:sym typeface="Wingdings" pitchFamily="2" charset="2"/>
              </a:rPr>
              <a:t>nd</a:t>
            </a:r>
            <a:r>
              <a:rPr lang="en-US" sz="2000" smtClean="0">
                <a:sym typeface="Wingdings" pitchFamily="2" charset="2"/>
              </a:rPr>
              <a:t> Friday in December?</a:t>
            </a:r>
          </a:p>
          <a:p>
            <a:pPr lvl="1" eaLnBrk="1" hangingPunct="1">
              <a:lnSpc>
                <a:spcPct val="90000"/>
              </a:lnSpc>
              <a:buFontTx/>
              <a:buNone/>
            </a:pPr>
            <a:r>
              <a:rPr lang="en-US" sz="2000" smtClean="0">
                <a:sym typeface="Wingdings" pitchFamily="2" charset="2"/>
              </a:rPr>
              <a:t>		      Location?     Structure?    Administrative Q &amp; A?</a:t>
            </a: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r>
              <a:rPr lang="en-US" sz="2000" smtClean="0">
                <a:sym typeface="Wingdings" pitchFamily="2" charset="2"/>
              </a:rPr>
              <a:t>	-  Committee Assignments and Meetings via Collaborate</a:t>
            </a: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r>
              <a:rPr lang="en-US" sz="2000" smtClean="0">
                <a:sym typeface="Wingdings" pitchFamily="2" charset="2"/>
              </a:rPr>
              <a:t>	-  Fall Board Meeting – September, 2012</a:t>
            </a:r>
          </a:p>
          <a:p>
            <a:pPr lvl="1" eaLnBrk="1" hangingPunct="1">
              <a:lnSpc>
                <a:spcPct val="90000"/>
              </a:lnSpc>
              <a:buFontTx/>
              <a:buNone/>
            </a:pPr>
            <a:endParaRPr lang="en-US" sz="2000" smtClean="0">
              <a:sym typeface="Wingdings" pitchFamily="2" charset="2"/>
            </a:endParaRPr>
          </a:p>
          <a:p>
            <a:pPr lvl="1" eaLnBrk="1" hangingPunct="1">
              <a:lnSpc>
                <a:spcPct val="90000"/>
              </a:lnSpc>
              <a:buFontTx/>
              <a:buNone/>
            </a:pPr>
            <a:r>
              <a:rPr lang="en-US" sz="2000" smtClean="0">
                <a:sym typeface="Wingdings" pitchFamily="2" charset="2"/>
              </a:rPr>
              <a:t>		</a:t>
            </a:r>
          </a:p>
          <a:p>
            <a:pPr eaLnBrk="1" hangingPunct="1">
              <a:lnSpc>
                <a:spcPct val="90000"/>
              </a:lnSpc>
              <a:buFontTx/>
              <a:buNone/>
            </a:pPr>
            <a:r>
              <a:rPr lang="en-US" sz="2400" smtClean="0">
                <a:sym typeface="Wingdings" pitchFamily="2" charset="2"/>
              </a:rPr>
              <a:t>  </a:t>
            </a:r>
          </a:p>
          <a:p>
            <a:pPr eaLnBrk="1" hangingPunct="1">
              <a:lnSpc>
                <a:spcPct val="90000"/>
              </a:lnSpc>
              <a:buFontTx/>
              <a:buNone/>
            </a:pPr>
            <a:r>
              <a:rPr lang="en-US" sz="2400" smtClean="0">
                <a:sym typeface="Wingdings" pitchFamily="2" charset="2"/>
              </a:rPr>
              <a:t>		</a:t>
            </a:r>
            <a:endParaRPr lang="en-US" sz="2000" smtClean="0">
              <a:sym typeface="Wingdings" pitchFamily="2" charset="2"/>
            </a:endParaRPr>
          </a:p>
          <a:p>
            <a:pPr eaLnBrk="1" hangingPunct="1">
              <a:lnSpc>
                <a:spcPct val="90000"/>
              </a:lnSpc>
              <a:buFontTx/>
              <a:buNone/>
            </a:pPr>
            <a:endParaRPr lang="en-US" sz="2000" smtClean="0">
              <a:sym typeface="Wingdings" pitchFamily="2" charset="2"/>
            </a:endParaRPr>
          </a:p>
          <a:p>
            <a:pPr eaLnBrk="1" hangingPunct="1">
              <a:lnSpc>
                <a:spcPct val="90000"/>
              </a:lnSpc>
              <a:buFont typeface="Wingdings" pitchFamily="2" charset="2"/>
              <a:buChar char="w"/>
            </a:pPr>
            <a:endParaRPr lang="en-US" sz="2000" smtClean="0">
              <a:sym typeface="Wingdings" pitchFamily="2" charset="2"/>
            </a:endParaRPr>
          </a:p>
          <a:p>
            <a:pPr eaLnBrk="1" hangingPunct="1">
              <a:lnSpc>
                <a:spcPct val="90000"/>
              </a:lnSpc>
              <a:buFontTx/>
              <a:buNone/>
            </a:pPr>
            <a:r>
              <a:rPr lang="en-US" sz="2800" smtClean="0">
                <a:latin typeface="Times New Roman" pitchFamily="18" charset="0"/>
              </a:rPr>
              <a:t>	</a:t>
            </a:r>
            <a:br>
              <a:rPr lang="en-US" sz="2800" smtClean="0">
                <a:latin typeface="Times New Roman" pitchFamily="18" charset="0"/>
              </a:rPr>
            </a:br>
            <a:r>
              <a:rPr lang="en-US" sz="2800" smtClean="0">
                <a:latin typeface="Times New Roman" pitchFamily="18" charset="0"/>
              </a:rPr>
              <a:t>		</a:t>
            </a:r>
          </a:p>
          <a:p>
            <a:pPr eaLnBrk="1" hangingPunct="1">
              <a:lnSpc>
                <a:spcPct val="90000"/>
              </a:lnSpc>
              <a:buFontTx/>
              <a:buNone/>
            </a:pPr>
            <a:endParaRPr lang="en-US" sz="2800" smtClean="0">
              <a:latin typeface="Times New Roman" pitchFamily="18" charset="0"/>
            </a:endParaRPr>
          </a:p>
          <a:p>
            <a:pPr eaLnBrk="1" hangingPunct="1">
              <a:lnSpc>
                <a:spcPct val="90000"/>
              </a:lnSpc>
              <a:buFontTx/>
              <a:buNone/>
            </a:pPr>
            <a:endParaRPr lang="en-US" sz="28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609600" y="1524000"/>
            <a:ext cx="7772400" cy="3276600"/>
          </a:xfrm>
        </p:spPr>
        <p:txBody>
          <a:bodyPr/>
          <a:lstStyle/>
          <a:p>
            <a:pPr eaLnBrk="1" hangingPunct="1"/>
            <a:r>
              <a:rPr lang="en-US" sz="3200" smtClean="0"/>
              <a:t/>
            </a:r>
            <a:br>
              <a:rPr lang="en-US" sz="3200" smtClean="0"/>
            </a:br>
            <a:r>
              <a:rPr lang="en-US" sz="3200" smtClean="0"/>
              <a:t/>
            </a:r>
            <a:br>
              <a:rPr lang="en-US" sz="3200" smtClean="0"/>
            </a:br>
            <a:r>
              <a:rPr lang="en-US" sz="3200" smtClean="0"/>
              <a:t>ADJOURN</a:t>
            </a:r>
            <a:br>
              <a:rPr lang="en-US" sz="3200" smtClean="0"/>
            </a:br>
            <a:r>
              <a:rPr lang="en-US" smtClean="0"/>
              <a:t/>
            </a:r>
            <a:br>
              <a:rPr lang="en-US" smtClean="0"/>
            </a:br>
            <a:r>
              <a:rPr lang="en-US" sz="2800" smtClean="0"/>
              <a:t>Thank you for participating.</a:t>
            </a:r>
          </a:p>
        </p:txBody>
      </p:sp>
      <p:pic>
        <p:nvPicPr>
          <p:cNvPr id="44034" name="Picture 7" descr="Logo"/>
          <p:cNvPicPr>
            <a:picLocks noChangeAspect="1" noChangeArrowheads="1"/>
          </p:cNvPicPr>
          <p:nvPr/>
        </p:nvPicPr>
        <p:blipFill>
          <a:blip r:embed="rId3"/>
          <a:srcRect/>
          <a:stretch>
            <a:fillRect/>
          </a:stretch>
        </p:blipFill>
        <p:spPr bwMode="auto">
          <a:xfrm>
            <a:off x="1143000" y="838200"/>
            <a:ext cx="692785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r>
              <a:rPr lang="en-US" sz="3200" smtClean="0"/>
              <a:t>Reminders</a:t>
            </a:r>
          </a:p>
        </p:txBody>
      </p:sp>
      <p:sp>
        <p:nvSpPr>
          <p:cNvPr id="17410" name="Rectangle 3"/>
          <p:cNvSpPr>
            <a:spLocks noGrp="1" noChangeArrowheads="1"/>
          </p:cNvSpPr>
          <p:nvPr>
            <p:ph type="body" idx="1"/>
          </p:nvPr>
        </p:nvSpPr>
        <p:spPr/>
        <p:txBody>
          <a:bodyPr/>
          <a:lstStyle/>
          <a:p>
            <a:pPr eaLnBrk="1" hangingPunct="1"/>
            <a:r>
              <a:rPr lang="en-US" sz="2400" smtClean="0"/>
              <a:t>This session is being Recorded.</a:t>
            </a:r>
          </a:p>
          <a:p>
            <a:pPr eaLnBrk="1" hangingPunct="1"/>
            <a:endParaRPr lang="en-US" sz="2400" smtClean="0"/>
          </a:p>
          <a:p>
            <a:pPr eaLnBrk="1" hangingPunct="1"/>
            <a:r>
              <a:rPr lang="en-US" sz="2400" smtClean="0"/>
              <a:t>Use the “Stepped Away” button if you are temporarily away from your computer.</a:t>
            </a:r>
          </a:p>
          <a:p>
            <a:pPr eaLnBrk="1" hangingPunct="1"/>
            <a:endParaRPr lang="en-US" sz="2400" smtClean="0"/>
          </a:p>
          <a:p>
            <a:pPr eaLnBrk="1" hangingPunct="1"/>
            <a:r>
              <a:rPr lang="en-US" sz="2400" smtClean="0"/>
              <a:t>Raise your hand when you have question or comment.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r>
              <a:rPr lang="en-US" sz="3200" smtClean="0"/>
              <a:t>More Reminders</a:t>
            </a:r>
          </a:p>
        </p:txBody>
      </p:sp>
      <p:sp>
        <p:nvSpPr>
          <p:cNvPr id="19458" name="Rectangle 3"/>
          <p:cNvSpPr>
            <a:spLocks noGrp="1" noChangeArrowheads="1"/>
          </p:cNvSpPr>
          <p:nvPr>
            <p:ph type="body" idx="1"/>
          </p:nvPr>
        </p:nvSpPr>
        <p:spPr/>
        <p:txBody>
          <a:bodyPr/>
          <a:lstStyle/>
          <a:p>
            <a:pPr eaLnBrk="1" hangingPunct="1"/>
            <a:endParaRPr lang="en-US" sz="2400" smtClean="0"/>
          </a:p>
          <a:p>
            <a:pPr eaLnBrk="1" hangingPunct="1"/>
            <a:r>
              <a:rPr lang="en-US" sz="2400" smtClean="0"/>
              <a:t>Turn off your microphone/audio button when not talking.</a:t>
            </a:r>
          </a:p>
          <a:p>
            <a:pPr eaLnBrk="1" hangingPunct="1"/>
            <a:endParaRPr lang="en-US" sz="2400" smtClean="0"/>
          </a:p>
          <a:p>
            <a:pPr eaLnBrk="1" hangingPunct="1"/>
            <a:r>
              <a:rPr lang="en-US" sz="2400" smtClean="0"/>
              <a:t>Use chat window for questions/comments.</a:t>
            </a:r>
          </a:p>
          <a:p>
            <a:pPr eaLnBrk="1" hangingPunct="1">
              <a:buFontTx/>
              <a:buNone/>
            </a:pPr>
            <a:endParaRPr lang="en-US" sz="24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685800" y="609600"/>
            <a:ext cx="7772400" cy="5867400"/>
          </a:xfrm>
        </p:spPr>
        <p:txBody>
          <a:bodyPr/>
          <a:lstStyle/>
          <a:p>
            <a:pPr algn="ctr" eaLnBrk="1" hangingPunct="1">
              <a:lnSpc>
                <a:spcPct val="90000"/>
              </a:lnSpc>
              <a:buFontTx/>
              <a:buNone/>
              <a:defRPr/>
            </a:pPr>
            <a:r>
              <a:rPr lang="en-US" sz="2800" b="1" dirty="0" smtClean="0">
                <a:latin typeface="+mj-lt"/>
              </a:rPr>
              <a:t>AGENDA</a:t>
            </a:r>
          </a:p>
          <a:p>
            <a:pPr algn="ctr" eaLnBrk="1" hangingPunct="1">
              <a:lnSpc>
                <a:spcPct val="90000"/>
              </a:lnSpc>
              <a:buFontTx/>
              <a:buNone/>
              <a:defRPr/>
            </a:pPr>
            <a:endParaRPr lang="en-US" sz="2000" dirty="0" smtClean="0"/>
          </a:p>
          <a:p>
            <a:pPr eaLnBrk="1" hangingPunct="1">
              <a:lnSpc>
                <a:spcPct val="90000"/>
              </a:lnSpc>
              <a:buFont typeface="Wingdings"/>
              <a:buChar char="w"/>
              <a:defRPr/>
            </a:pPr>
            <a:r>
              <a:rPr lang="en-US" sz="2400" dirty="0" smtClean="0">
                <a:sym typeface="Wingdings"/>
              </a:rPr>
              <a:t>1:30 pm   Sign On/Check In     </a:t>
            </a:r>
          </a:p>
          <a:p>
            <a:pPr eaLnBrk="1" hangingPunct="1">
              <a:lnSpc>
                <a:spcPct val="90000"/>
              </a:lnSpc>
              <a:buFontTx/>
              <a:buNone/>
              <a:defRPr/>
            </a:pPr>
            <a:r>
              <a:rPr lang="en-US" sz="2400" dirty="0" smtClean="0">
                <a:sym typeface="Wingdings"/>
              </a:rPr>
              <a:t>				Eleanor Summers, Moderator</a:t>
            </a:r>
          </a:p>
          <a:p>
            <a:pPr eaLnBrk="1" hangingPunct="1">
              <a:lnSpc>
                <a:spcPct val="90000"/>
              </a:lnSpc>
              <a:buFontTx/>
              <a:buNone/>
              <a:defRPr/>
            </a:pPr>
            <a:r>
              <a:rPr lang="en-US" sz="2400" dirty="0" smtClean="0">
                <a:sym typeface="Wingdings"/>
              </a:rPr>
              <a:t>				John Dorner, Technical Assistance      </a:t>
            </a:r>
          </a:p>
          <a:p>
            <a:pPr eaLnBrk="1" hangingPunct="1">
              <a:lnSpc>
                <a:spcPct val="90000"/>
              </a:lnSpc>
              <a:buFontTx/>
              <a:buNone/>
              <a:defRPr/>
            </a:pPr>
            <a:r>
              <a:rPr lang="en-US" sz="2400" dirty="0" smtClean="0">
                <a:sym typeface="Wingdings"/>
              </a:rPr>
              <a:t>						</a:t>
            </a:r>
          </a:p>
          <a:p>
            <a:pPr eaLnBrk="1" hangingPunct="1">
              <a:lnSpc>
                <a:spcPct val="90000"/>
              </a:lnSpc>
              <a:buFont typeface="Wingdings"/>
              <a:buChar char="w"/>
              <a:defRPr/>
            </a:pPr>
            <a:r>
              <a:rPr lang="en-US" sz="2400" dirty="0" smtClean="0">
                <a:sym typeface="Wingdings"/>
              </a:rPr>
              <a:t>2:00 pm    Call to Order	  </a:t>
            </a:r>
          </a:p>
          <a:p>
            <a:pPr eaLnBrk="1" hangingPunct="1">
              <a:lnSpc>
                <a:spcPct val="90000"/>
              </a:lnSpc>
              <a:buFontTx/>
              <a:buNone/>
              <a:defRPr/>
            </a:pPr>
            <a:r>
              <a:rPr lang="en-US" sz="2400" dirty="0" smtClean="0">
                <a:sym typeface="Wingdings"/>
              </a:rPr>
              <a:t>				Eleanor Summers, President</a:t>
            </a:r>
          </a:p>
          <a:p>
            <a:pPr eaLnBrk="1" hangingPunct="1">
              <a:lnSpc>
                <a:spcPct val="90000"/>
              </a:lnSpc>
              <a:buFont typeface="Wingdings"/>
              <a:buChar char="w"/>
              <a:defRPr/>
            </a:pPr>
            <a:endParaRPr lang="en-US" sz="2000" dirty="0" smtClean="0">
              <a:sym typeface="Wingdings"/>
            </a:endParaRPr>
          </a:p>
          <a:p>
            <a:pPr eaLnBrk="1" hangingPunct="1">
              <a:lnSpc>
                <a:spcPct val="90000"/>
              </a:lnSpc>
              <a:buFont typeface="Wingdings"/>
              <a:buChar char="w"/>
              <a:defRPr/>
            </a:pPr>
            <a:r>
              <a:rPr lang="en-US" sz="2400" dirty="0" smtClean="0">
                <a:sym typeface="Wingdings"/>
              </a:rPr>
              <a:t>Introductions</a:t>
            </a:r>
          </a:p>
          <a:p>
            <a:pPr eaLnBrk="1" hangingPunct="1">
              <a:lnSpc>
                <a:spcPct val="90000"/>
              </a:lnSpc>
              <a:buFont typeface="Wingdings"/>
              <a:buChar char="w"/>
              <a:defRPr/>
            </a:pPr>
            <a:endParaRPr lang="en-US" sz="2000" dirty="0" smtClean="0">
              <a:sym typeface="Wingdings"/>
            </a:endParaRPr>
          </a:p>
          <a:p>
            <a:pPr eaLnBrk="1" hangingPunct="1">
              <a:lnSpc>
                <a:spcPct val="90000"/>
              </a:lnSpc>
              <a:buFont typeface="Wingdings"/>
              <a:buChar char="w"/>
              <a:defRPr/>
            </a:pPr>
            <a:r>
              <a:rPr lang="en-US" sz="2400" dirty="0" smtClean="0">
                <a:sym typeface="Wingdings"/>
              </a:rPr>
              <a:t>Determine Quorum (1 representative/association)</a:t>
            </a:r>
          </a:p>
          <a:p>
            <a:pPr eaLnBrk="1" hangingPunct="1">
              <a:lnSpc>
                <a:spcPct val="90000"/>
              </a:lnSpc>
              <a:buFont typeface="Wingdings"/>
              <a:buChar char="w"/>
              <a:defRPr/>
            </a:pPr>
            <a:endParaRPr lang="en-US" sz="2000" dirty="0" smtClean="0">
              <a:sym typeface="Wingdings"/>
            </a:endParaRPr>
          </a:p>
          <a:p>
            <a:pPr eaLnBrk="1" hangingPunct="1">
              <a:lnSpc>
                <a:spcPct val="90000"/>
              </a:lnSpc>
              <a:buFont typeface="Wingdings"/>
              <a:buChar char="w"/>
              <a:defRPr/>
            </a:pPr>
            <a:r>
              <a:rPr lang="en-US" sz="2400" dirty="0" smtClean="0">
                <a:sym typeface="Wingdings"/>
              </a:rPr>
              <a:t>Approval of Agenda</a:t>
            </a:r>
          </a:p>
          <a:p>
            <a:pPr eaLnBrk="1" hangingPunct="1">
              <a:lnSpc>
                <a:spcPct val="90000"/>
              </a:lnSpc>
              <a:buFontTx/>
              <a:buNone/>
              <a:defRPr/>
            </a:pPr>
            <a:endParaRPr lang="en-US" sz="2000" dirty="0" smtClean="0">
              <a:sym typeface="Wingdings"/>
            </a:endParaRPr>
          </a:p>
          <a:p>
            <a:pPr eaLnBrk="1" hangingPunct="1">
              <a:lnSpc>
                <a:spcPct val="90000"/>
              </a:lnSpc>
              <a:buFont typeface="Wingdings"/>
              <a:buChar char="w"/>
              <a:defRPr/>
            </a:pPr>
            <a:endParaRPr lang="en-US" sz="2000" dirty="0" smtClean="0">
              <a:sym typeface="Wingdings"/>
            </a:endParaRPr>
          </a:p>
          <a:p>
            <a:pPr eaLnBrk="1" hangingPunct="1">
              <a:lnSpc>
                <a:spcPct val="90000"/>
              </a:lnSpc>
              <a:buFontTx/>
              <a:buNone/>
              <a:defRPr/>
            </a:pPr>
            <a:r>
              <a:rPr lang="en-US" sz="2800" dirty="0" smtClean="0">
                <a:latin typeface="Times New Roman" charset="0"/>
              </a:rPr>
              <a:t>	</a:t>
            </a:r>
            <a:br>
              <a:rPr lang="en-US" sz="2800" dirty="0" smtClean="0">
                <a:latin typeface="Times New Roman" charset="0"/>
              </a:rPr>
            </a:br>
            <a:r>
              <a:rPr lang="en-US" sz="2800" dirty="0" smtClean="0">
                <a:latin typeface="Times New Roman" charset="0"/>
              </a:rPr>
              <a:t>		</a:t>
            </a:r>
          </a:p>
          <a:p>
            <a:pPr eaLnBrk="1" hangingPunct="1">
              <a:lnSpc>
                <a:spcPct val="90000"/>
              </a:lnSpc>
              <a:buFontTx/>
              <a:buNone/>
              <a:defRPr/>
            </a:pPr>
            <a:endParaRPr lang="en-US" sz="2800" dirty="0" smtClean="0">
              <a:latin typeface="Times New Roman" charset="0"/>
            </a:endParaRPr>
          </a:p>
          <a:p>
            <a:pPr eaLnBrk="1" hangingPunct="1">
              <a:lnSpc>
                <a:spcPct val="90000"/>
              </a:lnSpc>
              <a:buFontTx/>
              <a:buNone/>
              <a:defRPr/>
            </a:pPr>
            <a:endParaRPr lang="en-US"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685800"/>
            <a:ext cx="7772400" cy="5638800"/>
          </a:xfrm>
        </p:spPr>
        <p:txBody>
          <a:bodyPr/>
          <a:lstStyle/>
          <a:p>
            <a:pPr algn="l" eaLnBrk="1" hangingPunct="1">
              <a:lnSpc>
                <a:spcPct val="90000"/>
              </a:lnSpc>
              <a:defRPr/>
            </a:pPr>
            <a:r>
              <a:rPr lang="en-US" sz="2400" dirty="0" smtClean="0">
                <a:solidFill>
                  <a:schemeClr val="tx1"/>
                </a:solidFill>
                <a:latin typeface="Times New Roman" charset="0"/>
              </a:rPr>
              <a:t/>
            </a:r>
            <a:br>
              <a:rPr lang="en-US" sz="2400" dirty="0" smtClean="0">
                <a:solidFill>
                  <a:schemeClr val="tx1"/>
                </a:solidFill>
                <a:latin typeface="Times New Roman" charset="0"/>
              </a:rPr>
            </a:br>
            <a:r>
              <a:rPr lang="en-US" sz="2400" dirty="0" smtClean="0">
                <a:solidFill>
                  <a:schemeClr val="tx1"/>
                </a:solidFill>
                <a:latin typeface="Times New Roman" charset="0"/>
              </a:rPr>
              <a:t/>
            </a:r>
            <a:br>
              <a:rPr lang="en-US" sz="2400" dirty="0" smtClean="0">
                <a:solidFill>
                  <a:schemeClr val="tx1"/>
                </a:solidFill>
                <a:latin typeface="Times New Roman" charset="0"/>
              </a:rPr>
            </a:br>
            <a:r>
              <a:rPr lang="en-US" sz="2400" dirty="0" smtClean="0">
                <a:solidFill>
                  <a:schemeClr val="tx1"/>
                </a:solidFill>
                <a:latin typeface="Times New Roman" charset="0"/>
              </a:rPr>
              <a:t/>
            </a:r>
            <a:br>
              <a:rPr lang="en-US" sz="2400" dirty="0" smtClean="0">
                <a:solidFill>
                  <a:schemeClr val="tx1"/>
                </a:solidFill>
                <a:latin typeface="Times New Roman" charset="0"/>
              </a:rPr>
            </a:br>
            <a:r>
              <a:rPr lang="en-US" sz="2400" dirty="0" smtClean="0">
                <a:solidFill>
                  <a:schemeClr val="tx1"/>
                </a:solidFill>
                <a:latin typeface="Times New Roman" charset="0"/>
              </a:rPr>
              <a:t/>
            </a:r>
            <a:br>
              <a:rPr lang="en-US" sz="2400" dirty="0" smtClean="0">
                <a:solidFill>
                  <a:schemeClr val="tx1"/>
                </a:solidFill>
                <a:latin typeface="Times New Roman" charset="0"/>
              </a:rPr>
            </a:br>
            <a:r>
              <a:rPr lang="en-US" sz="2400" dirty="0" smtClean="0">
                <a:solidFill>
                  <a:schemeClr val="tx1"/>
                </a:solidFill>
                <a:latin typeface="Times New Roman" charset="0"/>
              </a:rPr>
              <a:t/>
            </a:r>
            <a:br>
              <a:rPr lang="en-US" sz="2400" dirty="0" smtClean="0">
                <a:solidFill>
                  <a:schemeClr val="tx1"/>
                </a:solidFill>
                <a:latin typeface="Times New Roman" charset="0"/>
              </a:rPr>
            </a:br>
            <a:r>
              <a:rPr lang="en-US" sz="2400" dirty="0" smtClean="0">
                <a:solidFill>
                  <a:schemeClr val="tx1"/>
                </a:solidFill>
                <a:latin typeface="Times New Roman" charset="0"/>
              </a:rPr>
              <a:t/>
            </a:r>
            <a:br>
              <a:rPr lang="en-US" sz="2400" dirty="0" smtClean="0">
                <a:solidFill>
                  <a:schemeClr val="tx1"/>
                </a:solidFill>
                <a:latin typeface="Times New Roman" charset="0"/>
              </a:rPr>
            </a:br>
            <a:r>
              <a:rPr lang="en-US" sz="2400" dirty="0" smtClean="0">
                <a:solidFill>
                  <a:schemeClr val="tx1"/>
                </a:solidFill>
                <a:latin typeface="Times New Roman" charset="0"/>
              </a:rPr>
              <a:t/>
            </a:r>
            <a:br>
              <a:rPr lang="en-US" sz="2400" dirty="0" smtClean="0">
                <a:solidFill>
                  <a:schemeClr val="tx1"/>
                </a:solidFill>
                <a:latin typeface="Times New Roman" charset="0"/>
              </a:rPr>
            </a:br>
            <a:r>
              <a:rPr lang="en-US" sz="2400" dirty="0" smtClean="0">
                <a:solidFill>
                  <a:schemeClr val="tx1"/>
                </a:solidFill>
                <a:latin typeface="Times New Roman" charset="0"/>
              </a:rPr>
              <a:t/>
            </a:r>
            <a:br>
              <a:rPr lang="en-US" sz="2400" dirty="0" smtClean="0">
                <a:solidFill>
                  <a:schemeClr val="tx1"/>
                </a:solidFill>
                <a:latin typeface="Times New Roman" charset="0"/>
              </a:rPr>
            </a:br>
            <a:r>
              <a:rPr lang="en-US" sz="2400" dirty="0" smtClean="0">
                <a:solidFill>
                  <a:schemeClr val="tx1"/>
                </a:solidFill>
                <a:latin typeface="Times New Roman" charset="0"/>
              </a:rPr>
              <a:t/>
            </a:r>
            <a:br>
              <a:rPr lang="en-US" sz="2400" dirty="0" smtClean="0">
                <a:solidFill>
                  <a:schemeClr val="tx1"/>
                </a:solidFill>
                <a:latin typeface="Times New Roman" charset="0"/>
              </a:rPr>
            </a:br>
            <a:r>
              <a:rPr lang="en-US" sz="2400" dirty="0" smtClean="0">
                <a:solidFill>
                  <a:schemeClr val="tx1"/>
                </a:solidFill>
                <a:latin typeface="Times New Roman" charset="0"/>
              </a:rPr>
              <a:t/>
            </a:r>
            <a:br>
              <a:rPr lang="en-US" sz="2400" dirty="0" smtClean="0">
                <a:solidFill>
                  <a:schemeClr val="tx1"/>
                </a:solidFill>
                <a:latin typeface="Times New Roman" charset="0"/>
              </a:rPr>
            </a:br>
            <a:r>
              <a:rPr lang="en-US" sz="2400" dirty="0" smtClean="0">
                <a:solidFill>
                  <a:schemeClr val="tx1"/>
                </a:solidFill>
                <a:latin typeface="Times New Roman" charset="0"/>
              </a:rPr>
              <a:t/>
            </a:r>
            <a:br>
              <a:rPr lang="en-US" sz="2400" dirty="0" smtClean="0">
                <a:solidFill>
                  <a:schemeClr val="tx1"/>
                </a:solidFill>
                <a:latin typeface="Times New Roman" charset="0"/>
              </a:rPr>
            </a:br>
            <a:r>
              <a:rPr lang="en-US" sz="2400" dirty="0" smtClean="0">
                <a:solidFill>
                  <a:schemeClr val="tx1"/>
                </a:solidFill>
                <a:latin typeface="Times New Roman" charset="0"/>
                <a:sym typeface="Wingdings"/>
              </a:rPr>
              <a:t>   </a:t>
            </a:r>
            <a:r>
              <a:rPr lang="en-US" sz="2400" dirty="0" smtClean="0">
                <a:solidFill>
                  <a:schemeClr val="tx1"/>
                </a:solidFill>
                <a:latin typeface="+mn-lt"/>
                <a:sym typeface="Wingdings"/>
              </a:rPr>
              <a:t>A</a:t>
            </a:r>
            <a:r>
              <a:rPr lang="en-US" sz="2400" dirty="0" smtClean="0">
                <a:sym typeface="Wingdings"/>
              </a:rPr>
              <a:t>pproval of September 7, 2011 Board Minutes</a:t>
            </a:r>
            <a:br>
              <a:rPr lang="en-US" sz="2400" dirty="0" smtClean="0">
                <a:sym typeface="Wingdings"/>
              </a:rPr>
            </a:br>
            <a:r>
              <a:rPr lang="en-US" sz="1400" dirty="0" smtClean="0">
                <a:sym typeface="Wingdings"/>
              </a:rPr>
              <a:t>      				</a:t>
            </a:r>
            <a:r>
              <a:rPr lang="en-US" sz="2400" dirty="0" smtClean="0">
                <a:sym typeface="Wingdings"/>
              </a:rPr>
              <a:t>Donna Holland, Secretary 					(NCCESA)</a:t>
            </a:r>
            <a:r>
              <a:rPr lang="en-US" sz="2400" dirty="0" smtClean="0">
                <a:solidFill>
                  <a:schemeClr val="tx1"/>
                </a:solidFill>
                <a:latin typeface="Times New Roman" charset="0"/>
              </a:rPr>
              <a:t/>
            </a:r>
            <a:br>
              <a:rPr lang="en-US" sz="2400" dirty="0" smtClean="0">
                <a:solidFill>
                  <a:schemeClr val="tx1"/>
                </a:solidFill>
                <a:latin typeface="Times New Roman" charset="0"/>
              </a:rPr>
            </a:br>
            <a:r>
              <a:rPr lang="en-US" sz="2400" dirty="0" smtClean="0">
                <a:solidFill>
                  <a:schemeClr val="tx1"/>
                </a:solidFill>
                <a:latin typeface="Times New Roman" charset="0"/>
              </a:rPr>
              <a:t/>
            </a:r>
            <a:br>
              <a:rPr lang="en-US" sz="2400" dirty="0" smtClean="0">
                <a:solidFill>
                  <a:schemeClr val="tx1"/>
                </a:solidFill>
                <a:latin typeface="Times New Roman" charset="0"/>
              </a:rPr>
            </a:br>
            <a:r>
              <a:rPr lang="en-US" sz="2400" dirty="0" smtClean="0">
                <a:solidFill>
                  <a:schemeClr val="tx1"/>
                </a:solidFill>
                <a:latin typeface="Times New Roman" charset="0"/>
                <a:sym typeface="Wingdings"/>
              </a:rPr>
              <a:t>  </a:t>
            </a:r>
            <a:r>
              <a:rPr lang="en-US" sz="2400" dirty="0" smtClean="0">
                <a:solidFill>
                  <a:schemeClr val="tx1"/>
                </a:solidFill>
                <a:latin typeface="+mn-lt"/>
              </a:rPr>
              <a:t>Treasurer’s Report</a:t>
            </a:r>
            <a:r>
              <a:rPr lang="en-US" sz="2400" dirty="0" smtClean="0">
                <a:solidFill>
                  <a:schemeClr val="tx1"/>
                </a:solidFill>
                <a:latin typeface="Times New Roman" charset="0"/>
              </a:rPr>
              <a:t>	</a:t>
            </a:r>
            <a:r>
              <a:rPr lang="en-US" sz="2400" dirty="0" smtClean="0">
                <a:solidFill>
                  <a:schemeClr val="tx1"/>
                </a:solidFill>
                <a:latin typeface="+mn-lt"/>
              </a:rPr>
              <a:t>Linda Gore, Treasurer				           NCAE4-HA</a:t>
            </a:r>
            <a:br>
              <a:rPr lang="en-US" sz="2400" dirty="0" smtClean="0">
                <a:solidFill>
                  <a:schemeClr val="tx1"/>
                </a:solidFill>
                <a:latin typeface="+mn-lt"/>
              </a:rPr>
            </a:br>
            <a:r>
              <a:rPr lang="en-US" sz="2400" dirty="0" smtClean="0">
                <a:solidFill>
                  <a:schemeClr val="tx1"/>
                </a:solidFill>
                <a:latin typeface="Times New Roman" charset="0"/>
              </a:rPr>
              <a:t/>
            </a:r>
            <a:br>
              <a:rPr lang="en-US" sz="2400" dirty="0" smtClean="0">
                <a:solidFill>
                  <a:schemeClr val="tx1"/>
                </a:solidFill>
                <a:latin typeface="Times New Roman" charset="0"/>
              </a:rPr>
            </a:br>
            <a:r>
              <a:rPr lang="en-US" sz="2000" dirty="0" smtClean="0">
                <a:solidFill>
                  <a:schemeClr val="tx1"/>
                </a:solidFill>
                <a:latin typeface="+mn-lt"/>
              </a:rPr>
              <a:t/>
            </a:r>
            <a:br>
              <a:rPr lang="en-US" sz="2000" dirty="0" smtClean="0">
                <a:solidFill>
                  <a:schemeClr val="tx1"/>
                </a:solidFill>
                <a:latin typeface="+mn-lt"/>
              </a:rPr>
            </a:br>
            <a:r>
              <a:rPr lang="en-US" sz="2000" dirty="0" smtClean="0">
                <a:solidFill>
                  <a:schemeClr val="tx1"/>
                </a:solidFill>
                <a:latin typeface="+mn-lt"/>
              </a:rPr>
              <a:t>	</a:t>
            </a:r>
            <a:r>
              <a:rPr lang="en-US" sz="2400" dirty="0" smtClean="0">
                <a:solidFill>
                  <a:schemeClr val="tx1"/>
                </a:solidFill>
                <a:latin typeface="+mn-lt"/>
              </a:rPr>
              <a:t>- Checking </a:t>
            </a:r>
            <a:r>
              <a:rPr lang="en-US" sz="1800" dirty="0" smtClean="0">
                <a:solidFill>
                  <a:schemeClr val="tx1"/>
                </a:solidFill>
                <a:latin typeface="+mn-lt"/>
              </a:rPr>
              <a:t>(3.25.11):      </a:t>
            </a:r>
            <a:r>
              <a:rPr lang="en-US" sz="2000" dirty="0" smtClean="0">
                <a:solidFill>
                  <a:schemeClr val="tx1"/>
                </a:solidFill>
                <a:latin typeface="+mn-lt"/>
              </a:rPr>
              <a:t>		</a:t>
            </a:r>
            <a:r>
              <a:rPr lang="en-US" sz="2400" dirty="0" smtClean="0">
                <a:solidFill>
                  <a:schemeClr val="tx1"/>
                </a:solidFill>
                <a:latin typeface="+mn-lt"/>
              </a:rPr>
              <a:t>$ 1,260.27</a:t>
            </a:r>
            <a:br>
              <a:rPr lang="en-US" sz="2400" dirty="0" smtClean="0">
                <a:solidFill>
                  <a:schemeClr val="tx1"/>
                </a:solidFill>
                <a:latin typeface="+mn-lt"/>
              </a:rPr>
            </a:br>
            <a:r>
              <a:rPr lang="en-US" sz="2000" dirty="0" smtClean="0">
                <a:solidFill>
                  <a:schemeClr val="tx1"/>
                </a:solidFill>
                <a:latin typeface="+mn-lt"/>
              </a:rPr>
              <a:t/>
            </a:r>
            <a:br>
              <a:rPr lang="en-US" sz="2000" dirty="0" smtClean="0">
                <a:solidFill>
                  <a:schemeClr val="tx1"/>
                </a:solidFill>
                <a:latin typeface="+mn-lt"/>
              </a:rPr>
            </a:br>
            <a:r>
              <a:rPr lang="en-US" sz="2000" dirty="0" smtClean="0">
                <a:solidFill>
                  <a:schemeClr val="tx1"/>
                </a:solidFill>
                <a:latin typeface="+mn-lt"/>
              </a:rPr>
              <a:t>	</a:t>
            </a:r>
            <a:r>
              <a:rPr lang="en-US" sz="2400" dirty="0" smtClean="0">
                <a:solidFill>
                  <a:schemeClr val="tx1"/>
                </a:solidFill>
                <a:latin typeface="+mn-lt"/>
              </a:rPr>
              <a:t>- Shares </a:t>
            </a:r>
            <a:r>
              <a:rPr lang="en-US" sz="1800" dirty="0" smtClean="0">
                <a:solidFill>
                  <a:schemeClr val="tx1"/>
                </a:solidFill>
                <a:latin typeface="+mn-lt"/>
              </a:rPr>
              <a:t>(12.19.11):      </a:t>
            </a:r>
            <a:r>
              <a:rPr lang="en-US" sz="2000" dirty="0" smtClean="0">
                <a:solidFill>
                  <a:schemeClr val="tx1"/>
                </a:solidFill>
                <a:latin typeface="+mn-lt"/>
              </a:rPr>
              <a:t>			</a:t>
            </a:r>
            <a:r>
              <a:rPr lang="en-US" sz="2400" dirty="0" smtClean="0">
                <a:solidFill>
                  <a:schemeClr val="tx1"/>
                </a:solidFill>
                <a:latin typeface="+mn-lt"/>
              </a:rPr>
              <a:t>$      31.83</a:t>
            </a:r>
            <a:br>
              <a:rPr lang="en-US" sz="2400" dirty="0" smtClean="0">
                <a:solidFill>
                  <a:schemeClr val="tx1"/>
                </a:solidFill>
                <a:latin typeface="+mn-lt"/>
              </a:rPr>
            </a:br>
            <a:r>
              <a:rPr lang="en-US" sz="2000" dirty="0" smtClean="0">
                <a:solidFill>
                  <a:schemeClr val="tx1"/>
                </a:solidFill>
                <a:latin typeface="+mn-lt"/>
              </a:rPr>
              <a:t/>
            </a:r>
            <a:br>
              <a:rPr lang="en-US" sz="2000" dirty="0" smtClean="0">
                <a:solidFill>
                  <a:schemeClr val="tx1"/>
                </a:solidFill>
                <a:latin typeface="+mn-lt"/>
              </a:rPr>
            </a:br>
            <a:r>
              <a:rPr lang="en-US" sz="2000" dirty="0" smtClean="0">
                <a:solidFill>
                  <a:schemeClr val="tx1"/>
                </a:solidFill>
                <a:latin typeface="+mn-lt"/>
              </a:rPr>
              <a:t>	</a:t>
            </a:r>
            <a:r>
              <a:rPr lang="en-US" sz="2400" dirty="0" smtClean="0">
                <a:solidFill>
                  <a:schemeClr val="tx1"/>
                </a:solidFill>
                <a:latin typeface="+mn-lt"/>
              </a:rPr>
              <a:t>- Money Market Share </a:t>
            </a:r>
            <a:r>
              <a:rPr lang="en-US" sz="1800" dirty="0" smtClean="0">
                <a:solidFill>
                  <a:schemeClr val="tx1"/>
                </a:solidFill>
                <a:latin typeface="+mn-lt"/>
              </a:rPr>
              <a:t>(12.17.11):  </a:t>
            </a:r>
            <a:r>
              <a:rPr lang="en-US" sz="2000" dirty="0" smtClean="0">
                <a:solidFill>
                  <a:schemeClr val="tx1"/>
                </a:solidFill>
                <a:latin typeface="+mn-lt"/>
              </a:rPr>
              <a:t>	</a:t>
            </a:r>
            <a:r>
              <a:rPr lang="en-US" sz="2000" u="sng" dirty="0" smtClean="0">
                <a:solidFill>
                  <a:schemeClr val="tx1"/>
                </a:solidFill>
                <a:latin typeface="+mn-lt"/>
              </a:rPr>
              <a:t>$  </a:t>
            </a:r>
            <a:r>
              <a:rPr lang="en-US" sz="2400" u="sng" dirty="0" smtClean="0">
                <a:solidFill>
                  <a:schemeClr val="tx1"/>
                </a:solidFill>
                <a:latin typeface="+mn-lt"/>
              </a:rPr>
              <a:t>6,056.11</a:t>
            </a:r>
            <a:br>
              <a:rPr lang="en-US" sz="2400" u="sng" dirty="0" smtClean="0">
                <a:solidFill>
                  <a:schemeClr val="tx1"/>
                </a:solidFill>
                <a:latin typeface="+mn-lt"/>
              </a:rPr>
            </a:br>
            <a:r>
              <a:rPr lang="en-US" sz="2000" dirty="0" smtClean="0">
                <a:solidFill>
                  <a:schemeClr val="tx1"/>
                </a:solidFill>
                <a:latin typeface="+mn-lt"/>
              </a:rPr>
              <a:t/>
            </a:r>
            <a:br>
              <a:rPr lang="en-US" sz="2000" dirty="0" smtClean="0">
                <a:solidFill>
                  <a:schemeClr val="tx1"/>
                </a:solidFill>
                <a:latin typeface="+mn-lt"/>
              </a:rPr>
            </a:br>
            <a:r>
              <a:rPr lang="en-US" sz="2000" dirty="0" smtClean="0">
                <a:solidFill>
                  <a:schemeClr val="tx1"/>
                </a:solidFill>
                <a:latin typeface="+mn-lt"/>
              </a:rPr>
              <a:t>						</a:t>
            </a:r>
            <a:r>
              <a:rPr lang="en-US" sz="2400" dirty="0" smtClean="0">
                <a:solidFill>
                  <a:schemeClr val="tx1"/>
                </a:solidFill>
                <a:latin typeface="+mn-lt"/>
              </a:rPr>
              <a:t>$ 7,348.21</a:t>
            </a:r>
            <a:r>
              <a:rPr lang="en-US" sz="2400" dirty="0" smtClean="0">
                <a:solidFill>
                  <a:schemeClr val="tx1"/>
                </a:solidFill>
                <a:latin typeface="Times New Roman" charset="0"/>
              </a:rPr>
              <a:t/>
            </a:r>
            <a:br>
              <a:rPr lang="en-US" sz="2400" dirty="0" smtClean="0">
                <a:solidFill>
                  <a:schemeClr val="tx1"/>
                </a:solidFill>
                <a:latin typeface="Times New Roman" charset="0"/>
              </a:rPr>
            </a:br>
            <a:r>
              <a:rPr lang="en-US" sz="2400" dirty="0" smtClean="0">
                <a:solidFill>
                  <a:schemeClr val="tx1"/>
                </a:solidFill>
                <a:latin typeface="Times New Roman" charset="0"/>
              </a:rPr>
              <a:t>		</a:t>
            </a:r>
            <a:br>
              <a:rPr lang="en-US" sz="2400" dirty="0" smtClean="0">
                <a:solidFill>
                  <a:schemeClr val="tx1"/>
                </a:solidFill>
                <a:latin typeface="Times New Roman" charset="0"/>
              </a:rPr>
            </a:br>
            <a:r>
              <a:rPr lang="en-US" sz="2400" dirty="0" smtClean="0">
                <a:solidFill>
                  <a:schemeClr val="tx1"/>
                </a:solidFill>
                <a:latin typeface="Times New Roman" charset="0"/>
              </a:rPr>
              <a:t>		</a:t>
            </a:r>
            <a:br>
              <a:rPr lang="en-US" sz="2400" dirty="0" smtClean="0">
                <a:solidFill>
                  <a:schemeClr val="tx1"/>
                </a:solidFill>
                <a:latin typeface="Times New Roman" charset="0"/>
              </a:rPr>
            </a:br>
            <a:r>
              <a:rPr lang="en-US" sz="2400" dirty="0" smtClean="0">
                <a:solidFill>
                  <a:schemeClr val="tx1"/>
                </a:solidFill>
                <a:latin typeface="Times New Roman" charset="0"/>
              </a:rPr>
              <a:t/>
            </a:r>
            <a:br>
              <a:rPr lang="en-US" sz="2400" dirty="0" smtClean="0">
                <a:solidFill>
                  <a:schemeClr val="tx1"/>
                </a:solidFill>
                <a:latin typeface="Times New Roman" charset="0"/>
              </a:rPr>
            </a:br>
            <a:r>
              <a:rPr lang="en-US" sz="2400" b="1" dirty="0" smtClean="0">
                <a:solidFill>
                  <a:schemeClr val="tx1"/>
                </a:solidFill>
                <a:latin typeface="Times New Roman" charset="0"/>
              </a:rPr>
              <a:t/>
            </a:r>
            <a:br>
              <a:rPr lang="en-US" sz="2400" b="1" dirty="0" smtClean="0">
                <a:solidFill>
                  <a:schemeClr val="tx1"/>
                </a:solidFill>
                <a:latin typeface="Times New Roman" charset="0"/>
              </a:rPr>
            </a:br>
            <a:r>
              <a:rPr lang="en-US" dirty="0" smtClean="0">
                <a:solidFill>
                  <a:schemeClr val="tx1"/>
                </a:solidFill>
                <a:latin typeface="Times New Roman" charset="0"/>
              </a:rPr>
              <a:t>		</a:t>
            </a:r>
            <a:br>
              <a:rPr lang="en-US" dirty="0" smtClean="0">
                <a:solidFill>
                  <a:schemeClr val="tx1"/>
                </a:solidFill>
                <a:latin typeface="Times New Roman" charset="0"/>
              </a:rPr>
            </a:br>
            <a:r>
              <a:rPr lang="en-US" sz="2400" dirty="0" smtClean="0">
                <a:latin typeface="Times New Roman" charset="0"/>
              </a:rPr>
              <a:t>		</a:t>
            </a:r>
            <a:br>
              <a:rPr lang="en-US" sz="2400" dirty="0" smtClean="0">
                <a:latin typeface="Times New Roman" charset="0"/>
              </a:rPr>
            </a:br>
            <a:r>
              <a:rPr lang="en-US" sz="2400" dirty="0" smtClean="0">
                <a:latin typeface="Times New Roman" charset="0"/>
              </a:rPr>
              <a:t>		           </a:t>
            </a:r>
            <a:r>
              <a:rPr lang="en-US" dirty="0" smtClean="0">
                <a:latin typeface="Times New Roman" charset="0"/>
              </a:rPr>
              <a:t/>
            </a:r>
            <a:br>
              <a:rPr lang="en-US" dirty="0" smtClean="0">
                <a:latin typeface="Times New Roman" charset="0"/>
              </a:rPr>
            </a:br>
            <a:endParaRPr lang="en-US" dirty="0" smtClean="0">
              <a:solidFill>
                <a:schemeClr val="tx1"/>
              </a:solidFill>
              <a:latin typeface="Times New Roman"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762000" y="1371600"/>
            <a:ext cx="7772400" cy="5181600"/>
          </a:xfrm>
        </p:spPr>
        <p:txBody>
          <a:bodyPr/>
          <a:lstStyle/>
          <a:p>
            <a:pPr algn="l" eaLnBrk="1" hangingPunct="1">
              <a:lnSpc>
                <a:spcPct val="90000"/>
              </a:lnSpc>
            </a:pPr>
            <a:r>
              <a:rPr lang="en-US" sz="2400" smtClean="0">
                <a:solidFill>
                  <a:schemeClr val="tx1"/>
                </a:solidFill>
                <a:latin typeface="Times New Roman" pitchFamily="18" charset="0"/>
              </a:rPr>
              <a:t/>
            </a:r>
            <a:br>
              <a:rPr lang="en-US" sz="2400" smtClean="0">
                <a:solidFill>
                  <a:schemeClr val="tx1"/>
                </a:solidFill>
                <a:latin typeface="Times New Roman" pitchFamily="18" charset="0"/>
              </a:rPr>
            </a:br>
            <a:r>
              <a:rPr lang="en-US" sz="2400" smtClean="0">
                <a:solidFill>
                  <a:schemeClr val="tx1"/>
                </a:solidFill>
                <a:latin typeface="Times New Roman" pitchFamily="18" charset="0"/>
              </a:rPr>
              <a:t/>
            </a:r>
            <a:br>
              <a:rPr lang="en-US" sz="2400" smtClean="0">
                <a:solidFill>
                  <a:schemeClr val="tx1"/>
                </a:solidFill>
                <a:latin typeface="Times New Roman" pitchFamily="18" charset="0"/>
              </a:rPr>
            </a:br>
            <a:r>
              <a:rPr lang="en-US" sz="2400" smtClean="0">
                <a:solidFill>
                  <a:schemeClr val="tx1"/>
                </a:solidFill>
                <a:latin typeface="Times New Roman" pitchFamily="18" charset="0"/>
              </a:rPr>
              <a:t/>
            </a:r>
            <a:br>
              <a:rPr lang="en-US" sz="2400" smtClean="0">
                <a:solidFill>
                  <a:schemeClr val="tx1"/>
                </a:solidFill>
                <a:latin typeface="Times New Roman" pitchFamily="18" charset="0"/>
              </a:rPr>
            </a:br>
            <a:r>
              <a:rPr lang="en-US" sz="2400" smtClean="0">
                <a:solidFill>
                  <a:schemeClr val="tx1"/>
                </a:solidFill>
                <a:latin typeface="Times New Roman" pitchFamily="18" charset="0"/>
              </a:rPr>
              <a:t/>
            </a:r>
            <a:br>
              <a:rPr lang="en-US" sz="2400" smtClean="0">
                <a:solidFill>
                  <a:schemeClr val="tx1"/>
                </a:solidFill>
                <a:latin typeface="Times New Roman" pitchFamily="18" charset="0"/>
              </a:rPr>
            </a:br>
            <a:r>
              <a:rPr lang="en-US" sz="2400" smtClean="0">
                <a:solidFill>
                  <a:schemeClr val="tx1"/>
                </a:solidFill>
                <a:latin typeface="Times New Roman" pitchFamily="18" charset="0"/>
              </a:rPr>
              <a:t/>
            </a:r>
            <a:br>
              <a:rPr lang="en-US" sz="2400" smtClean="0">
                <a:solidFill>
                  <a:schemeClr val="tx1"/>
                </a:solidFill>
                <a:latin typeface="Times New Roman" pitchFamily="18" charset="0"/>
              </a:rPr>
            </a:br>
            <a:r>
              <a:rPr lang="en-US" sz="2400" smtClean="0">
                <a:solidFill>
                  <a:schemeClr val="tx1"/>
                </a:solidFill>
                <a:latin typeface="Times New Roman" pitchFamily="18" charset="0"/>
              </a:rPr>
              <a:t/>
            </a:r>
            <a:br>
              <a:rPr lang="en-US" sz="2400" smtClean="0">
                <a:solidFill>
                  <a:schemeClr val="tx1"/>
                </a:solidFill>
                <a:latin typeface="Times New Roman" pitchFamily="18" charset="0"/>
              </a:rPr>
            </a:br>
            <a:r>
              <a:rPr lang="en-US" sz="2400" smtClean="0">
                <a:solidFill>
                  <a:schemeClr val="tx1"/>
                </a:solidFill>
                <a:latin typeface="Times New Roman" pitchFamily="18" charset="0"/>
              </a:rPr>
              <a:t/>
            </a:r>
            <a:br>
              <a:rPr lang="en-US" sz="2400" smtClean="0">
                <a:solidFill>
                  <a:schemeClr val="tx1"/>
                </a:solidFill>
                <a:latin typeface="Times New Roman" pitchFamily="18" charset="0"/>
              </a:rPr>
            </a:br>
            <a:r>
              <a:rPr lang="en-US" sz="2400" smtClean="0">
                <a:solidFill>
                  <a:schemeClr val="tx1"/>
                </a:solidFill>
                <a:latin typeface="Times New Roman" pitchFamily="18" charset="0"/>
              </a:rPr>
              <a:t/>
            </a:r>
            <a:br>
              <a:rPr lang="en-US" sz="2400" smtClean="0">
                <a:solidFill>
                  <a:schemeClr val="tx1"/>
                </a:solidFill>
                <a:latin typeface="Times New Roman" pitchFamily="18" charset="0"/>
              </a:rPr>
            </a:br>
            <a:r>
              <a:rPr lang="en-US" sz="2400" smtClean="0">
                <a:solidFill>
                  <a:schemeClr val="tx1"/>
                </a:solidFill>
                <a:latin typeface="Times New Roman" pitchFamily="18" charset="0"/>
              </a:rPr>
              <a:t/>
            </a:r>
            <a:br>
              <a:rPr lang="en-US" sz="2400" smtClean="0">
                <a:solidFill>
                  <a:schemeClr val="tx1"/>
                </a:solidFill>
                <a:latin typeface="Times New Roman" pitchFamily="18" charset="0"/>
              </a:rPr>
            </a:br>
            <a:r>
              <a:rPr lang="en-US" sz="2400" smtClean="0">
                <a:solidFill>
                  <a:schemeClr val="tx1"/>
                </a:solidFill>
                <a:latin typeface="Times New Roman" pitchFamily="18" charset="0"/>
              </a:rPr>
              <a:t/>
            </a:r>
            <a:br>
              <a:rPr lang="en-US" sz="2400" smtClean="0">
                <a:solidFill>
                  <a:schemeClr val="tx1"/>
                </a:solidFill>
                <a:latin typeface="Times New Roman" pitchFamily="18" charset="0"/>
              </a:rPr>
            </a:br>
            <a:r>
              <a:rPr lang="en-US" sz="2400" smtClean="0">
                <a:solidFill>
                  <a:schemeClr val="tx1"/>
                </a:solidFill>
                <a:latin typeface="Times New Roman" pitchFamily="18" charset="0"/>
              </a:rPr>
              <a:t/>
            </a:r>
            <a:br>
              <a:rPr lang="en-US" sz="2400" smtClean="0">
                <a:solidFill>
                  <a:schemeClr val="tx1"/>
                </a:solidFill>
                <a:latin typeface="Times New Roman" pitchFamily="18" charset="0"/>
              </a:rPr>
            </a:br>
            <a:r>
              <a:rPr lang="en-US" sz="2400" smtClean="0">
                <a:solidFill>
                  <a:schemeClr val="tx1"/>
                </a:solidFill>
                <a:latin typeface="Times New Roman" pitchFamily="18" charset="0"/>
              </a:rPr>
              <a:t>		</a:t>
            </a:r>
            <a:br>
              <a:rPr lang="en-US" sz="2400" smtClean="0">
                <a:solidFill>
                  <a:schemeClr val="tx1"/>
                </a:solidFill>
                <a:latin typeface="Times New Roman" pitchFamily="18" charset="0"/>
              </a:rPr>
            </a:br>
            <a:r>
              <a:rPr lang="en-US" sz="2400" smtClean="0">
                <a:solidFill>
                  <a:schemeClr val="tx1"/>
                </a:solidFill>
                <a:latin typeface="Times New Roman" pitchFamily="18" charset="0"/>
              </a:rPr>
              <a:t/>
            </a:r>
            <a:br>
              <a:rPr lang="en-US" sz="2400" smtClean="0">
                <a:solidFill>
                  <a:schemeClr val="tx1"/>
                </a:solidFill>
                <a:latin typeface="Times New Roman" pitchFamily="18" charset="0"/>
              </a:rPr>
            </a:br>
            <a:r>
              <a:rPr lang="en-US" sz="2400" b="1" smtClean="0">
                <a:solidFill>
                  <a:schemeClr val="tx1"/>
                </a:solidFill>
                <a:latin typeface="Times New Roman" pitchFamily="18" charset="0"/>
              </a:rPr>
              <a:t/>
            </a:r>
            <a:br>
              <a:rPr lang="en-US" sz="2400" b="1" smtClean="0">
                <a:solidFill>
                  <a:schemeClr val="tx1"/>
                </a:solidFill>
                <a:latin typeface="Times New Roman" pitchFamily="18" charset="0"/>
              </a:rPr>
            </a:br>
            <a:r>
              <a:rPr lang="en-US" smtClean="0">
                <a:solidFill>
                  <a:schemeClr val="tx1"/>
                </a:solidFill>
                <a:latin typeface="Times New Roman" pitchFamily="18" charset="0"/>
              </a:rPr>
              <a:t>		</a:t>
            </a:r>
            <a:br>
              <a:rPr lang="en-US" smtClean="0">
                <a:solidFill>
                  <a:schemeClr val="tx1"/>
                </a:solidFill>
                <a:latin typeface="Times New Roman" pitchFamily="18" charset="0"/>
              </a:rPr>
            </a:br>
            <a:r>
              <a:rPr lang="en-US" sz="2400" smtClean="0">
                <a:latin typeface="Times New Roman" pitchFamily="18" charset="0"/>
              </a:rPr>
              <a:t>		</a:t>
            </a:r>
            <a:br>
              <a:rPr lang="en-US" sz="2400" smtClean="0">
                <a:latin typeface="Times New Roman" pitchFamily="18" charset="0"/>
              </a:rPr>
            </a:br>
            <a:r>
              <a:rPr lang="en-US" sz="2400" smtClean="0">
                <a:latin typeface="Times New Roman" pitchFamily="18" charset="0"/>
              </a:rPr>
              <a:t>		           </a:t>
            </a:r>
            <a:r>
              <a:rPr lang="en-US" smtClean="0">
                <a:latin typeface="Times New Roman" pitchFamily="18" charset="0"/>
              </a:rPr>
              <a:t/>
            </a:r>
            <a:br>
              <a:rPr lang="en-US" smtClean="0">
                <a:latin typeface="Times New Roman" pitchFamily="18" charset="0"/>
              </a:rPr>
            </a:br>
            <a:endParaRPr lang="en-US" smtClean="0">
              <a:solidFill>
                <a:schemeClr val="tx1"/>
              </a:solidFill>
              <a:latin typeface="Times New Roman" pitchFamily="18" charset="0"/>
            </a:endParaRPr>
          </a:p>
        </p:txBody>
      </p:sp>
      <p:graphicFrame>
        <p:nvGraphicFramePr>
          <p:cNvPr id="12" name="Content Placeholder 11"/>
          <p:cNvGraphicFramePr>
            <a:graphicFrameLocks noGrp="1"/>
          </p:cNvGraphicFramePr>
          <p:nvPr>
            <p:ph idx="1"/>
          </p:nvPr>
        </p:nvGraphicFramePr>
        <p:xfrm>
          <a:off x="1600200" y="457200"/>
          <a:ext cx="5840413" cy="731838"/>
        </p:xfrm>
        <a:graphic>
          <a:graphicData uri="http://schemas.openxmlformats.org/drawingml/2006/table">
            <a:tbl>
              <a:tblPr/>
              <a:tblGrid>
                <a:gridCol w="5840730"/>
              </a:tblGrid>
              <a:tr h="0">
                <a:tc>
                  <a:txBody>
                    <a:bodyPr/>
                    <a:lstStyle/>
                    <a:p>
                      <a:pPr marL="0" marR="0" algn="ctr">
                        <a:spcBef>
                          <a:spcPts val="0"/>
                        </a:spcBef>
                        <a:spcAft>
                          <a:spcPts val="0"/>
                        </a:spcAft>
                      </a:pPr>
                      <a:r>
                        <a:rPr lang="en-US" sz="1600" b="1" dirty="0">
                          <a:latin typeface="Cambria"/>
                          <a:ea typeface="Times New Roman"/>
                        </a:rPr>
                        <a:t>NC Federation of Cooperative Extension Associations</a:t>
                      </a:r>
                      <a:endParaRPr lang="en-US" sz="1200" dirty="0">
                        <a:latin typeface="Times New Roman"/>
                        <a:ea typeface="Times New Roman"/>
                      </a:endParaRPr>
                    </a:p>
                    <a:p>
                      <a:pPr marL="0" marR="0" algn="ctr">
                        <a:spcBef>
                          <a:spcPts val="0"/>
                        </a:spcBef>
                        <a:spcAft>
                          <a:spcPts val="0"/>
                        </a:spcAft>
                      </a:pPr>
                      <a:r>
                        <a:rPr lang="en-US" sz="1600" b="1" dirty="0">
                          <a:latin typeface="Cambria"/>
                          <a:ea typeface="Times New Roman"/>
                        </a:rPr>
                        <a:t>Treasurer’s Report</a:t>
                      </a:r>
                      <a:endParaRPr lang="en-US" sz="1200" dirty="0">
                        <a:latin typeface="Times New Roman"/>
                        <a:ea typeface="Times New Roman"/>
                      </a:endParaRPr>
                    </a:p>
                    <a:p>
                      <a:pPr marL="0" marR="0" algn="ctr">
                        <a:spcBef>
                          <a:spcPts val="0"/>
                        </a:spcBef>
                        <a:spcAft>
                          <a:spcPts val="0"/>
                        </a:spcAft>
                      </a:pPr>
                      <a:r>
                        <a:rPr lang="en-US" sz="1600" b="1" dirty="0">
                          <a:latin typeface="Cambria"/>
                          <a:ea typeface="Times New Roman"/>
                        </a:rPr>
                        <a:t>4/30/12</a:t>
                      </a:r>
                      <a:endParaRPr lang="en-US" sz="1200" dirty="0">
                        <a:latin typeface="Times New Roman"/>
                        <a:ea typeface="Times New Roman"/>
                      </a:endParaRPr>
                    </a:p>
                  </a:txBody>
                  <a:tcPr marL="68580" marR="68580" marT="0" marB="0">
                    <a:lnL>
                      <a:noFill/>
                    </a:lnL>
                    <a:lnR>
                      <a:noFill/>
                    </a:lnR>
                    <a:lnT>
                      <a:noFill/>
                    </a:lnT>
                    <a:lnB>
                      <a:noFill/>
                    </a:lnB>
                  </a:tcPr>
                </a:tc>
              </a:tr>
            </a:tbl>
          </a:graphicData>
        </a:graphic>
      </p:graphicFrame>
      <p:graphicFrame>
        <p:nvGraphicFramePr>
          <p:cNvPr id="3" name="Table 2"/>
          <p:cNvGraphicFramePr>
            <a:graphicFrameLocks noGrp="1"/>
          </p:cNvGraphicFramePr>
          <p:nvPr/>
        </p:nvGraphicFramePr>
        <p:xfrm>
          <a:off x="1651000" y="3063875"/>
          <a:ext cx="5842000" cy="182563"/>
        </p:xfrm>
        <a:graphic>
          <a:graphicData uri="http://schemas.openxmlformats.org/drawingml/2006/table">
            <a:tbl>
              <a:tblPr/>
              <a:tblGrid>
                <a:gridCol w="5840730"/>
              </a:tblGrid>
              <a:tr h="0">
                <a:tc>
                  <a:txBody>
                    <a:bodyPr/>
                    <a:lstStyle/>
                    <a:p>
                      <a:pPr marL="0" marR="0" algn="ctr">
                        <a:spcBef>
                          <a:spcPts val="0"/>
                        </a:spcBef>
                        <a:spcAft>
                          <a:spcPts val="0"/>
                        </a:spcAft>
                      </a:pPr>
                      <a:endParaRPr lang="en-US" sz="1200" dirty="0">
                        <a:latin typeface="Times New Roman"/>
                        <a:ea typeface="Times New Roman"/>
                      </a:endParaRPr>
                    </a:p>
                  </a:txBody>
                  <a:tcPr marL="68580" marR="68580" marT="0" marB="0">
                    <a:lnL>
                      <a:noFill/>
                    </a:lnL>
                    <a:lnR>
                      <a:noFill/>
                    </a:lnR>
                    <a:lnT>
                      <a:noFill/>
                    </a:lnT>
                    <a:lnB>
                      <a:noFill/>
                    </a:lnB>
                  </a:tcPr>
                </a:tc>
              </a:tr>
            </a:tbl>
          </a:graphicData>
        </a:graphic>
      </p:graphicFrame>
      <p:sp>
        <p:nvSpPr>
          <p:cNvPr id="25606" name="Rectangle 1"/>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sz="1800"/>
          </a:p>
        </p:txBody>
      </p:sp>
      <p:graphicFrame>
        <p:nvGraphicFramePr>
          <p:cNvPr id="15" name="Table 14"/>
          <p:cNvGraphicFramePr>
            <a:graphicFrameLocks noGrp="1"/>
          </p:cNvGraphicFramePr>
          <p:nvPr/>
        </p:nvGraphicFramePr>
        <p:xfrm>
          <a:off x="1447800" y="1447800"/>
          <a:ext cx="6324600" cy="4929188"/>
        </p:xfrm>
        <a:graphic>
          <a:graphicData uri="http://schemas.openxmlformats.org/drawingml/2006/table">
            <a:tbl>
              <a:tblPr/>
              <a:tblGrid>
                <a:gridCol w="5143150"/>
                <a:gridCol w="1181450"/>
              </a:tblGrid>
              <a:tr h="202814">
                <a:tc gridSpan="2">
                  <a:txBody>
                    <a:bodyPr/>
                    <a:lstStyle/>
                    <a:p>
                      <a:pPr marL="0" marR="0">
                        <a:spcBef>
                          <a:spcPts val="0"/>
                        </a:spcBef>
                        <a:spcAft>
                          <a:spcPts val="0"/>
                        </a:spcAft>
                      </a:pPr>
                      <a:r>
                        <a:rPr lang="en-US" sz="1100" b="1" dirty="0">
                          <a:latin typeface="Cambria"/>
                          <a:ea typeface="Times New Roman"/>
                        </a:rPr>
                        <a:t>NC State Employees Credit Union Account Balances as of:</a:t>
                      </a:r>
                      <a:endParaRPr lang="en-US" sz="900" dirty="0">
                        <a:latin typeface="Times New Roman"/>
                        <a:ea typeface="Times New Roman"/>
                      </a:endParaRPr>
                    </a:p>
                  </a:txBody>
                  <a:tcPr marL="54107" marR="54107" marT="0" marB="0">
                    <a:lnL>
                      <a:noFill/>
                    </a:lnL>
                    <a:lnR>
                      <a:noFill/>
                    </a:lnR>
                    <a:lnT>
                      <a:noFill/>
                    </a:lnT>
                    <a:lnB>
                      <a:noFill/>
                    </a:lnB>
                  </a:tcPr>
                </a:tc>
                <a:tc hMerge="1">
                  <a:txBody>
                    <a:bodyPr/>
                    <a:lstStyle/>
                    <a:p>
                      <a:endParaRPr lang="en-US"/>
                    </a:p>
                  </a:txBody>
                  <a:tcPr/>
                </a:tc>
              </a:tr>
              <a:tr h="173841">
                <a:tc>
                  <a:txBody>
                    <a:bodyPr/>
                    <a:lstStyle/>
                    <a:p>
                      <a:pPr marL="0" marR="0">
                        <a:spcBef>
                          <a:spcPts val="0"/>
                        </a:spcBef>
                        <a:spcAft>
                          <a:spcPts val="0"/>
                        </a:spcAft>
                      </a:pPr>
                      <a:endParaRPr lang="en-US" sz="900" dirty="0">
                        <a:latin typeface="Times New Roman"/>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endParaRPr lang="en-US" sz="500" dirty="0">
                        <a:latin typeface="Cambria"/>
                        <a:ea typeface="Times New Roman"/>
                      </a:endParaRPr>
                    </a:p>
                  </a:txBody>
                  <a:tcPr marL="54107" marR="54107" marT="0" marB="0">
                    <a:lnL>
                      <a:noFill/>
                    </a:lnL>
                    <a:lnR>
                      <a:noFill/>
                    </a:lnR>
                    <a:lnT>
                      <a:noFill/>
                    </a:lnT>
                    <a:lnB>
                      <a:noFill/>
                    </a:lnB>
                  </a:tcPr>
                </a:tc>
              </a:tr>
              <a:tr h="173841">
                <a:tc>
                  <a:txBody>
                    <a:bodyPr/>
                    <a:lstStyle/>
                    <a:p>
                      <a:pPr marL="0" marR="0">
                        <a:spcBef>
                          <a:spcPts val="0"/>
                        </a:spcBef>
                        <a:spcAft>
                          <a:spcPts val="0"/>
                        </a:spcAft>
                      </a:pPr>
                      <a:r>
                        <a:rPr lang="en-US" sz="900" b="1" dirty="0">
                          <a:latin typeface="Cambria"/>
                          <a:ea typeface="Times New Roman"/>
                        </a:rPr>
                        <a:t>Accounts</a:t>
                      </a:r>
                      <a:endParaRPr lang="en-US" sz="900" dirty="0">
                        <a:latin typeface="Times New Roman"/>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endParaRPr lang="en-US" sz="900" dirty="0">
                        <a:latin typeface="Cambria"/>
                        <a:ea typeface="Times New Roman"/>
                      </a:endParaRPr>
                    </a:p>
                  </a:txBody>
                  <a:tcPr marL="54107" marR="54107" marT="0" marB="0">
                    <a:lnL>
                      <a:noFill/>
                    </a:lnL>
                    <a:lnR>
                      <a:noFill/>
                    </a:lnR>
                    <a:lnT>
                      <a:noFill/>
                    </a:lnT>
                    <a:lnB>
                      <a:noFill/>
                    </a:lnB>
                  </a:tcPr>
                </a:tc>
              </a:tr>
              <a:tr h="91810">
                <a:tc>
                  <a:txBody>
                    <a:bodyPr/>
                    <a:lstStyle/>
                    <a:p>
                      <a:pPr marL="0" marR="0">
                        <a:spcBef>
                          <a:spcPts val="0"/>
                        </a:spcBef>
                        <a:spcAft>
                          <a:spcPts val="0"/>
                        </a:spcAft>
                      </a:pPr>
                      <a:endParaRPr lang="en-US" sz="500" dirty="0">
                        <a:latin typeface="Cambria"/>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endParaRPr lang="en-US" sz="500" dirty="0">
                        <a:latin typeface="Cambria"/>
                        <a:ea typeface="Times New Roman"/>
                      </a:endParaRPr>
                    </a:p>
                  </a:txBody>
                  <a:tcPr marL="54107" marR="54107" marT="0" marB="0">
                    <a:lnL>
                      <a:noFill/>
                    </a:lnL>
                    <a:lnR>
                      <a:noFill/>
                    </a:lnR>
                    <a:lnT>
                      <a:noFill/>
                    </a:lnT>
                    <a:lnB>
                      <a:noFill/>
                    </a:lnB>
                  </a:tcPr>
                </a:tc>
              </a:tr>
              <a:tr h="173841">
                <a:tc>
                  <a:txBody>
                    <a:bodyPr/>
                    <a:lstStyle/>
                    <a:p>
                      <a:pPr marL="0" marR="0">
                        <a:spcBef>
                          <a:spcPts val="0"/>
                        </a:spcBef>
                        <a:spcAft>
                          <a:spcPts val="0"/>
                        </a:spcAft>
                      </a:pPr>
                      <a:r>
                        <a:rPr lang="en-US" sz="900" dirty="0">
                          <a:latin typeface="Cambria"/>
                          <a:ea typeface="Times New Roman"/>
                        </a:rPr>
                        <a:t>Checking  3/25/11</a:t>
                      </a:r>
                      <a:endParaRPr lang="en-US" sz="900" dirty="0">
                        <a:latin typeface="Times New Roman"/>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r>
                        <a:rPr lang="en-US" sz="900" dirty="0">
                          <a:latin typeface="Cambria"/>
                          <a:ea typeface="Times New Roman"/>
                        </a:rPr>
                        <a:t>$1,260.27</a:t>
                      </a:r>
                      <a:endParaRPr lang="en-US" sz="900" dirty="0">
                        <a:latin typeface="Times New Roman"/>
                        <a:ea typeface="Times New Roman"/>
                      </a:endParaRPr>
                    </a:p>
                  </a:txBody>
                  <a:tcPr marL="54107" marR="54107" marT="0" marB="0">
                    <a:lnL>
                      <a:noFill/>
                    </a:lnL>
                    <a:lnR>
                      <a:noFill/>
                    </a:lnR>
                    <a:lnT>
                      <a:noFill/>
                    </a:lnT>
                    <a:lnB>
                      <a:noFill/>
                    </a:lnB>
                  </a:tcPr>
                </a:tc>
              </a:tr>
              <a:tr h="173841">
                <a:tc>
                  <a:txBody>
                    <a:bodyPr/>
                    <a:lstStyle/>
                    <a:p>
                      <a:pPr marL="0" marR="0">
                        <a:spcBef>
                          <a:spcPts val="0"/>
                        </a:spcBef>
                        <a:spcAft>
                          <a:spcPts val="0"/>
                        </a:spcAft>
                      </a:pPr>
                      <a:r>
                        <a:rPr lang="en-US" sz="900" dirty="0">
                          <a:latin typeface="Cambria"/>
                          <a:ea typeface="Times New Roman"/>
                        </a:rPr>
                        <a:t>Shares  3/25/11</a:t>
                      </a:r>
                      <a:endParaRPr lang="en-US" sz="900" dirty="0">
                        <a:latin typeface="Times New Roman"/>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r>
                        <a:rPr lang="en-US" sz="900" dirty="0">
                          <a:latin typeface="Cambria"/>
                          <a:ea typeface="Times New Roman"/>
                        </a:rPr>
                        <a:t>$31.83</a:t>
                      </a:r>
                      <a:endParaRPr lang="en-US" sz="900" dirty="0">
                        <a:latin typeface="Times New Roman"/>
                        <a:ea typeface="Times New Roman"/>
                      </a:endParaRPr>
                    </a:p>
                  </a:txBody>
                  <a:tcPr marL="54107" marR="54107" marT="0" marB="0">
                    <a:lnL>
                      <a:noFill/>
                    </a:lnL>
                    <a:lnR>
                      <a:noFill/>
                    </a:lnR>
                    <a:lnT>
                      <a:noFill/>
                    </a:lnT>
                    <a:lnB>
                      <a:noFill/>
                    </a:lnB>
                  </a:tcPr>
                </a:tc>
              </a:tr>
              <a:tr h="173841">
                <a:tc>
                  <a:txBody>
                    <a:bodyPr/>
                    <a:lstStyle/>
                    <a:p>
                      <a:pPr marL="0" marR="0">
                        <a:spcBef>
                          <a:spcPts val="0"/>
                        </a:spcBef>
                        <a:spcAft>
                          <a:spcPts val="0"/>
                        </a:spcAft>
                      </a:pPr>
                      <a:r>
                        <a:rPr lang="en-US" sz="900" dirty="0">
                          <a:latin typeface="Cambria"/>
                          <a:ea typeface="Times New Roman"/>
                        </a:rPr>
                        <a:t>Money Market  12/19/11</a:t>
                      </a:r>
                      <a:endParaRPr lang="en-US" sz="900" dirty="0">
                        <a:latin typeface="Times New Roman"/>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r>
                        <a:rPr lang="en-US" sz="900" dirty="0">
                          <a:latin typeface="Cambria"/>
                          <a:ea typeface="Times New Roman"/>
                        </a:rPr>
                        <a:t>$6,056.11</a:t>
                      </a:r>
                      <a:endParaRPr lang="en-US" sz="900" dirty="0">
                        <a:latin typeface="Times New Roman"/>
                        <a:ea typeface="Times New Roman"/>
                      </a:endParaRPr>
                    </a:p>
                  </a:txBody>
                  <a:tcPr marL="54107" marR="54107" marT="0" marB="0">
                    <a:lnL>
                      <a:noFill/>
                    </a:lnL>
                    <a:lnR>
                      <a:noFill/>
                    </a:lnR>
                    <a:lnT>
                      <a:noFill/>
                    </a:lnT>
                    <a:lnB w="12700" cap="flat" cmpd="sng" algn="ctr">
                      <a:solidFill>
                        <a:srgbClr val="000000"/>
                      </a:solidFill>
                      <a:prstDash val="solid"/>
                      <a:round/>
                      <a:headEnd type="none" w="med" len="med"/>
                      <a:tailEnd type="none" w="med" len="med"/>
                    </a:lnB>
                  </a:tcPr>
                </a:tc>
              </a:tr>
              <a:tr h="91810">
                <a:tc>
                  <a:txBody>
                    <a:bodyPr/>
                    <a:lstStyle/>
                    <a:p>
                      <a:pPr marL="0" marR="0">
                        <a:spcBef>
                          <a:spcPts val="0"/>
                        </a:spcBef>
                        <a:spcAft>
                          <a:spcPts val="0"/>
                        </a:spcAft>
                      </a:pPr>
                      <a:endParaRPr lang="en-US" sz="500" dirty="0">
                        <a:latin typeface="Cambria"/>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endParaRPr lang="en-US" sz="500" dirty="0">
                        <a:latin typeface="Cambria"/>
                        <a:ea typeface="Times New Roman"/>
                      </a:endParaRPr>
                    </a:p>
                  </a:txBody>
                  <a:tcPr marL="54107" marR="54107" marT="0" marB="0">
                    <a:lnL>
                      <a:noFill/>
                    </a:lnL>
                    <a:lnR>
                      <a:noFill/>
                    </a:lnR>
                    <a:lnT w="12700" cap="flat" cmpd="sng" algn="ctr">
                      <a:solidFill>
                        <a:srgbClr val="000000"/>
                      </a:solidFill>
                      <a:prstDash val="solid"/>
                      <a:round/>
                      <a:headEnd type="none" w="med" len="med"/>
                      <a:tailEnd type="none" w="med" len="med"/>
                    </a:lnT>
                    <a:lnB>
                      <a:noFill/>
                    </a:lnB>
                  </a:tcPr>
                </a:tc>
              </a:tr>
              <a:tr h="173841">
                <a:tc>
                  <a:txBody>
                    <a:bodyPr/>
                    <a:lstStyle/>
                    <a:p>
                      <a:pPr marL="0" marR="0">
                        <a:spcBef>
                          <a:spcPts val="0"/>
                        </a:spcBef>
                        <a:spcAft>
                          <a:spcPts val="0"/>
                        </a:spcAft>
                      </a:pPr>
                      <a:r>
                        <a:rPr lang="en-US" sz="900" b="1" dirty="0">
                          <a:latin typeface="Cambria"/>
                          <a:ea typeface="Times New Roman"/>
                        </a:rPr>
                        <a:t>Ending Balance</a:t>
                      </a:r>
                      <a:endParaRPr lang="en-US" sz="900" dirty="0">
                        <a:latin typeface="Times New Roman"/>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r>
                        <a:rPr lang="en-US" sz="900" b="1" dirty="0">
                          <a:latin typeface="Cambria"/>
                          <a:ea typeface="Times New Roman"/>
                        </a:rPr>
                        <a:t>$7,348.21</a:t>
                      </a:r>
                      <a:endParaRPr lang="en-US" sz="900" dirty="0">
                        <a:latin typeface="Times New Roman"/>
                        <a:ea typeface="Times New Roman"/>
                      </a:endParaRPr>
                    </a:p>
                  </a:txBody>
                  <a:tcPr marL="54107" marR="54107" marT="0" marB="0">
                    <a:lnL>
                      <a:noFill/>
                    </a:lnL>
                    <a:lnR>
                      <a:noFill/>
                    </a:lnR>
                    <a:lnT>
                      <a:noFill/>
                    </a:lnT>
                    <a:lnB>
                      <a:noFill/>
                    </a:lnB>
                  </a:tcPr>
                </a:tc>
              </a:tr>
              <a:tr h="238705">
                <a:tc>
                  <a:txBody>
                    <a:bodyPr/>
                    <a:lstStyle/>
                    <a:p>
                      <a:pPr marL="0" marR="0">
                        <a:spcBef>
                          <a:spcPts val="0"/>
                        </a:spcBef>
                        <a:spcAft>
                          <a:spcPts val="0"/>
                        </a:spcAft>
                      </a:pPr>
                      <a:endParaRPr lang="en-US" sz="1300" dirty="0">
                        <a:latin typeface="Cambria"/>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endParaRPr lang="en-US" sz="1300" dirty="0">
                        <a:latin typeface="Cambria"/>
                        <a:ea typeface="Times New Roman"/>
                      </a:endParaRPr>
                    </a:p>
                  </a:txBody>
                  <a:tcPr marL="54107" marR="54107" marT="0" marB="0">
                    <a:lnL>
                      <a:noFill/>
                    </a:lnL>
                    <a:lnR>
                      <a:noFill/>
                    </a:lnR>
                    <a:lnT>
                      <a:noFill/>
                    </a:lnT>
                    <a:lnB>
                      <a:noFill/>
                    </a:lnB>
                  </a:tcPr>
                </a:tc>
              </a:tr>
              <a:tr h="202814">
                <a:tc gridSpan="2">
                  <a:txBody>
                    <a:bodyPr/>
                    <a:lstStyle/>
                    <a:p>
                      <a:pPr marL="0" marR="0" algn="ctr">
                        <a:spcBef>
                          <a:spcPts val="0"/>
                        </a:spcBef>
                        <a:spcAft>
                          <a:spcPts val="0"/>
                        </a:spcAft>
                      </a:pPr>
                      <a:r>
                        <a:rPr lang="en-US" sz="1100" b="1" dirty="0">
                          <a:latin typeface="Cambria"/>
                          <a:ea typeface="Times New Roman"/>
                        </a:rPr>
                        <a:t>Projected Income 2012</a:t>
                      </a:r>
                      <a:endParaRPr lang="en-US" sz="900" dirty="0">
                        <a:latin typeface="Times New Roman"/>
                        <a:ea typeface="Times New Roman"/>
                      </a:endParaRPr>
                    </a:p>
                  </a:txBody>
                  <a:tcPr marL="54107" marR="54107" marT="0" marB="0">
                    <a:lnL>
                      <a:noFill/>
                    </a:lnL>
                    <a:lnR>
                      <a:noFill/>
                    </a:lnR>
                    <a:lnT>
                      <a:noFill/>
                    </a:lnT>
                    <a:lnB>
                      <a:noFill/>
                    </a:lnB>
                  </a:tcPr>
                </a:tc>
                <a:tc hMerge="1">
                  <a:txBody>
                    <a:bodyPr/>
                    <a:lstStyle/>
                    <a:p>
                      <a:endParaRPr lang="en-US"/>
                    </a:p>
                  </a:txBody>
                  <a:tcPr/>
                </a:tc>
              </a:tr>
              <a:tr h="173841">
                <a:tc>
                  <a:txBody>
                    <a:bodyPr/>
                    <a:lstStyle/>
                    <a:p>
                      <a:pPr marL="0" marR="0">
                        <a:spcBef>
                          <a:spcPts val="0"/>
                        </a:spcBef>
                        <a:spcAft>
                          <a:spcPts val="0"/>
                        </a:spcAft>
                      </a:pPr>
                      <a:r>
                        <a:rPr lang="en-US" sz="900" b="1" u="sng" dirty="0">
                          <a:latin typeface="Cambria"/>
                          <a:ea typeface="Times New Roman"/>
                        </a:rPr>
                        <a:t>Source</a:t>
                      </a:r>
                      <a:endParaRPr lang="en-US" sz="900" dirty="0">
                        <a:latin typeface="Times New Roman"/>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endParaRPr lang="en-US" sz="900" dirty="0">
                        <a:latin typeface="Cambria"/>
                        <a:ea typeface="Times New Roman"/>
                      </a:endParaRPr>
                    </a:p>
                  </a:txBody>
                  <a:tcPr marL="54107" marR="54107" marT="0" marB="0">
                    <a:lnL>
                      <a:noFill/>
                    </a:lnL>
                    <a:lnR>
                      <a:noFill/>
                    </a:lnR>
                    <a:lnT>
                      <a:noFill/>
                    </a:lnT>
                    <a:lnB>
                      <a:noFill/>
                    </a:lnB>
                  </a:tcPr>
                </a:tc>
              </a:tr>
              <a:tr h="91810">
                <a:tc>
                  <a:txBody>
                    <a:bodyPr/>
                    <a:lstStyle/>
                    <a:p>
                      <a:pPr marL="0" marR="0">
                        <a:spcBef>
                          <a:spcPts val="0"/>
                        </a:spcBef>
                        <a:spcAft>
                          <a:spcPts val="0"/>
                        </a:spcAft>
                      </a:pPr>
                      <a:endParaRPr lang="en-US" sz="500" dirty="0">
                        <a:latin typeface="Cambria"/>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endParaRPr lang="en-US" sz="500" dirty="0">
                        <a:latin typeface="Cambria"/>
                        <a:ea typeface="Times New Roman"/>
                      </a:endParaRPr>
                    </a:p>
                  </a:txBody>
                  <a:tcPr marL="54107" marR="54107" marT="0" marB="0">
                    <a:lnL>
                      <a:noFill/>
                    </a:lnL>
                    <a:lnR>
                      <a:noFill/>
                    </a:lnR>
                    <a:lnT>
                      <a:noFill/>
                    </a:lnT>
                    <a:lnB>
                      <a:noFill/>
                    </a:lnB>
                  </a:tcPr>
                </a:tc>
              </a:tr>
              <a:tr h="173841">
                <a:tc>
                  <a:txBody>
                    <a:bodyPr/>
                    <a:lstStyle/>
                    <a:p>
                      <a:pPr marL="0" marR="0">
                        <a:spcBef>
                          <a:spcPts val="0"/>
                        </a:spcBef>
                        <a:spcAft>
                          <a:spcPts val="0"/>
                        </a:spcAft>
                      </a:pPr>
                      <a:r>
                        <a:rPr lang="en-US" sz="900" dirty="0">
                          <a:latin typeface="Cambria"/>
                          <a:ea typeface="Times New Roman"/>
                        </a:rPr>
                        <a:t>Soybean Association Gift</a:t>
                      </a:r>
                      <a:endParaRPr lang="en-US" sz="900" dirty="0">
                        <a:latin typeface="Times New Roman"/>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r>
                        <a:rPr lang="en-US" sz="900" dirty="0">
                          <a:latin typeface="Cambria"/>
                          <a:ea typeface="Times New Roman"/>
                        </a:rPr>
                        <a:t>$1,000.00</a:t>
                      </a:r>
                      <a:endParaRPr lang="en-US" sz="900" dirty="0">
                        <a:latin typeface="Times New Roman"/>
                        <a:ea typeface="Times New Roman"/>
                      </a:endParaRPr>
                    </a:p>
                  </a:txBody>
                  <a:tcPr marL="54107" marR="54107" marT="0" marB="0">
                    <a:lnL>
                      <a:noFill/>
                    </a:lnL>
                    <a:lnR>
                      <a:noFill/>
                    </a:lnR>
                    <a:lnT>
                      <a:noFill/>
                    </a:lnT>
                    <a:lnB>
                      <a:noFill/>
                    </a:lnB>
                  </a:tcPr>
                </a:tc>
              </a:tr>
              <a:tr h="173841">
                <a:tc>
                  <a:txBody>
                    <a:bodyPr/>
                    <a:lstStyle/>
                    <a:p>
                      <a:pPr marL="0" marR="0">
                        <a:spcBef>
                          <a:spcPts val="0"/>
                        </a:spcBef>
                        <a:spcAft>
                          <a:spcPts val="0"/>
                        </a:spcAft>
                      </a:pPr>
                      <a:r>
                        <a:rPr lang="en-US" sz="900" dirty="0">
                          <a:latin typeface="Cambria"/>
                          <a:ea typeface="Times New Roman"/>
                        </a:rPr>
                        <a:t>Association Membership Dues 7 x $50</a:t>
                      </a:r>
                      <a:endParaRPr lang="en-US" sz="900" dirty="0">
                        <a:latin typeface="Times New Roman"/>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r>
                        <a:rPr lang="en-US" sz="900" dirty="0">
                          <a:latin typeface="Cambria"/>
                          <a:ea typeface="Times New Roman"/>
                        </a:rPr>
                        <a:t>$350.00</a:t>
                      </a:r>
                      <a:endParaRPr lang="en-US" sz="900" dirty="0">
                        <a:latin typeface="Times New Roman"/>
                        <a:ea typeface="Times New Roman"/>
                      </a:endParaRPr>
                    </a:p>
                  </a:txBody>
                  <a:tcPr marL="54107" marR="54107" marT="0" marB="0">
                    <a:lnL>
                      <a:noFill/>
                    </a:lnL>
                    <a:lnR>
                      <a:noFill/>
                    </a:lnR>
                    <a:lnT>
                      <a:noFill/>
                    </a:lnT>
                    <a:lnB>
                      <a:noFill/>
                    </a:lnB>
                  </a:tcPr>
                </a:tc>
              </a:tr>
              <a:tr h="173841">
                <a:tc>
                  <a:txBody>
                    <a:bodyPr/>
                    <a:lstStyle/>
                    <a:p>
                      <a:pPr marL="0" marR="0">
                        <a:spcBef>
                          <a:spcPts val="0"/>
                        </a:spcBef>
                        <a:spcAft>
                          <a:spcPts val="0"/>
                        </a:spcAft>
                      </a:pPr>
                      <a:r>
                        <a:rPr lang="en-US" sz="900" dirty="0">
                          <a:latin typeface="Cambria"/>
                          <a:ea typeface="Times New Roman"/>
                        </a:rPr>
                        <a:t>Estimated Checking Account Interest Earned 12 months</a:t>
                      </a:r>
                      <a:endParaRPr lang="en-US" sz="900" dirty="0">
                        <a:latin typeface="Times New Roman"/>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r>
                        <a:rPr lang="en-US" sz="900" dirty="0">
                          <a:latin typeface="Cambria"/>
                          <a:ea typeface="Times New Roman"/>
                        </a:rPr>
                        <a:t>$2.00</a:t>
                      </a:r>
                      <a:endParaRPr lang="en-US" sz="900" dirty="0">
                        <a:latin typeface="Times New Roman"/>
                        <a:ea typeface="Times New Roman"/>
                      </a:endParaRPr>
                    </a:p>
                  </a:txBody>
                  <a:tcPr marL="54107" marR="54107" marT="0" marB="0">
                    <a:lnL>
                      <a:noFill/>
                    </a:lnL>
                    <a:lnR>
                      <a:noFill/>
                    </a:lnR>
                    <a:lnT>
                      <a:noFill/>
                    </a:lnT>
                    <a:lnB w="12700" cap="flat" cmpd="sng" algn="ctr">
                      <a:solidFill>
                        <a:srgbClr val="000000"/>
                      </a:solidFill>
                      <a:prstDash val="solid"/>
                      <a:round/>
                      <a:headEnd type="none" w="med" len="med"/>
                      <a:tailEnd type="none" w="med" len="med"/>
                    </a:lnB>
                  </a:tcPr>
                </a:tc>
              </a:tr>
              <a:tr h="173841">
                <a:tc>
                  <a:txBody>
                    <a:bodyPr/>
                    <a:lstStyle/>
                    <a:p>
                      <a:pPr marL="0" marR="0">
                        <a:spcBef>
                          <a:spcPts val="0"/>
                        </a:spcBef>
                        <a:spcAft>
                          <a:spcPts val="0"/>
                        </a:spcAft>
                      </a:pPr>
                      <a:r>
                        <a:rPr lang="en-US" sz="900" b="1" dirty="0">
                          <a:latin typeface="Cambria"/>
                          <a:ea typeface="Times New Roman"/>
                        </a:rPr>
                        <a:t>Total Projected Income for 2012</a:t>
                      </a:r>
                      <a:endParaRPr lang="en-US" sz="900" dirty="0">
                        <a:latin typeface="Times New Roman"/>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r>
                        <a:rPr lang="en-US" sz="900" b="1" dirty="0">
                          <a:latin typeface="Cambria"/>
                          <a:ea typeface="Times New Roman"/>
                        </a:rPr>
                        <a:t>$1,352.00</a:t>
                      </a:r>
                      <a:endParaRPr lang="en-US" sz="900" dirty="0">
                        <a:latin typeface="Times New Roman"/>
                        <a:ea typeface="Times New Roman"/>
                      </a:endParaRPr>
                    </a:p>
                  </a:txBody>
                  <a:tcPr marL="54107" marR="54107" marT="0" marB="0">
                    <a:lnL>
                      <a:noFill/>
                    </a:lnL>
                    <a:lnR>
                      <a:noFill/>
                    </a:lnR>
                    <a:lnT w="12700" cap="flat" cmpd="sng" algn="ctr">
                      <a:solidFill>
                        <a:srgbClr val="000000"/>
                      </a:solidFill>
                      <a:prstDash val="solid"/>
                      <a:round/>
                      <a:headEnd type="none" w="med" len="med"/>
                      <a:tailEnd type="none" w="med" len="med"/>
                    </a:lnT>
                    <a:lnB>
                      <a:noFill/>
                    </a:lnB>
                  </a:tcPr>
                </a:tc>
              </a:tr>
              <a:tr h="238705">
                <a:tc>
                  <a:txBody>
                    <a:bodyPr/>
                    <a:lstStyle/>
                    <a:p>
                      <a:pPr marL="0" marR="0">
                        <a:spcBef>
                          <a:spcPts val="0"/>
                        </a:spcBef>
                        <a:spcAft>
                          <a:spcPts val="0"/>
                        </a:spcAft>
                      </a:pPr>
                      <a:endParaRPr lang="en-US" sz="1300" dirty="0">
                        <a:latin typeface="Cambria"/>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endParaRPr lang="en-US" sz="1300" dirty="0">
                        <a:latin typeface="Cambria"/>
                        <a:ea typeface="Times New Roman"/>
                      </a:endParaRPr>
                    </a:p>
                  </a:txBody>
                  <a:tcPr marL="54107" marR="54107" marT="0" marB="0">
                    <a:lnL>
                      <a:noFill/>
                    </a:lnL>
                    <a:lnR>
                      <a:noFill/>
                    </a:lnR>
                    <a:lnT>
                      <a:noFill/>
                    </a:lnT>
                    <a:lnB>
                      <a:noFill/>
                    </a:lnB>
                  </a:tcPr>
                </a:tc>
              </a:tr>
              <a:tr h="202814">
                <a:tc gridSpan="2">
                  <a:txBody>
                    <a:bodyPr/>
                    <a:lstStyle/>
                    <a:p>
                      <a:pPr marL="0" marR="0" algn="ctr">
                        <a:spcBef>
                          <a:spcPts val="0"/>
                        </a:spcBef>
                        <a:spcAft>
                          <a:spcPts val="0"/>
                        </a:spcAft>
                      </a:pPr>
                      <a:r>
                        <a:rPr lang="en-US" sz="1100" b="1" dirty="0">
                          <a:latin typeface="Cambria"/>
                          <a:ea typeface="Times New Roman"/>
                        </a:rPr>
                        <a:t>Projected Expenditures 2012</a:t>
                      </a:r>
                      <a:endParaRPr lang="en-US" sz="900" dirty="0">
                        <a:latin typeface="Times New Roman"/>
                        <a:ea typeface="Times New Roman"/>
                      </a:endParaRPr>
                    </a:p>
                  </a:txBody>
                  <a:tcPr marL="54107" marR="54107" marT="0" marB="0">
                    <a:lnL>
                      <a:noFill/>
                    </a:lnL>
                    <a:lnR>
                      <a:noFill/>
                    </a:lnR>
                    <a:lnT>
                      <a:noFill/>
                    </a:lnT>
                    <a:lnB>
                      <a:noFill/>
                    </a:lnB>
                  </a:tcPr>
                </a:tc>
                <a:tc hMerge="1">
                  <a:txBody>
                    <a:bodyPr/>
                    <a:lstStyle/>
                    <a:p>
                      <a:endParaRPr lang="en-US"/>
                    </a:p>
                  </a:txBody>
                  <a:tcPr/>
                </a:tc>
              </a:tr>
              <a:tr h="173841">
                <a:tc>
                  <a:txBody>
                    <a:bodyPr/>
                    <a:lstStyle/>
                    <a:p>
                      <a:pPr marL="0" marR="0">
                        <a:spcBef>
                          <a:spcPts val="0"/>
                        </a:spcBef>
                        <a:spcAft>
                          <a:spcPts val="0"/>
                        </a:spcAft>
                      </a:pPr>
                      <a:r>
                        <a:rPr lang="en-US" sz="900" b="1" u="sng" dirty="0">
                          <a:latin typeface="Cambria"/>
                          <a:ea typeface="Times New Roman"/>
                        </a:rPr>
                        <a:t>Source</a:t>
                      </a:r>
                      <a:endParaRPr lang="en-US" sz="900" dirty="0">
                        <a:latin typeface="Times New Roman"/>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endParaRPr lang="en-US" sz="900" dirty="0">
                        <a:latin typeface="Cambria"/>
                        <a:ea typeface="Times New Roman"/>
                      </a:endParaRPr>
                    </a:p>
                  </a:txBody>
                  <a:tcPr marL="54107" marR="54107" marT="0" marB="0">
                    <a:lnL>
                      <a:noFill/>
                    </a:lnL>
                    <a:lnR>
                      <a:noFill/>
                    </a:lnR>
                    <a:lnT>
                      <a:noFill/>
                    </a:lnT>
                    <a:lnB>
                      <a:noFill/>
                    </a:lnB>
                  </a:tcPr>
                </a:tc>
              </a:tr>
              <a:tr h="91810">
                <a:tc>
                  <a:txBody>
                    <a:bodyPr/>
                    <a:lstStyle/>
                    <a:p>
                      <a:pPr marL="0" marR="0">
                        <a:spcBef>
                          <a:spcPts val="0"/>
                        </a:spcBef>
                        <a:spcAft>
                          <a:spcPts val="0"/>
                        </a:spcAft>
                      </a:pPr>
                      <a:endParaRPr lang="en-US" sz="500" dirty="0">
                        <a:latin typeface="Cambria"/>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endParaRPr lang="en-US" sz="500" dirty="0">
                        <a:latin typeface="Cambria"/>
                        <a:ea typeface="Times New Roman"/>
                      </a:endParaRPr>
                    </a:p>
                  </a:txBody>
                  <a:tcPr marL="54107" marR="54107" marT="0" marB="0">
                    <a:lnL>
                      <a:noFill/>
                    </a:lnL>
                    <a:lnR>
                      <a:noFill/>
                    </a:lnR>
                    <a:lnT>
                      <a:noFill/>
                    </a:lnT>
                    <a:lnB>
                      <a:noFill/>
                    </a:lnB>
                  </a:tcPr>
                </a:tc>
              </a:tr>
              <a:tr h="173841">
                <a:tc>
                  <a:txBody>
                    <a:bodyPr/>
                    <a:lstStyle/>
                    <a:p>
                      <a:pPr marL="0" marR="0">
                        <a:spcBef>
                          <a:spcPts val="0"/>
                        </a:spcBef>
                        <a:spcAft>
                          <a:spcPts val="0"/>
                        </a:spcAft>
                      </a:pPr>
                      <a:r>
                        <a:rPr lang="en-US" sz="900" dirty="0">
                          <a:latin typeface="Cambria"/>
                          <a:ea typeface="Times New Roman"/>
                        </a:rPr>
                        <a:t>2012 Forum Expenses – December</a:t>
                      </a:r>
                      <a:endParaRPr lang="en-US" sz="900" dirty="0">
                        <a:latin typeface="Times New Roman"/>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r>
                        <a:rPr lang="en-US" sz="900" dirty="0">
                          <a:latin typeface="Cambria"/>
                          <a:ea typeface="Times New Roman"/>
                        </a:rPr>
                        <a:t>$950.00</a:t>
                      </a:r>
                      <a:endParaRPr lang="en-US" sz="900" dirty="0">
                        <a:latin typeface="Times New Roman"/>
                        <a:ea typeface="Times New Roman"/>
                      </a:endParaRPr>
                    </a:p>
                  </a:txBody>
                  <a:tcPr marL="54107" marR="54107" marT="0" marB="0">
                    <a:lnL>
                      <a:noFill/>
                    </a:lnL>
                    <a:lnR>
                      <a:noFill/>
                    </a:lnR>
                    <a:lnT>
                      <a:noFill/>
                    </a:lnT>
                    <a:lnB>
                      <a:noFill/>
                    </a:lnB>
                  </a:tcPr>
                </a:tc>
              </a:tr>
              <a:tr h="173841">
                <a:tc>
                  <a:txBody>
                    <a:bodyPr/>
                    <a:lstStyle/>
                    <a:p>
                      <a:pPr marL="0" marR="0">
                        <a:spcBef>
                          <a:spcPts val="0"/>
                        </a:spcBef>
                        <a:spcAft>
                          <a:spcPts val="0"/>
                        </a:spcAft>
                      </a:pPr>
                      <a:r>
                        <a:rPr lang="en-US" sz="900" dirty="0">
                          <a:latin typeface="Cambria"/>
                          <a:ea typeface="Times New Roman"/>
                        </a:rPr>
                        <a:t>Maintenance Fee SECU Accounts</a:t>
                      </a:r>
                      <a:endParaRPr lang="en-US" sz="900" dirty="0">
                        <a:latin typeface="Times New Roman"/>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r>
                        <a:rPr lang="en-US" sz="900" dirty="0">
                          <a:latin typeface="Cambria"/>
                          <a:ea typeface="Times New Roman"/>
                        </a:rPr>
                        <a:t>$12.00</a:t>
                      </a:r>
                      <a:endParaRPr lang="en-US" sz="900" dirty="0">
                        <a:latin typeface="Times New Roman"/>
                        <a:ea typeface="Times New Roman"/>
                      </a:endParaRPr>
                    </a:p>
                  </a:txBody>
                  <a:tcPr marL="54107" marR="54107" marT="0" marB="0">
                    <a:lnL>
                      <a:noFill/>
                    </a:lnL>
                    <a:lnR>
                      <a:noFill/>
                    </a:lnR>
                    <a:lnT>
                      <a:noFill/>
                    </a:lnT>
                    <a:lnB>
                      <a:noFill/>
                    </a:lnB>
                  </a:tcPr>
                </a:tc>
              </a:tr>
              <a:tr h="173841">
                <a:tc>
                  <a:txBody>
                    <a:bodyPr/>
                    <a:lstStyle/>
                    <a:p>
                      <a:pPr marL="0" marR="0">
                        <a:spcBef>
                          <a:spcPts val="0"/>
                        </a:spcBef>
                        <a:spcAft>
                          <a:spcPts val="0"/>
                        </a:spcAft>
                      </a:pPr>
                      <a:r>
                        <a:rPr lang="en-US" sz="900" dirty="0">
                          <a:latin typeface="Cambria"/>
                          <a:ea typeface="Times New Roman"/>
                        </a:rPr>
                        <a:t>Leadership and Service Recognition Award Gift Card/Plaque</a:t>
                      </a:r>
                      <a:endParaRPr lang="en-US" sz="900" dirty="0">
                        <a:latin typeface="Times New Roman"/>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r>
                        <a:rPr lang="en-US" sz="900" dirty="0">
                          <a:latin typeface="Cambria"/>
                          <a:ea typeface="Times New Roman"/>
                        </a:rPr>
                        <a:t>$100.00</a:t>
                      </a:r>
                      <a:endParaRPr lang="en-US" sz="900" dirty="0">
                        <a:latin typeface="Times New Roman"/>
                        <a:ea typeface="Times New Roman"/>
                      </a:endParaRPr>
                    </a:p>
                  </a:txBody>
                  <a:tcPr marL="54107" marR="54107" marT="0" marB="0">
                    <a:lnL>
                      <a:noFill/>
                    </a:lnL>
                    <a:lnR>
                      <a:noFill/>
                    </a:lnR>
                    <a:lnT>
                      <a:noFill/>
                    </a:lnT>
                    <a:lnB>
                      <a:noFill/>
                    </a:lnB>
                  </a:tcPr>
                </a:tc>
              </a:tr>
              <a:tr h="173841">
                <a:tc>
                  <a:txBody>
                    <a:bodyPr/>
                    <a:lstStyle/>
                    <a:p>
                      <a:pPr marL="0" marR="0">
                        <a:spcBef>
                          <a:spcPts val="0"/>
                        </a:spcBef>
                        <a:spcAft>
                          <a:spcPts val="0"/>
                        </a:spcAft>
                      </a:pPr>
                      <a:r>
                        <a:rPr lang="en-US" sz="900" dirty="0">
                          <a:latin typeface="Cambria"/>
                          <a:ea typeface="Times New Roman"/>
                        </a:rPr>
                        <a:t>Engraving</a:t>
                      </a:r>
                      <a:endParaRPr lang="en-US" sz="900" dirty="0">
                        <a:latin typeface="Times New Roman"/>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r>
                        <a:rPr lang="en-US" sz="900" dirty="0">
                          <a:latin typeface="Cambria"/>
                          <a:ea typeface="Times New Roman"/>
                        </a:rPr>
                        <a:t>$20.00</a:t>
                      </a:r>
                      <a:endParaRPr lang="en-US" sz="900" dirty="0">
                        <a:latin typeface="Times New Roman"/>
                        <a:ea typeface="Times New Roman"/>
                      </a:endParaRPr>
                    </a:p>
                  </a:txBody>
                  <a:tcPr marL="54107" marR="54107" marT="0" marB="0">
                    <a:lnL>
                      <a:noFill/>
                    </a:lnL>
                    <a:lnR>
                      <a:noFill/>
                    </a:lnR>
                    <a:lnT>
                      <a:noFill/>
                    </a:lnT>
                    <a:lnB>
                      <a:noFill/>
                    </a:lnB>
                  </a:tcPr>
                </a:tc>
              </a:tr>
              <a:tr h="173841">
                <a:tc>
                  <a:txBody>
                    <a:bodyPr/>
                    <a:lstStyle/>
                    <a:p>
                      <a:pPr marL="0" marR="0">
                        <a:spcBef>
                          <a:spcPts val="0"/>
                        </a:spcBef>
                        <a:spcAft>
                          <a:spcPts val="0"/>
                        </a:spcAft>
                      </a:pPr>
                      <a:r>
                        <a:rPr lang="en-US" sz="900" dirty="0">
                          <a:latin typeface="Cambria"/>
                          <a:ea typeface="Times New Roman"/>
                        </a:rPr>
                        <a:t>Miscellaneous Expenses (Board Meetings)</a:t>
                      </a:r>
                      <a:endParaRPr lang="en-US" sz="900" dirty="0">
                        <a:latin typeface="Times New Roman"/>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r>
                        <a:rPr lang="en-US" sz="900" dirty="0">
                          <a:latin typeface="Cambria"/>
                          <a:ea typeface="Times New Roman"/>
                        </a:rPr>
                        <a:t>$75.00</a:t>
                      </a:r>
                      <a:endParaRPr lang="en-US" sz="900" dirty="0">
                        <a:latin typeface="Times New Roman"/>
                        <a:ea typeface="Times New Roman"/>
                      </a:endParaRPr>
                    </a:p>
                  </a:txBody>
                  <a:tcPr marL="54107" marR="54107" marT="0" marB="0">
                    <a:lnL>
                      <a:noFill/>
                    </a:lnL>
                    <a:lnR>
                      <a:noFill/>
                    </a:lnR>
                    <a:lnT>
                      <a:noFill/>
                    </a:lnT>
                    <a:lnB>
                      <a:noFill/>
                    </a:lnB>
                  </a:tcPr>
                </a:tc>
              </a:tr>
              <a:tr h="173841">
                <a:tc>
                  <a:txBody>
                    <a:bodyPr/>
                    <a:lstStyle/>
                    <a:p>
                      <a:pPr marL="0" marR="0">
                        <a:spcBef>
                          <a:spcPts val="0"/>
                        </a:spcBef>
                        <a:spcAft>
                          <a:spcPts val="0"/>
                        </a:spcAft>
                      </a:pPr>
                      <a:r>
                        <a:rPr lang="en-US" sz="900" dirty="0">
                          <a:latin typeface="Cambria"/>
                          <a:ea typeface="Times New Roman"/>
                        </a:rPr>
                        <a:t>Professional Development Training </a:t>
                      </a:r>
                      <a:endParaRPr lang="en-US" sz="900" dirty="0">
                        <a:latin typeface="Times New Roman"/>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r>
                        <a:rPr lang="en-US" sz="900" dirty="0">
                          <a:latin typeface="Cambria"/>
                          <a:ea typeface="Times New Roman"/>
                        </a:rPr>
                        <a:t>$195.00</a:t>
                      </a:r>
                      <a:endParaRPr lang="en-US" sz="900" dirty="0">
                        <a:latin typeface="Times New Roman"/>
                        <a:ea typeface="Times New Roman"/>
                      </a:endParaRPr>
                    </a:p>
                  </a:txBody>
                  <a:tcPr marL="54107" marR="54107" marT="0" marB="0">
                    <a:lnL>
                      <a:noFill/>
                    </a:lnL>
                    <a:lnR>
                      <a:noFill/>
                    </a:lnR>
                    <a:lnT>
                      <a:noFill/>
                    </a:lnT>
                    <a:lnB w="12700" cap="flat" cmpd="sng" algn="ctr">
                      <a:solidFill>
                        <a:srgbClr val="000000"/>
                      </a:solidFill>
                      <a:prstDash val="solid"/>
                      <a:round/>
                      <a:headEnd type="none" w="med" len="med"/>
                      <a:tailEnd type="none" w="med" len="med"/>
                    </a:lnB>
                  </a:tcPr>
                </a:tc>
              </a:tr>
              <a:tr h="173841">
                <a:tc>
                  <a:txBody>
                    <a:bodyPr/>
                    <a:lstStyle/>
                    <a:p>
                      <a:pPr marL="0" marR="0">
                        <a:spcBef>
                          <a:spcPts val="0"/>
                        </a:spcBef>
                        <a:spcAft>
                          <a:spcPts val="0"/>
                        </a:spcAft>
                      </a:pPr>
                      <a:r>
                        <a:rPr lang="en-US" sz="900" b="1" dirty="0">
                          <a:latin typeface="Cambria"/>
                          <a:ea typeface="Times New Roman"/>
                        </a:rPr>
                        <a:t>Total Projected Expenditures for 2012</a:t>
                      </a:r>
                      <a:endParaRPr lang="en-US" sz="900" dirty="0">
                        <a:latin typeface="Times New Roman"/>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r>
                        <a:rPr lang="en-US" sz="900" b="1" dirty="0">
                          <a:latin typeface="Cambria"/>
                          <a:ea typeface="Times New Roman"/>
                        </a:rPr>
                        <a:t>$1,352.00</a:t>
                      </a:r>
                      <a:endParaRPr lang="en-US" sz="900" dirty="0">
                        <a:latin typeface="Times New Roman"/>
                        <a:ea typeface="Times New Roman"/>
                      </a:endParaRPr>
                    </a:p>
                  </a:txBody>
                  <a:tcPr marL="54107" marR="54107" marT="0" marB="0">
                    <a:lnL>
                      <a:noFill/>
                    </a:lnL>
                    <a:lnR>
                      <a:noFill/>
                    </a:lnR>
                    <a:lnT w="12700" cap="flat" cmpd="sng" algn="ctr">
                      <a:solidFill>
                        <a:srgbClr val="000000"/>
                      </a:solidFill>
                      <a:prstDash val="solid"/>
                      <a:round/>
                      <a:headEnd type="none" w="med" len="med"/>
                      <a:tailEnd type="none" w="med" len="med"/>
                    </a:lnT>
                    <a:lnB>
                      <a:noFill/>
                    </a:lnB>
                  </a:tcPr>
                </a:tc>
              </a:tr>
              <a:tr h="173841">
                <a:tc>
                  <a:txBody>
                    <a:bodyPr/>
                    <a:lstStyle/>
                    <a:p>
                      <a:pPr marL="0" marR="0">
                        <a:spcBef>
                          <a:spcPts val="0"/>
                        </a:spcBef>
                        <a:spcAft>
                          <a:spcPts val="0"/>
                        </a:spcAft>
                      </a:pPr>
                      <a:endParaRPr lang="en-US" sz="900" dirty="0">
                        <a:latin typeface="Times New Roman"/>
                        <a:ea typeface="Times New Roman"/>
                      </a:endParaRPr>
                    </a:p>
                  </a:txBody>
                  <a:tcPr marL="54107" marR="54107" marT="0" marB="0">
                    <a:lnL>
                      <a:noFill/>
                    </a:lnL>
                    <a:lnR>
                      <a:noFill/>
                    </a:lnR>
                    <a:lnT>
                      <a:noFill/>
                    </a:lnT>
                    <a:lnB>
                      <a:noFill/>
                    </a:lnB>
                  </a:tcPr>
                </a:tc>
                <a:tc>
                  <a:txBody>
                    <a:bodyPr/>
                    <a:lstStyle/>
                    <a:p>
                      <a:pPr marL="0" marR="0" algn="r">
                        <a:spcBef>
                          <a:spcPts val="0"/>
                        </a:spcBef>
                        <a:spcAft>
                          <a:spcPts val="0"/>
                        </a:spcAft>
                      </a:pPr>
                      <a:endParaRPr lang="en-US" sz="900" dirty="0">
                        <a:latin typeface="Times New Roman"/>
                        <a:ea typeface="Times New Roman"/>
                      </a:endParaRPr>
                    </a:p>
                  </a:txBody>
                  <a:tcPr marL="54107" marR="54107"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609600"/>
            <a:ext cx="7772400" cy="5410200"/>
          </a:xfrm>
        </p:spPr>
        <p:txBody>
          <a:bodyPr/>
          <a:lstStyle/>
          <a:p>
            <a:pPr algn="l" eaLnBrk="1" hangingPunct="1">
              <a:defRPr/>
            </a:pPr>
            <a:r>
              <a:rPr lang="en-US" sz="2400" b="1" dirty="0" smtClean="0">
                <a:solidFill>
                  <a:schemeClr val="tx1"/>
                </a:solidFill>
                <a:latin typeface="+mn-lt"/>
                <a:sym typeface="Wingdings"/>
              </a:rPr>
              <a:t>  </a:t>
            </a:r>
            <a:r>
              <a:rPr lang="en-US" sz="2400" b="1" dirty="0" smtClean="0">
                <a:solidFill>
                  <a:schemeClr val="tx1"/>
                </a:solidFill>
                <a:latin typeface="+mn-lt"/>
              </a:rPr>
              <a:t>Association Reports</a:t>
            </a:r>
            <a:r>
              <a:rPr lang="en-US" sz="2400" dirty="0" smtClean="0">
                <a:solidFill>
                  <a:schemeClr val="tx1"/>
                </a:solidFill>
                <a:latin typeface="+mn-lt"/>
              </a:rPr>
              <a:t> </a:t>
            </a:r>
            <a:r>
              <a:rPr lang="en-US" sz="2800" dirty="0" smtClean="0">
                <a:solidFill>
                  <a:schemeClr val="tx1"/>
                </a:solidFill>
                <a:latin typeface="+mn-lt"/>
              </a:rPr>
              <a:t/>
            </a:r>
            <a:br>
              <a:rPr lang="en-US" sz="2800" dirty="0" smtClean="0">
                <a:solidFill>
                  <a:schemeClr val="tx1"/>
                </a:solidFill>
                <a:latin typeface="+mn-lt"/>
              </a:rPr>
            </a:br>
            <a:r>
              <a:rPr lang="en-US" sz="2800" dirty="0" smtClean="0">
                <a:solidFill>
                  <a:schemeClr val="tx1"/>
                </a:solidFill>
                <a:latin typeface="+mn-lt"/>
              </a:rPr>
              <a:t>   </a:t>
            </a:r>
            <a:r>
              <a:rPr lang="en-US" sz="1800" dirty="0" smtClean="0">
                <a:solidFill>
                  <a:schemeClr val="tx1"/>
                </a:solidFill>
                <a:latin typeface="+mn-lt"/>
              </a:rPr>
              <a:t>(3 minute highlights; send full typed copy to Secretary, Donna Holland) </a:t>
            </a:r>
            <a:br>
              <a:rPr lang="en-US" sz="1800" dirty="0" smtClean="0">
                <a:solidFill>
                  <a:schemeClr val="tx1"/>
                </a:solidFill>
                <a:latin typeface="+mn-lt"/>
              </a:rPr>
            </a:br>
            <a:r>
              <a:rPr lang="en-US" sz="2400" dirty="0" smtClean="0">
                <a:solidFill>
                  <a:schemeClr val="tx1"/>
                </a:solidFill>
                <a:latin typeface="+mn-lt"/>
              </a:rPr>
              <a:t/>
            </a:r>
            <a:br>
              <a:rPr lang="en-US" sz="2400" dirty="0" smtClean="0">
                <a:solidFill>
                  <a:schemeClr val="tx1"/>
                </a:solidFill>
                <a:latin typeface="+mn-lt"/>
              </a:rPr>
            </a:br>
            <a:r>
              <a:rPr lang="en-US" sz="2400" dirty="0" smtClean="0">
                <a:solidFill>
                  <a:schemeClr val="tx1"/>
                </a:solidFill>
                <a:latin typeface="+mn-lt"/>
              </a:rPr>
              <a:t>	</a:t>
            </a:r>
            <a:r>
              <a:rPr lang="en-US" sz="2000" dirty="0" smtClean="0">
                <a:solidFill>
                  <a:schemeClr val="tx1"/>
                </a:solidFill>
                <a:latin typeface="+mn-lt"/>
              </a:rPr>
              <a:t>NCCESA	      Teresa Story/Elizabeth Wilson	            </a:t>
            </a:r>
            <a:br>
              <a:rPr lang="en-US" sz="2000" dirty="0" smtClean="0">
                <a:solidFill>
                  <a:schemeClr val="tx1"/>
                </a:solidFill>
                <a:latin typeface="+mn-lt"/>
              </a:rPr>
            </a:br>
            <a:r>
              <a:rPr lang="en-US" sz="2000" dirty="0" smtClean="0">
                <a:solidFill>
                  <a:schemeClr val="tx1"/>
                </a:solidFill>
                <a:latin typeface="+mn-lt"/>
              </a:rPr>
              <a:t>	NCEAFCS	      Yvonne Mullen/Christine Smith </a:t>
            </a:r>
            <a:br>
              <a:rPr lang="en-US" sz="2000" dirty="0" smtClean="0">
                <a:solidFill>
                  <a:schemeClr val="tx1"/>
                </a:solidFill>
                <a:latin typeface="+mn-lt"/>
              </a:rPr>
            </a:br>
            <a:r>
              <a:rPr lang="en-US" sz="2000" dirty="0" smtClean="0">
                <a:solidFill>
                  <a:schemeClr val="tx1"/>
                </a:solidFill>
                <a:latin typeface="+mn-lt"/>
              </a:rPr>
              <a:t>	NCAE4-HA	      Cathy Brown/April Bowman</a:t>
            </a:r>
            <a:br>
              <a:rPr lang="en-US" sz="2000" dirty="0" smtClean="0">
                <a:solidFill>
                  <a:schemeClr val="tx1"/>
                </a:solidFill>
                <a:latin typeface="+mn-lt"/>
              </a:rPr>
            </a:br>
            <a:r>
              <a:rPr lang="en-US" sz="2000" dirty="0" smtClean="0">
                <a:solidFill>
                  <a:schemeClr val="tx1"/>
                </a:solidFill>
                <a:latin typeface="+mn-lt"/>
              </a:rPr>
              <a:t>	NCAEPAAT            Jo Simpson/Stephanie Minton	</a:t>
            </a:r>
            <a:br>
              <a:rPr lang="en-US" sz="2000" dirty="0" smtClean="0">
                <a:solidFill>
                  <a:schemeClr val="tx1"/>
                </a:solidFill>
                <a:latin typeface="+mn-lt"/>
              </a:rPr>
            </a:br>
            <a:r>
              <a:rPr lang="en-US" sz="2000" dirty="0" smtClean="0">
                <a:solidFill>
                  <a:schemeClr val="tx1"/>
                </a:solidFill>
                <a:latin typeface="+mn-lt"/>
              </a:rPr>
              <a:t>	NCACES	      Samantha Rich/Mitzi Downing</a:t>
            </a:r>
            <a:br>
              <a:rPr lang="en-US" sz="2000" dirty="0" smtClean="0">
                <a:solidFill>
                  <a:schemeClr val="tx1"/>
                </a:solidFill>
                <a:latin typeface="+mn-lt"/>
              </a:rPr>
            </a:br>
            <a:r>
              <a:rPr lang="en-US" sz="2000" dirty="0" smtClean="0">
                <a:solidFill>
                  <a:schemeClr val="tx1"/>
                </a:solidFill>
                <a:latin typeface="+mn-lt"/>
              </a:rPr>
              <a:t>	NCACAA	      Nancy Keith/Cyndi Lauderdale</a:t>
            </a:r>
            <a:br>
              <a:rPr lang="en-US" sz="2000" dirty="0" smtClean="0">
                <a:solidFill>
                  <a:schemeClr val="tx1"/>
                </a:solidFill>
                <a:latin typeface="+mn-lt"/>
              </a:rPr>
            </a:br>
            <a:r>
              <a:rPr lang="en-US" sz="2000" dirty="0" smtClean="0">
                <a:solidFill>
                  <a:schemeClr val="tx1"/>
                </a:solidFill>
                <a:latin typeface="+mn-lt"/>
              </a:rPr>
              <a:t>	ESP/XI 	                   Spring William-Byrd/Crystal Smith</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type="body" idx="1"/>
          </p:nvPr>
        </p:nvSpPr>
        <p:spPr>
          <a:xfrm>
            <a:off x="685800" y="609600"/>
            <a:ext cx="7772400" cy="5867400"/>
          </a:xfrm>
        </p:spPr>
        <p:txBody>
          <a:bodyPr/>
          <a:lstStyle/>
          <a:p>
            <a:pPr algn="ctr" eaLnBrk="1" hangingPunct="1">
              <a:lnSpc>
                <a:spcPct val="90000"/>
              </a:lnSpc>
              <a:buFontTx/>
              <a:buNone/>
            </a:pPr>
            <a:endParaRPr lang="en-US" sz="2000" smtClean="0"/>
          </a:p>
          <a:p>
            <a:pPr algn="ctr" eaLnBrk="1" hangingPunct="1">
              <a:lnSpc>
                <a:spcPct val="90000"/>
              </a:lnSpc>
              <a:buFontTx/>
              <a:buNone/>
            </a:pPr>
            <a:endParaRPr lang="en-US" sz="2000" smtClean="0"/>
          </a:p>
          <a:p>
            <a:pPr eaLnBrk="1" hangingPunct="1">
              <a:lnSpc>
                <a:spcPct val="90000"/>
              </a:lnSpc>
              <a:buFont typeface="Wingdings" pitchFamily="2" charset="2"/>
              <a:buChar char="w"/>
            </a:pPr>
            <a:r>
              <a:rPr lang="en-US" sz="2400" smtClean="0">
                <a:sym typeface="Wingdings" pitchFamily="2" charset="2"/>
              </a:rPr>
              <a:t>Administrative Update</a:t>
            </a:r>
          </a:p>
          <a:p>
            <a:pPr eaLnBrk="1" hangingPunct="1">
              <a:lnSpc>
                <a:spcPct val="90000"/>
              </a:lnSpc>
              <a:buFontTx/>
              <a:buNone/>
            </a:pPr>
            <a:r>
              <a:rPr lang="en-US" sz="2400" smtClean="0">
                <a:sym typeface="Wingdings" pitchFamily="2" charset="2"/>
              </a:rPr>
              <a:t>				Dr. Joe Zublena</a:t>
            </a:r>
          </a:p>
          <a:p>
            <a:pPr eaLnBrk="1" hangingPunct="1">
              <a:lnSpc>
                <a:spcPct val="90000"/>
              </a:lnSpc>
              <a:buFontTx/>
              <a:buNone/>
            </a:pPr>
            <a:r>
              <a:rPr lang="en-US" sz="2400" smtClean="0">
                <a:sym typeface="Wingdings" pitchFamily="2" charset="2"/>
              </a:rPr>
              <a:t>				Associate Dean, CALS and </a:t>
            </a:r>
          </a:p>
          <a:p>
            <a:pPr eaLnBrk="1" hangingPunct="1">
              <a:lnSpc>
                <a:spcPct val="90000"/>
              </a:lnSpc>
              <a:buFontTx/>
              <a:buNone/>
            </a:pPr>
            <a:r>
              <a:rPr lang="en-US" sz="2400" smtClean="0">
                <a:sym typeface="Wingdings" pitchFamily="2" charset="2"/>
              </a:rPr>
              <a:t>				Director, NC Cooperative Extension 			Service Extension Administration</a:t>
            </a:r>
          </a:p>
          <a:p>
            <a:pPr eaLnBrk="1" hangingPunct="1">
              <a:lnSpc>
                <a:spcPct val="90000"/>
              </a:lnSpc>
              <a:buFontTx/>
              <a:buNone/>
            </a:pPr>
            <a:r>
              <a:rPr lang="en-US" sz="2400" smtClean="0">
                <a:sym typeface="Wingdings" pitchFamily="2" charset="2"/>
              </a:rPr>
              <a:t>						</a:t>
            </a:r>
          </a:p>
          <a:p>
            <a:pPr eaLnBrk="1" hangingPunct="1">
              <a:lnSpc>
                <a:spcPct val="90000"/>
              </a:lnSpc>
              <a:buFont typeface="Wingdings" pitchFamily="2" charset="2"/>
              <a:buChar char="w"/>
            </a:pPr>
            <a:r>
              <a:rPr lang="en-US" sz="2400" smtClean="0">
                <a:sym typeface="Wingdings" pitchFamily="2" charset="2"/>
              </a:rPr>
              <a:t>Unfinished Business	Eleanor Summers, President</a:t>
            </a:r>
          </a:p>
          <a:p>
            <a:pPr eaLnBrk="1" hangingPunct="1">
              <a:lnSpc>
                <a:spcPct val="90000"/>
              </a:lnSpc>
              <a:buFont typeface="Wingdings" pitchFamily="2" charset="2"/>
              <a:buChar char="w"/>
            </a:pPr>
            <a:endParaRPr lang="en-US" sz="2400" smtClean="0">
              <a:sym typeface="Wingdings" pitchFamily="2" charset="2"/>
            </a:endParaRPr>
          </a:p>
          <a:p>
            <a:pPr eaLnBrk="1" hangingPunct="1">
              <a:lnSpc>
                <a:spcPct val="90000"/>
              </a:lnSpc>
              <a:buFontTx/>
              <a:buNone/>
            </a:pPr>
            <a:r>
              <a:rPr lang="en-US" sz="2400" smtClean="0">
                <a:sym typeface="Wingdings" pitchFamily="2" charset="2"/>
              </a:rPr>
              <a:t> 		- 2011 Annual Federation Forum Review</a:t>
            </a:r>
          </a:p>
          <a:p>
            <a:pPr eaLnBrk="1" hangingPunct="1">
              <a:lnSpc>
                <a:spcPct val="90000"/>
              </a:lnSpc>
              <a:buFontTx/>
              <a:buNone/>
            </a:pPr>
            <a:r>
              <a:rPr lang="en-US" sz="2400" smtClean="0">
                <a:sym typeface="Wingdings" pitchFamily="2" charset="2"/>
              </a:rPr>
              <a:t>		- Review of Board Duties &amp; Responsibilities</a:t>
            </a:r>
          </a:p>
          <a:p>
            <a:pPr eaLnBrk="1" hangingPunct="1">
              <a:lnSpc>
                <a:spcPct val="90000"/>
              </a:lnSpc>
              <a:buFontTx/>
              <a:buNone/>
            </a:pPr>
            <a:r>
              <a:rPr lang="en-US" sz="2400" smtClean="0">
                <a:sym typeface="Wingdings" pitchFamily="2" charset="2"/>
              </a:rPr>
              <a:t>		- Officer Rotation 2011-2016</a:t>
            </a:r>
          </a:p>
          <a:p>
            <a:pPr eaLnBrk="1" hangingPunct="1">
              <a:lnSpc>
                <a:spcPct val="90000"/>
              </a:lnSpc>
              <a:buFontTx/>
              <a:buNone/>
            </a:pPr>
            <a:r>
              <a:rPr lang="en-US" sz="2400" smtClean="0">
                <a:sym typeface="Wingdings" pitchFamily="2" charset="2"/>
              </a:rPr>
              <a:t>		</a:t>
            </a:r>
          </a:p>
          <a:p>
            <a:pPr eaLnBrk="1" hangingPunct="1">
              <a:lnSpc>
                <a:spcPct val="90000"/>
              </a:lnSpc>
              <a:buFontTx/>
              <a:buNone/>
            </a:pPr>
            <a:r>
              <a:rPr lang="en-US" sz="2400" smtClean="0">
                <a:sym typeface="Wingdings" pitchFamily="2" charset="2"/>
              </a:rPr>
              <a:t>		</a:t>
            </a:r>
          </a:p>
          <a:p>
            <a:pPr eaLnBrk="1" hangingPunct="1">
              <a:lnSpc>
                <a:spcPct val="90000"/>
              </a:lnSpc>
              <a:buFontTx/>
              <a:buNone/>
            </a:pPr>
            <a:r>
              <a:rPr lang="en-US" sz="2400" smtClean="0">
                <a:sym typeface="Wingdings" pitchFamily="2" charset="2"/>
              </a:rPr>
              <a:t>		</a:t>
            </a:r>
          </a:p>
          <a:p>
            <a:pPr eaLnBrk="1" hangingPunct="1">
              <a:lnSpc>
                <a:spcPct val="90000"/>
              </a:lnSpc>
              <a:buFont typeface="Wingdings" pitchFamily="2" charset="2"/>
              <a:buChar char="w"/>
            </a:pPr>
            <a:endParaRPr lang="en-US" sz="2400" smtClean="0">
              <a:sym typeface="Wingdings" pitchFamily="2" charset="2"/>
            </a:endParaRPr>
          </a:p>
          <a:p>
            <a:pPr eaLnBrk="1" hangingPunct="1">
              <a:lnSpc>
                <a:spcPct val="90000"/>
              </a:lnSpc>
              <a:buFontTx/>
              <a:buNone/>
            </a:pPr>
            <a:endParaRPr lang="en-US" sz="2000" smtClean="0">
              <a:sym typeface="Wingdings" pitchFamily="2" charset="2"/>
            </a:endParaRPr>
          </a:p>
          <a:p>
            <a:pPr eaLnBrk="1" hangingPunct="1">
              <a:lnSpc>
                <a:spcPct val="90000"/>
              </a:lnSpc>
              <a:buFont typeface="Wingdings" pitchFamily="2" charset="2"/>
              <a:buChar char="w"/>
            </a:pPr>
            <a:endParaRPr lang="en-US" sz="2000" smtClean="0">
              <a:sym typeface="Wingdings" pitchFamily="2" charset="2"/>
            </a:endParaRPr>
          </a:p>
          <a:p>
            <a:pPr eaLnBrk="1" hangingPunct="1">
              <a:lnSpc>
                <a:spcPct val="90000"/>
              </a:lnSpc>
              <a:buFontTx/>
              <a:buNone/>
            </a:pPr>
            <a:r>
              <a:rPr lang="en-US" sz="2800" smtClean="0">
                <a:latin typeface="Times New Roman" pitchFamily="18" charset="0"/>
              </a:rPr>
              <a:t>	</a:t>
            </a:r>
            <a:br>
              <a:rPr lang="en-US" sz="2800" smtClean="0">
                <a:latin typeface="Times New Roman" pitchFamily="18" charset="0"/>
              </a:rPr>
            </a:br>
            <a:r>
              <a:rPr lang="en-US" sz="2800" smtClean="0">
                <a:latin typeface="Times New Roman" pitchFamily="18" charset="0"/>
              </a:rPr>
              <a:t>		</a:t>
            </a:r>
          </a:p>
          <a:p>
            <a:pPr eaLnBrk="1" hangingPunct="1">
              <a:lnSpc>
                <a:spcPct val="90000"/>
              </a:lnSpc>
              <a:buFontTx/>
              <a:buNone/>
            </a:pPr>
            <a:endParaRPr lang="en-US" sz="2800" smtClean="0">
              <a:latin typeface="Times New Roman" pitchFamily="18" charset="0"/>
            </a:endParaRPr>
          </a:p>
          <a:p>
            <a:pPr eaLnBrk="1" hangingPunct="1">
              <a:lnSpc>
                <a:spcPct val="90000"/>
              </a:lnSpc>
              <a:buFontTx/>
              <a:buNone/>
            </a:pPr>
            <a:endParaRPr lang="en-US" sz="28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09600" y="1524000"/>
          <a:ext cx="8001000" cy="4114800"/>
        </p:xfrm>
        <a:graphic>
          <a:graphicData uri="http://schemas.openxmlformats.org/drawingml/2006/table">
            <a:tbl>
              <a:tblPr/>
              <a:tblGrid>
                <a:gridCol w="1262453"/>
                <a:gridCol w="1123395"/>
                <a:gridCol w="1122787"/>
                <a:gridCol w="1122787"/>
                <a:gridCol w="1122787"/>
                <a:gridCol w="1123395"/>
                <a:gridCol w="1123395"/>
              </a:tblGrid>
              <a:tr h="514350">
                <a:tc gridSpan="7">
                  <a:txBody>
                    <a:bodyPr/>
                    <a:lstStyle/>
                    <a:p>
                      <a:pPr marL="0" marR="0" algn="ctr">
                        <a:spcBef>
                          <a:spcPts val="0"/>
                        </a:spcBef>
                        <a:spcAft>
                          <a:spcPts val="0"/>
                        </a:spcAft>
                      </a:pPr>
                      <a:r>
                        <a:rPr lang="en-US" sz="1800" b="1" dirty="0">
                          <a:latin typeface="+mn-lt"/>
                          <a:ea typeface="Cambria"/>
                          <a:cs typeface="Times New Roman"/>
                        </a:rPr>
                        <a:t>Appendix B – Rotation Schedule</a:t>
                      </a:r>
                      <a:endParaRPr lang="en-US" sz="1800" dirty="0">
                        <a:latin typeface="+mn-lt"/>
                        <a:ea typeface="Cambria"/>
                        <a:cs typeface="Times New Roman"/>
                      </a:endParaRP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14350">
                <a:tc>
                  <a:txBody>
                    <a:bodyPr/>
                    <a:lstStyle/>
                    <a:p>
                      <a:pPr marL="0" marR="0" algn="ctr">
                        <a:spcBef>
                          <a:spcPts val="0"/>
                        </a:spcBef>
                        <a:spcAft>
                          <a:spcPts val="0"/>
                        </a:spcAft>
                      </a:pPr>
                      <a:r>
                        <a:rPr lang="en-US" sz="1200" b="1" dirty="0">
                          <a:latin typeface="+mn-lt"/>
                          <a:ea typeface="Cambria"/>
                          <a:cs typeface="Times New Roman"/>
                        </a:rPr>
                        <a:t>Office</a:t>
                      </a:r>
                      <a:endParaRPr lang="en-US" sz="1200" dirty="0">
                        <a:latin typeface="+mn-lt"/>
                        <a:ea typeface="Cambria"/>
                        <a:cs typeface="Times New Roman"/>
                      </a:endParaRP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latin typeface="+mn-lt"/>
                          <a:ea typeface="Cambria"/>
                          <a:cs typeface="Times New Roman"/>
                        </a:rPr>
                        <a:t>2011</a:t>
                      </a:r>
                      <a:endParaRPr lang="en-US" sz="1200" dirty="0">
                        <a:latin typeface="+mn-lt"/>
                        <a:ea typeface="Cambria"/>
                        <a:cs typeface="Times New Roman"/>
                      </a:endParaRP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latin typeface="+mn-lt"/>
                          <a:ea typeface="Cambria"/>
                          <a:cs typeface="Times New Roman"/>
                        </a:rPr>
                        <a:t>2012</a:t>
                      </a:r>
                      <a:endParaRPr lang="en-US" sz="1200" dirty="0">
                        <a:latin typeface="+mn-lt"/>
                        <a:ea typeface="Cambria"/>
                        <a:cs typeface="Times New Roman"/>
                      </a:endParaRP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latin typeface="+mn-lt"/>
                          <a:ea typeface="Cambria"/>
                          <a:cs typeface="Times New Roman"/>
                        </a:rPr>
                        <a:t>2013</a:t>
                      </a:r>
                      <a:endParaRPr lang="en-US" sz="1200" dirty="0">
                        <a:latin typeface="+mn-lt"/>
                        <a:ea typeface="Cambria"/>
                        <a:cs typeface="Times New Roman"/>
                      </a:endParaRP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latin typeface="+mn-lt"/>
                          <a:ea typeface="Cambria"/>
                          <a:cs typeface="Times New Roman"/>
                        </a:rPr>
                        <a:t>2014</a:t>
                      </a:r>
                      <a:endParaRPr lang="en-US" sz="1200" dirty="0">
                        <a:latin typeface="+mn-lt"/>
                        <a:ea typeface="Cambria"/>
                        <a:cs typeface="Times New Roman"/>
                      </a:endParaRP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latin typeface="+mn-lt"/>
                          <a:ea typeface="Cambria"/>
                          <a:cs typeface="Times New Roman"/>
                        </a:rPr>
                        <a:t>2015</a:t>
                      </a:r>
                      <a:endParaRPr lang="en-US" sz="1200" dirty="0">
                        <a:latin typeface="+mn-lt"/>
                        <a:ea typeface="Cambria"/>
                        <a:cs typeface="Times New Roman"/>
                      </a:endParaRP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latin typeface="+mn-lt"/>
                          <a:ea typeface="Cambria"/>
                          <a:cs typeface="Times New Roman"/>
                        </a:rPr>
                        <a:t>2016</a:t>
                      </a:r>
                      <a:endParaRPr lang="en-US" sz="1200" dirty="0">
                        <a:latin typeface="+mn-lt"/>
                        <a:ea typeface="Cambria"/>
                        <a:cs typeface="Times New Roman"/>
                      </a:endParaRP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514350">
                <a:tc>
                  <a:txBody>
                    <a:bodyPr/>
                    <a:lstStyle/>
                    <a:p>
                      <a:pPr marL="0" marR="0">
                        <a:spcBef>
                          <a:spcPts val="0"/>
                        </a:spcBef>
                        <a:spcAft>
                          <a:spcPts val="0"/>
                        </a:spcAft>
                      </a:pPr>
                      <a:r>
                        <a:rPr lang="en-US" sz="1200" dirty="0">
                          <a:latin typeface="+mn-lt"/>
                          <a:ea typeface="Cambria"/>
                          <a:cs typeface="Times New Roman"/>
                        </a:rPr>
                        <a:t>Past President</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NCACAA</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NCAEPAAT</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NCEAFCS</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NCACES</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NCCESA</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NCAE4-HA</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514350">
                <a:tc>
                  <a:txBody>
                    <a:bodyPr/>
                    <a:lstStyle/>
                    <a:p>
                      <a:pPr marL="0" marR="0">
                        <a:spcBef>
                          <a:spcPts val="0"/>
                        </a:spcBef>
                        <a:spcAft>
                          <a:spcPts val="0"/>
                        </a:spcAft>
                      </a:pPr>
                      <a:r>
                        <a:rPr lang="en-US" sz="1200" dirty="0">
                          <a:latin typeface="+mn-lt"/>
                          <a:ea typeface="Cambria"/>
                          <a:cs typeface="Times New Roman"/>
                        </a:rPr>
                        <a:t>President</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NCAEPAAT</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NCEAFCS</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NCACES</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NCCESA</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NCAE4-HA</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NCACAA</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514350">
                <a:tc>
                  <a:txBody>
                    <a:bodyPr/>
                    <a:lstStyle/>
                    <a:p>
                      <a:pPr marL="0" marR="0">
                        <a:spcBef>
                          <a:spcPts val="0"/>
                        </a:spcBef>
                        <a:spcAft>
                          <a:spcPts val="0"/>
                        </a:spcAft>
                      </a:pPr>
                      <a:r>
                        <a:rPr lang="en-US" sz="1200" dirty="0">
                          <a:latin typeface="+mn-lt"/>
                          <a:ea typeface="Cambria"/>
                          <a:cs typeface="Times New Roman"/>
                        </a:rPr>
                        <a:t>President-Elect</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NCEAFCS</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NCACES</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NCCESA</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NCAE4-HA</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NCACAA</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NCAEPAAT</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514350">
                <a:tc>
                  <a:txBody>
                    <a:bodyPr/>
                    <a:lstStyle/>
                    <a:p>
                      <a:pPr marL="0" marR="0">
                        <a:spcBef>
                          <a:spcPts val="0"/>
                        </a:spcBef>
                        <a:spcAft>
                          <a:spcPts val="0"/>
                        </a:spcAft>
                      </a:pPr>
                      <a:r>
                        <a:rPr lang="en-US" sz="1200" dirty="0">
                          <a:latin typeface="+mn-lt"/>
                          <a:ea typeface="Cambria"/>
                          <a:cs typeface="Times New Roman"/>
                        </a:rPr>
                        <a:t>Secretary</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NCACES</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NCCESA</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NCAE4-HA</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NCACAA</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NCAEPAAT</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NCEAFCS</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514350">
                <a:tc>
                  <a:txBody>
                    <a:bodyPr/>
                    <a:lstStyle/>
                    <a:p>
                      <a:pPr marL="0" marR="0">
                        <a:spcBef>
                          <a:spcPts val="0"/>
                        </a:spcBef>
                        <a:spcAft>
                          <a:spcPts val="0"/>
                        </a:spcAft>
                      </a:pPr>
                      <a:r>
                        <a:rPr lang="en-US" sz="1200" dirty="0">
                          <a:latin typeface="+mn-lt"/>
                          <a:ea typeface="Cambria"/>
                          <a:cs typeface="Times New Roman"/>
                        </a:rPr>
                        <a:t>Treasurer</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NCCESA</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NCAE4-HA</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NCACAA</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NCAEPAAT</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NCEAFCS</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NCACES</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514350">
                <a:tc>
                  <a:txBody>
                    <a:bodyPr/>
                    <a:lstStyle/>
                    <a:p>
                      <a:pPr marL="0" marR="0">
                        <a:spcBef>
                          <a:spcPts val="0"/>
                        </a:spcBef>
                        <a:spcAft>
                          <a:spcPts val="0"/>
                        </a:spcAft>
                      </a:pPr>
                      <a:r>
                        <a:rPr lang="en-US" sz="1200" dirty="0">
                          <a:latin typeface="+mn-lt"/>
                          <a:ea typeface="Cambria"/>
                          <a:cs typeface="Times New Roman"/>
                        </a:rPr>
                        <a:t>Webmaster</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NCAE4-HA</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NCACAA</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NCAEPAAT</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NCEAFCS</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NCACES</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mn-lt"/>
                          <a:ea typeface="Cambria"/>
                          <a:cs typeface="Times New Roman"/>
                        </a:rPr>
                        <a:t>NCCESA</a:t>
                      </a:r>
                    </a:p>
                  </a:txBody>
                  <a:tcPr marL="49967" marR="49967"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bl>
          </a:graphicData>
        </a:graphic>
      </p:graphicFrame>
      <p:sp>
        <p:nvSpPr>
          <p:cNvPr id="4097" name="Rectangle 1"/>
          <p:cNvSpPr>
            <a:spLocks noChangeArrowheads="1"/>
          </p:cNvSpPr>
          <p:nvPr/>
        </p:nvSpPr>
        <p:spPr bwMode="auto">
          <a:xfrm>
            <a:off x="1066800" y="-641350"/>
            <a:ext cx="6858000" cy="1938338"/>
          </a:xfrm>
          <a:prstGeom prst="rect">
            <a:avLst/>
          </a:prstGeom>
          <a:noFill/>
          <a:ln w="9525">
            <a:noFill/>
            <a:miter lim="800000"/>
            <a:headEnd/>
            <a:tailEnd/>
          </a:ln>
          <a:effectLst/>
        </p:spPr>
        <p:txBody>
          <a:bodyPr anchor="ctr">
            <a:spAutoFit/>
          </a:bodyPr>
          <a:lstStyle/>
          <a:p>
            <a:pPr>
              <a:defRPr/>
            </a:pPr>
            <a:endParaRPr lang="en-US" sz="1800" b="1" dirty="0">
              <a:latin typeface="Cambria" pitchFamily="18" charset="0"/>
              <a:ea typeface="Cambria" pitchFamily="18" charset="0"/>
              <a:cs typeface="Times New Roman" pitchFamily="18" charset="0"/>
            </a:endParaRPr>
          </a:p>
          <a:p>
            <a:pPr>
              <a:defRPr/>
            </a:pPr>
            <a:endParaRPr lang="en-US" sz="1800" b="1" dirty="0">
              <a:latin typeface="Cambria" pitchFamily="18" charset="0"/>
              <a:ea typeface="Cambria" pitchFamily="18" charset="0"/>
              <a:cs typeface="Times New Roman" pitchFamily="18" charset="0"/>
            </a:endParaRPr>
          </a:p>
          <a:p>
            <a:pPr>
              <a:defRPr/>
            </a:pPr>
            <a:endParaRPr lang="en-US" sz="1800" b="1" dirty="0">
              <a:latin typeface="Cambria" pitchFamily="18" charset="0"/>
              <a:ea typeface="Cambria" pitchFamily="18" charset="0"/>
              <a:cs typeface="Times New Roman" pitchFamily="18" charset="0"/>
            </a:endParaRPr>
          </a:p>
          <a:p>
            <a:pPr algn="ctr">
              <a:defRPr/>
            </a:pPr>
            <a:endParaRPr lang="en-US" b="1" dirty="0">
              <a:latin typeface="+mn-lt"/>
              <a:ea typeface="Cambria" pitchFamily="18" charset="0"/>
              <a:cs typeface="Times New Roman" pitchFamily="18" charset="0"/>
            </a:endParaRPr>
          </a:p>
          <a:p>
            <a:pPr algn="ctr">
              <a:defRPr/>
            </a:pPr>
            <a:r>
              <a:rPr lang="en-US" b="1" dirty="0">
                <a:latin typeface="+mn-lt"/>
                <a:ea typeface="Cambria" pitchFamily="18" charset="0"/>
                <a:cs typeface="Times New Roman" pitchFamily="18" charset="0"/>
              </a:rPr>
              <a:t>Officer Rotation Schedule</a:t>
            </a:r>
            <a:endParaRPr lang="en-US" dirty="0">
              <a:latin typeface="+mn-lt"/>
              <a:ea typeface="ＭＳ Ｐゴシック" charset="-128"/>
              <a:cs typeface="Arial" pitchFamily="34" charset="0"/>
            </a:endParaRPr>
          </a:p>
          <a:p>
            <a:pPr eaLnBrk="0" hangingPunct="0">
              <a:defRPr/>
            </a:pPr>
            <a:endParaRPr lang="en-US" sz="1800" dirty="0">
              <a:latin typeface="Arial" pitchFamily="34" charset="0"/>
              <a:ea typeface="ＭＳ Ｐゴシック" charset="-128"/>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685</TotalTime>
  <Words>710</Words>
  <Application>Microsoft Office PowerPoint</Application>
  <PresentationFormat>On-screen Show (4:3)</PresentationFormat>
  <Paragraphs>290</Paragraphs>
  <Slides>15</Slides>
  <Notes>15</Notes>
  <HiddenSlides>0</HiddenSlides>
  <MMClips>0</MMClips>
  <ScaleCrop>false</ScaleCrop>
  <HeadingPairs>
    <vt:vector size="6" baseType="variant">
      <vt:variant>
        <vt:lpstr>Fonts Used</vt:lpstr>
      </vt:variant>
      <vt:variant>
        <vt:i4>6</vt:i4>
      </vt:variant>
      <vt:variant>
        <vt:lpstr>Design Template</vt:lpstr>
      </vt:variant>
      <vt:variant>
        <vt:i4>1</vt:i4>
      </vt:variant>
      <vt:variant>
        <vt:lpstr>Slide Titles</vt:lpstr>
      </vt:variant>
      <vt:variant>
        <vt:i4>15</vt:i4>
      </vt:variant>
    </vt:vector>
  </HeadingPairs>
  <TitlesOfParts>
    <vt:vector size="22" baseType="lpstr">
      <vt:lpstr>Arial</vt:lpstr>
      <vt:lpstr>ＭＳ Ｐゴシック</vt:lpstr>
      <vt:lpstr>Wingdings</vt:lpstr>
      <vt:lpstr>Times New Roman</vt:lpstr>
      <vt:lpstr>Cambria</vt:lpstr>
      <vt:lpstr>Calibri</vt:lpstr>
      <vt:lpstr>Blank Presentation</vt:lpstr>
      <vt:lpstr>Welcome to the </vt:lpstr>
      <vt:lpstr>Reminders</vt:lpstr>
      <vt:lpstr>More Reminders</vt:lpstr>
      <vt:lpstr>Slide 4</vt:lpstr>
      <vt:lpstr>              Approval of September 7, 2011 Board Minutes           Donna Holland, Secretary      (NCCESA)    Treasurer’s Report Linda Gore, Treasurer               NCAE4-HA    - Checking (3.25.11):        $ 1,260.27   - Shares (12.19.11):         $      31.83   - Money Market Share (12.17.11):   $  6,056.11        $ 7,348.21                             </vt:lpstr>
      <vt:lpstr>                                    </vt:lpstr>
      <vt:lpstr>  Association Reports     (3 minute highlights; send full typed copy to Secretary, Donna Holland)    NCCESA       Teresa Story/Elizabeth Wilson               NCEAFCS       Yvonne Mullen/Christine Smith   NCAE4-HA       Cathy Brown/April Bowman  NCAEPAAT            Jo Simpson/Stephanie Minton   NCACES       Samantha Rich/Mitzi Downing  NCACAA       Nancy Keith/Cyndi Lauderdale  ESP/XI                     Spring William-Byrd/Crystal Smith</vt:lpstr>
      <vt:lpstr>Slide 8</vt:lpstr>
      <vt:lpstr>Slide 9</vt:lpstr>
      <vt:lpstr>Slide 10</vt:lpstr>
      <vt:lpstr>Slide 11</vt:lpstr>
      <vt:lpstr>Slide 12</vt:lpstr>
      <vt:lpstr>Slide 13</vt:lpstr>
      <vt:lpstr>Slide 14</vt:lpstr>
      <vt:lpstr>  ADJOURN  Thank you for participating.</vt:lpstr>
    </vt:vector>
  </TitlesOfParts>
  <Company>EIT Help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dc:title>
  <dc:creator>EIT Help</dc:creator>
  <cp:lastModifiedBy>wstrader</cp:lastModifiedBy>
  <cp:revision>94</cp:revision>
  <cp:lastPrinted>2011-09-06T20:19:27Z</cp:lastPrinted>
  <dcterms:created xsi:type="dcterms:W3CDTF">2011-09-07T00:54:34Z</dcterms:created>
  <dcterms:modified xsi:type="dcterms:W3CDTF">2012-06-06T21:02:12Z</dcterms:modified>
</cp:coreProperties>
</file>