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45927" y="945557"/>
            <a:ext cx="7553481" cy="7862486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hape 33"/>
          <p:cNvSpPr/>
          <p:nvPr>
            <p:ph type="title"/>
          </p:nvPr>
        </p:nvSpPr>
        <p:spPr>
          <a:xfrm>
            <a:off x="416719" y="1638300"/>
            <a:ext cx="12171363" cy="3302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8000"/>
              <a:t>4-H: Youth &amp; Community Development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181100" y="6032500"/>
            <a:ext cx="10464800" cy="11303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endParaRPr sz="3200"/>
          </a:p>
          <a:p>
            <a:pPr lvl="0">
              <a:defRPr sz="1800"/>
            </a:pPr>
            <a:r>
              <a:rPr sz="3200"/>
              <a:t>Michael J. Yoder Ph.D., P.A.S.</a:t>
            </a:r>
          </a:p>
        </p:txBody>
      </p:sp>
      <p:sp>
        <p:nvSpPr>
          <p:cNvPr id="35" name="Shape 35"/>
          <p:cNvSpPr/>
          <p:nvPr/>
        </p:nvSpPr>
        <p:spPr>
          <a:xfrm>
            <a:off x="5032024" y="3050700"/>
            <a:ext cx="701744" cy="47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1300">
                <a:solidFill>
                  <a:srgbClr val="23232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232323"/>
                </a:solidFill>
              </a:rPr>
              <a:t>4-H: Yo</a:t>
            </a:r>
            <a:endParaRPr sz="1300">
              <a:solidFill>
                <a:srgbClr val="232323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/>
            </a:pPr>
            <a:r>
              <a:rPr sz="6719"/>
              <a:t>4-H: Youth &amp; Community </a:t>
            </a:r>
            <a:endParaRPr sz="6719"/>
          </a:p>
          <a:p>
            <a:pPr lvl="0" defTabSz="490727">
              <a:defRPr sz="1800"/>
            </a:pPr>
            <a:r>
              <a:rPr sz="6719"/>
              <a:t>Development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1800"/>
            </a:pPr>
            <a:r>
              <a:rPr b="1" i="1" sz="13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◦	Four times 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likely to make </a:t>
            </a: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contributions to their communities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(Grades 7-12);</a:t>
            </a: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1800"/>
            </a:pP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◦	Two times 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likely to be </a:t>
            </a: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civically active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(Grades 8-12);</a:t>
            </a: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1800"/>
            </a:pP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◦	Two times</a:t>
            </a:r>
            <a:r>
              <a:rPr b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 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likely to make </a:t>
            </a: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healthier choices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(Grade 7);</a:t>
            </a: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1800"/>
            </a:pP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◦	Two times 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likely to participate in </a:t>
            </a: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Science, Engineering and Computer Technology programs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during out-of-school time (Grades 10 – 12); and</a:t>
            </a: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1800"/>
            </a:pP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◦	4-H girls are </a:t>
            </a: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two times  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likely (Grade 10) and nearly </a:t>
            </a: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three times 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likely (Grade 12) to take part in </a:t>
            </a:r>
            <a:r>
              <a:rPr b="1" i="1"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science programs</a:t>
            </a: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compared to girls in other out-of-school time activities.</a:t>
            </a: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1800"/>
            </a:pP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1800"/>
            </a:pPr>
            <a:endParaRPr sz="12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73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1270000" y="6362700"/>
            <a:ext cx="104648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–</a:t>
            </a:r>
          </a:p>
        </p:txBody>
      </p:sp>
      <p:sp>
        <p:nvSpPr>
          <p:cNvPr id="76" name="Shape 76"/>
          <p:cNvSpPr/>
          <p:nvPr/>
        </p:nvSpPr>
        <p:spPr>
          <a:xfrm>
            <a:off x="1270000" y="3098800"/>
            <a:ext cx="10464800" cy="302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just">
              <a:defRPr sz="3800"/>
            </a:lvl1pPr>
          </a:lstStyle>
          <a:p>
            <a:pPr lvl="0">
              <a:defRPr sz="1800"/>
            </a:pPr>
            <a:r>
              <a:rPr sz="3800"/>
              <a:t>“The potential for change is a core strength of all youth – a strength that can be built upon. This strength is cause for optimism for it means we can positively influence the life paths of all children.“ </a:t>
            </a:r>
          </a:p>
        </p:txBody>
      </p:sp>
      <p:sp>
        <p:nvSpPr>
          <p:cNvPr id="77" name="Shape 77"/>
          <p:cNvSpPr/>
          <p:nvPr/>
        </p:nvSpPr>
        <p:spPr>
          <a:xfrm>
            <a:off x="5379211" y="6318250"/>
            <a:ext cx="224637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Lerner, 2013</a:t>
            </a:r>
          </a:p>
        </p:txBody>
      </p:sp>
      <p:pic>
        <p:nvPicPr>
          <p:cNvPr id="78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Questions?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endParaRPr sz="3200"/>
          </a:p>
          <a:p>
            <a:pPr lvl="0">
              <a:defRPr sz="1800"/>
            </a:pPr>
            <a:endParaRPr sz="3200"/>
          </a:p>
          <a:p>
            <a:pPr lvl="0">
              <a:defRPr sz="1800"/>
            </a:pPr>
            <a:endParaRPr sz="3200"/>
          </a:p>
          <a:p>
            <a:pPr lvl="0">
              <a:defRPr sz="1800"/>
            </a:pPr>
            <a:endParaRPr sz="3200"/>
          </a:p>
          <a:p>
            <a:pPr lvl="0">
              <a:defRPr sz="1800"/>
            </a:pPr>
            <a:r>
              <a:rPr sz="5600"/>
              <a:t>Questions?</a:t>
            </a:r>
          </a:p>
        </p:txBody>
      </p:sp>
      <p:pic>
        <p:nvPicPr>
          <p:cNvPr id="82" name="4H RYD Logo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6599" y="734921"/>
            <a:ext cx="10695098" cy="4521196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Clover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Historical Perspective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Late 1890’s  -  Rural America</a:t>
            </a:r>
            <a:endParaRPr sz="2800"/>
          </a:p>
          <a:p>
            <a:pPr lvl="0">
              <a:defRPr sz="1800"/>
            </a:pPr>
            <a:r>
              <a:rPr sz="2800"/>
              <a:t>1901  -  out of school clubs</a:t>
            </a:r>
            <a:endParaRPr sz="2800"/>
          </a:p>
          <a:p>
            <a:pPr lvl="0">
              <a:defRPr sz="1800"/>
            </a:pPr>
            <a:r>
              <a:rPr sz="2800"/>
              <a:t>1902  -  predecessors of first 4-H clubs, 3-leaf clover designed; corn contests</a:t>
            </a:r>
            <a:endParaRPr sz="2800"/>
          </a:p>
          <a:p>
            <a:pPr lvl="0">
              <a:defRPr sz="1800"/>
            </a:pPr>
            <a:r>
              <a:rPr sz="2800"/>
              <a:t>1904-1915  -  Corn Clubs: Indiana, Iowa, southern states</a:t>
            </a:r>
          </a:p>
        </p:txBody>
      </p:sp>
      <p:sp>
        <p:nvSpPr>
          <p:cNvPr id="39" name="Shape 39"/>
          <p:cNvSpPr/>
          <p:nvPr/>
        </p:nvSpPr>
        <p:spPr>
          <a:xfrm>
            <a:off x="13392100" y="4432300"/>
            <a:ext cx="5093247" cy="279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0" name="0004796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46607" y="3047113"/>
            <a:ext cx="6433735" cy="5206467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Clover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Why Corn Clubs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Many farmers were most easily interested in better methods of corn production through their sons.</a:t>
            </a:r>
            <a:endParaRPr sz="3600"/>
          </a:p>
          <a:p>
            <a:pPr lvl="0">
              <a:defRPr sz="1800"/>
            </a:pPr>
            <a:r>
              <a:rPr sz="3600"/>
              <a:t>USDA’s desire to educate future farmers in better agricultural practices.</a:t>
            </a:r>
          </a:p>
        </p:txBody>
      </p:sp>
      <p:pic>
        <p:nvPicPr>
          <p:cNvPr id="45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The Corn Clubs Legacy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838200" y="251460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Increased demand for agricultural education</a:t>
            </a:r>
            <a:endParaRPr sz="3600"/>
          </a:p>
          <a:p>
            <a:pPr lvl="0">
              <a:defRPr sz="1800"/>
            </a:pPr>
            <a:r>
              <a:rPr sz="3600"/>
              <a:t>4-H and FFA:  youth education and leadership development</a:t>
            </a:r>
            <a:endParaRPr sz="3600"/>
          </a:p>
          <a:p>
            <a:pPr lvl="0">
              <a:defRPr sz="1800"/>
            </a:pPr>
            <a:r>
              <a:rPr sz="3600"/>
              <a:t>Promoted application of biotechnology and best management practices</a:t>
            </a:r>
            <a:endParaRPr sz="3600"/>
          </a:p>
          <a:p>
            <a:pPr lvl="0">
              <a:defRPr sz="1800"/>
            </a:pPr>
            <a:r>
              <a:rPr sz="3600"/>
              <a:t>Extension model for dissemination of information.</a:t>
            </a:r>
          </a:p>
        </p:txBody>
      </p:sp>
      <p:pic>
        <p:nvPicPr>
          <p:cNvPr id="49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Tomato Canning Clubs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xfrm>
            <a:off x="952500" y="251460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r>
              <a:rPr sz="33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rPr>
              <a:t>“Also known as ‘tomato clubs' throughout the South, these organizations were established for young women as the counterpart to boys' ‘corn clubs;' all were part of a Southern initiative overseen by the United States Department of Agriculture (USDA) to encourage crop diversity and mitigate the impact of the boll weevil.”</a:t>
            </a:r>
            <a:endParaRPr sz="3300">
              <a:solidFill>
                <a:srgbClr val="1A1A1A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endParaRPr sz="3300">
              <a:solidFill>
                <a:srgbClr val="1A1A1A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8" marL="0" indent="1828800" defTabSz="457200">
              <a:spcBef>
                <a:spcPts val="0"/>
              </a:spcBef>
              <a:buSzTx/>
              <a:buNone/>
              <a:defRPr sz="1800"/>
            </a:pPr>
            <a:r>
              <a:rPr sz="27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rPr>
              <a:t>-Moore, 2001-</a:t>
            </a:r>
          </a:p>
        </p:txBody>
      </p:sp>
      <p:pic>
        <p:nvPicPr>
          <p:cNvPr id="53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Tomato Canning Clubs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r>
              <a:rPr sz="35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rPr>
              <a:t>Moore says that the Progressive reformers' real aim in recruiting girls into tomato clubs was to convince their mothers that the girls needed education.</a:t>
            </a:r>
            <a:endParaRPr sz="3500">
              <a:solidFill>
                <a:srgbClr val="1A1A1A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endParaRPr sz="3500">
              <a:solidFill>
                <a:srgbClr val="1A1A1A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8" marL="0" indent="1828800" defTabSz="457200">
              <a:spcBef>
                <a:spcPts val="0"/>
              </a:spcBef>
              <a:buSzTx/>
              <a:buNone/>
              <a:defRPr sz="1800"/>
            </a:pPr>
            <a:r>
              <a:rPr sz="28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rPr>
              <a:t>-Moore, 2001- </a:t>
            </a:r>
          </a:p>
        </p:txBody>
      </p:sp>
      <p:pic>
        <p:nvPicPr>
          <p:cNvPr id="57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/>
            </a:pPr>
            <a:r>
              <a:rPr sz="6719"/>
              <a:t>Pedagogy and the </a:t>
            </a:r>
            <a:endParaRPr sz="6719"/>
          </a:p>
          <a:p>
            <a:pPr lvl="0" defTabSz="490727">
              <a:defRPr sz="1800"/>
            </a:pPr>
            <a:r>
              <a:rPr sz="6719"/>
              <a:t>Corn and Tomato Clubs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To teach the value of intellectual guidance, careful observation, cultural comparison and investigation, and the need of a broader education, for the farming population.</a:t>
            </a:r>
          </a:p>
        </p:txBody>
      </p:sp>
      <p:pic>
        <p:nvPicPr>
          <p:cNvPr id="61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/>
            </a:pPr>
            <a:r>
              <a:rPr sz="6719"/>
              <a:t>4-H: Youth &amp; Community </a:t>
            </a:r>
            <a:endParaRPr sz="6719"/>
          </a:p>
          <a:p>
            <a:pPr lvl="0" defTabSz="490727">
              <a:defRPr sz="1800"/>
            </a:pPr>
            <a:r>
              <a:rPr sz="6719"/>
              <a:t>Development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4-H is the nation’s largest positive youth development and youth mentoring organization, empowering seven million young people in the U.S.</a:t>
            </a: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endParaRPr b="1"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partnership with 110 universities</a:t>
            </a: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Available through 4-H clubs, camps, after-school &amp; school enrichment programs</a:t>
            </a: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endParaRPr sz="3000">
              <a:solidFill>
                <a:srgbClr val="32333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L="0" indent="0" defTabSz="457200">
              <a:spcBef>
                <a:spcPts val="0"/>
              </a:spcBef>
              <a:buSzTx/>
              <a:buNone/>
              <a:defRPr sz="1800"/>
            </a:pPr>
            <a:r>
              <a:rPr sz="3000">
                <a:solidFill>
                  <a:srgbClr val="32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every county &amp; parish in the U.S.</a:t>
            </a:r>
          </a:p>
        </p:txBody>
      </p:sp>
      <p:pic>
        <p:nvPicPr>
          <p:cNvPr id="65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/>
            </a:pPr>
            <a:r>
              <a:rPr sz="6719"/>
              <a:t>4-H and the </a:t>
            </a:r>
            <a:endParaRPr sz="6719"/>
          </a:p>
          <a:p>
            <a:pPr lvl="0" defTabSz="490727">
              <a:defRPr sz="1800"/>
            </a:pPr>
            <a:r>
              <a:rPr sz="6719"/>
              <a:t>Land Grant Mission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Liberal Arts, Agricultural and the Mechanic Arts.   Embraced by the rural community - “the people’s college”</a:t>
            </a:r>
            <a:endParaRPr sz="3600"/>
          </a:p>
          <a:p>
            <a:pPr lvl="0">
              <a:defRPr sz="1800"/>
            </a:pPr>
            <a:r>
              <a:rPr sz="3600"/>
              <a:t>Meeting the needs of society.  &lt;2% of Americans make their living on a farm.</a:t>
            </a:r>
            <a:endParaRPr sz="3600"/>
          </a:p>
          <a:p>
            <a:pPr lvl="0">
              <a:defRPr sz="1800"/>
            </a:pPr>
            <a:r>
              <a:rPr sz="3600"/>
              <a:t>STEM, Robotics, Environmental Education, Animal and Plant Programs, Leadership, etc…</a:t>
            </a:r>
            <a:endParaRPr sz="3600"/>
          </a:p>
          <a:p>
            <a:pPr lvl="0">
              <a:defRPr sz="1800"/>
            </a:pPr>
            <a:r>
              <a:rPr sz="3600"/>
              <a:t>Emphasis is still on lifeskill development.  </a:t>
            </a:r>
          </a:p>
        </p:txBody>
      </p:sp>
      <p:pic>
        <p:nvPicPr>
          <p:cNvPr id="69" name="Clov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7514" y="8353367"/>
            <a:ext cx="1131686" cy="1177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