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60" r:id="rId2"/>
    <p:sldId id="265" r:id="rId3"/>
    <p:sldId id="274" r:id="rId4"/>
    <p:sldId id="276" r:id="rId5"/>
    <p:sldId id="264" r:id="rId6"/>
    <p:sldId id="263" r:id="rId7"/>
    <p:sldId id="261" r:id="rId8"/>
    <p:sldId id="262" r:id="rId9"/>
    <p:sldId id="279" r:id="rId10"/>
    <p:sldId id="280" r:id="rId11"/>
    <p:sldId id="281" r:id="rId12"/>
    <p:sldId id="282" r:id="rId13"/>
    <p:sldId id="283" r:id="rId14"/>
    <p:sldId id="284" r:id="rId15"/>
    <p:sldId id="286" r:id="rId16"/>
    <p:sldId id="287" r:id="rId17"/>
    <p:sldId id="266" r:id="rId18"/>
    <p:sldId id="291" r:id="rId19"/>
    <p:sldId id="292" r:id="rId20"/>
    <p:sldId id="267" r:id="rId21"/>
    <p:sldId id="275" r:id="rId22"/>
    <p:sldId id="268" r:id="rId23"/>
    <p:sldId id="272" r:id="rId24"/>
    <p:sldId id="288" r:id="rId25"/>
    <p:sldId id="289" r:id="rId26"/>
    <p:sldId id="290" r:id="rId27"/>
    <p:sldId id="278" r:id="rId28"/>
    <p:sldId id="273" r:id="rId29"/>
    <p:sldId id="293" r:id="rId30"/>
    <p:sldId id="294" r:id="rId31"/>
    <p:sldId id="295" r:id="rId32"/>
    <p:sldId id="277" r:id="rId33"/>
    <p:sldId id="296" r:id="rId34"/>
    <p:sldId id="297" r:id="rId35"/>
    <p:sldId id="298" r:id="rId36"/>
    <p:sldId id="270" r:id="rId37"/>
    <p:sldId id="285" r:id="rId38"/>
    <p:sldId id="299" r:id="rId39"/>
  </p:sldIdLst>
  <p:sldSz cx="9144000" cy="6858000" type="screen4x3"/>
  <p:notesSz cx="7102475" cy="9388475"/>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9900"/>
    <a:srgbClr val="663300"/>
    <a:srgbClr val="894400"/>
    <a:srgbClr val="A45100"/>
    <a:srgbClr val="B75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9" autoAdjust="0"/>
    <p:restoredTop sz="94980" autoAdjust="0"/>
  </p:normalViewPr>
  <p:slideViewPr>
    <p:cSldViewPr>
      <p:cViewPr varScale="1">
        <p:scale>
          <a:sx n="77" d="100"/>
          <a:sy n="77" d="100"/>
        </p:scale>
        <p:origin x="14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smtClean="0">
                <a:ea typeface="+mn-ea"/>
              </a:defRPr>
            </a:lvl1pPr>
          </a:lstStyle>
          <a:p>
            <a:pPr>
              <a:defRPr/>
            </a:pPr>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fld id="{B60571C1-E58A-4A1B-BB58-F8C9E2C5AD22}" type="datetime1">
              <a:rPr lang="en-US" altLang="en-US"/>
              <a:pPr/>
              <a:t>3/21/2015</a:t>
            </a:fld>
            <a:endParaRPr lang="en-US" alt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smtClean="0">
                <a:ea typeface="+mn-ea"/>
              </a:defRPr>
            </a:lvl1pPr>
          </a:lstStyle>
          <a:p>
            <a:pPr>
              <a:defRPr/>
            </a:pPr>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fld id="{B0541602-1B90-406A-A17C-32D614D4186F}" type="slidenum">
              <a:rPr lang="en-US" altLang="en-US"/>
              <a:pPr/>
              <a:t>‹#›</a:t>
            </a:fld>
            <a:endParaRPr lang="en-US" altLang="en-US"/>
          </a:p>
        </p:txBody>
      </p:sp>
    </p:spTree>
    <p:extLst>
      <p:ext uri="{BB962C8B-B14F-4D97-AF65-F5344CB8AC3E}">
        <p14:creationId xmlns:p14="http://schemas.microsoft.com/office/powerpoint/2010/main" val="2055581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smtClean="0">
                <a:ea typeface="+mn-ea"/>
              </a:defRPr>
            </a:lvl1pPr>
          </a:lstStyle>
          <a:p>
            <a:pPr>
              <a:defRPr/>
            </a:pPr>
            <a:endParaRPr lang="en-US"/>
          </a:p>
        </p:txBody>
      </p:sp>
      <p:sp>
        <p:nvSpPr>
          <p:cNvPr id="3" name="Date Placeholder 2"/>
          <p:cNvSpPr>
            <a:spLocks noGrp="1"/>
          </p:cNvSpPr>
          <p:nvPr>
            <p:ph type="dt" idx="1"/>
          </p:nvPr>
        </p:nvSpPr>
        <p:spPr>
          <a:xfrm>
            <a:off x="4023092" y="0"/>
            <a:ext cx="3077739" cy="469424"/>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fld id="{FAEF418F-5C90-4DBA-A29B-6F0DBCF82250}" type="datetime1">
              <a:rPr lang="en-US" altLang="en-US"/>
              <a:pPr/>
              <a:t>3/21/2015</a:t>
            </a:fld>
            <a:endParaRPr lang="en-US" alt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smtClean="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smtClean="0">
                <a:ea typeface="+mn-ea"/>
              </a:defRPr>
            </a:lvl1pPr>
          </a:lstStyle>
          <a:p>
            <a:pPr>
              <a:defRPr/>
            </a:pPr>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fld id="{EA62AB71-9A89-4A5A-9F1F-0BB14CA4C954}" type="slidenum">
              <a:rPr lang="en-US" altLang="en-US"/>
              <a:pPr/>
              <a:t>‹#›</a:t>
            </a:fld>
            <a:endParaRPr lang="en-US" altLang="en-US"/>
          </a:p>
        </p:txBody>
      </p:sp>
    </p:spTree>
    <p:extLst>
      <p:ext uri="{BB962C8B-B14F-4D97-AF65-F5344CB8AC3E}">
        <p14:creationId xmlns:p14="http://schemas.microsoft.com/office/powerpoint/2010/main" val="3956431186"/>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1</a:t>
            </a:fld>
            <a:endParaRPr lang="en-US" altLang="en-US"/>
          </a:p>
        </p:txBody>
      </p:sp>
    </p:spTree>
    <p:extLst>
      <p:ext uri="{BB962C8B-B14F-4D97-AF65-F5344CB8AC3E}">
        <p14:creationId xmlns:p14="http://schemas.microsoft.com/office/powerpoint/2010/main" val="2412132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External liability means that you as a owner of a business are personally responsible</a:t>
            </a:r>
            <a:r>
              <a:rPr lang="en-US" baseline="0" dirty="0" smtClean="0"/>
              <a:t> for the repayment of all of the business debts or payment of all damages or other liabilities arising out of your business’ operation.  As a sole proprietor, you are not protected against the possibility of losing your house, all the money in your personal banking account, or any of your other personal assets for any activities of your business.  (For purposes of this presentation, we are ignoring the protections provided through bankruptcy). So, for example, if you own your farm as a sole proprietorship and had to borrow money from a bank to fund your farming operations and then your crop doesn’t come in and you don’t have crop insurance to pay back the loan and have no other money to pay that loan back, you could theoretically lose your home.  We’ll get into how sole proprietors protect themselves, but for purposes of this slide, it is important to point out how external liability is an important consideration when choosing a legal structure for your food business.</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10</a:t>
            </a:fld>
            <a:endParaRPr lang="en-US" altLang="en-US"/>
          </a:p>
        </p:txBody>
      </p:sp>
    </p:spTree>
    <p:extLst>
      <p:ext uri="{BB962C8B-B14F-4D97-AF65-F5344CB8AC3E}">
        <p14:creationId xmlns:p14="http://schemas.microsoft.com/office/powerpoint/2010/main" val="3767014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choice of legal structure is also dependent on how you want your business (and you!) to be taxed on your business’ income.  A sole proprietorship, partnership, and the S-Corp have pass-through taxation.  In other words, they are not taxed as separate legal entities.  All business profits are passed-through to you (according to your ownership interest) and taxed at your individual rate.   The LLC and the cooperative allow for their owners to elect pass-through taxation.  The for-profit C-Corp is taxed at the corporate level on its profits, and its shareholders are taxed on the amount of their dividends.  This is what is known as double-taxation. The nonprofit, if it is a 501(a) exempt organization will not pay taxes on its revenue (grants, donations), but may be taxed on its unrelated business income (that income that is generated through activities not directly associated with its social mission).</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11</a:t>
            </a:fld>
            <a:endParaRPr lang="en-US" altLang="en-US"/>
          </a:p>
        </p:txBody>
      </p:sp>
    </p:spTree>
    <p:extLst>
      <p:ext uri="{BB962C8B-B14F-4D97-AF65-F5344CB8AC3E}">
        <p14:creationId xmlns:p14="http://schemas.microsoft.com/office/powerpoint/2010/main" val="1641124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4</a:t>
            </a:r>
            <a:r>
              <a:rPr lang="en-US" baseline="30000" dirty="0" smtClean="0"/>
              <a:t>th</a:t>
            </a:r>
            <a:r>
              <a:rPr lang="en-US" dirty="0" smtClean="0"/>
              <a:t> element to consider when selecting a legal structure is how much control, you, as an owner, want to have over your business’ operations.  Obviously,</a:t>
            </a:r>
            <a:r>
              <a:rPr lang="en-US" baseline="0" dirty="0" smtClean="0"/>
              <a:t> with a sole proprietorship, you, as the owner, will have the most decision-making authority of all of the basic legal structures.  In a partnership, you will share that management responsibility with your partners (although not all partnerships are alike and we will get into that in a few minutes).  In an LLC your operating agreement will designate the managing members.  In a cooperative the members will elect a Board of Directors to hire managing staff, and in a corporation, the shareholders will similarly elect a Board of Directors to hire managing staff.  I ranked the cooperative higher than the corporation in terms of owner management and control, because in a cooperative every member is treated equally and holds no more than 1 share of stock, whereas in a corporation not every shareholder is equal.  Whoever owns the most shares has the most ability to control </a:t>
            </a:r>
            <a:r>
              <a:rPr lang="en-US" baseline="0" dirty="0" err="1" smtClean="0"/>
              <a:t>decisionmaking</a:t>
            </a:r>
            <a:r>
              <a:rPr lang="en-US" baseline="0" dirty="0" smtClean="0"/>
              <a:t>, so in a corporation, money rules.</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12</a:t>
            </a:fld>
            <a:endParaRPr lang="en-US" altLang="en-US"/>
          </a:p>
        </p:txBody>
      </p:sp>
    </p:spTree>
    <p:extLst>
      <p:ext uri="{BB962C8B-B14F-4D97-AF65-F5344CB8AC3E}">
        <p14:creationId xmlns:p14="http://schemas.microsoft.com/office/powerpoint/2010/main" val="3395484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speaking in very general terms,</a:t>
            </a:r>
            <a:r>
              <a:rPr lang="en-US" baseline="0" dirty="0" smtClean="0"/>
              <a:t> the corporation, in particular, the publicly traded C corporation, is the structure by which ownership interests can be relatively quickly sold or otherwise transferred.  As companies grow, they require more capital and the corporate structure accommodates quick infusions of capital through stock offerings and splits.  As we move through the other structures, the ability to quickly raise capital by selling ownership interests becomes less efficient, or maybe a better way to characterize it, more intimate.  The publicly-traded corporate model has the stock market as a global vehicle for buying and selling stock to literally anyone.  A cooperative, on the other hand, can only sell ownership interests to its members, and a similar arrangement is typical in a partnership and an LLC.  Finally, transferring an interest in a sole proprietorship means selling the entire business, lock, stock, and barrel.  That means that a buyer may be more difficult to find because you are selling all of a business rather than just a share or other ownership interest. </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13</a:t>
            </a:fld>
            <a:endParaRPr lang="en-US" altLang="en-US"/>
          </a:p>
        </p:txBody>
      </p:sp>
    </p:spTree>
    <p:extLst>
      <p:ext uri="{BB962C8B-B14F-4D97-AF65-F5344CB8AC3E}">
        <p14:creationId xmlns:p14="http://schemas.microsoft.com/office/powerpoint/2010/main" val="4265949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Continuity refers to the ability of a business to exist for an unlimited period of time.  Corporations, cooperatives, and now LLCs in most states can state in their articles or organizing documents that they have perpetual existence.  Because of their more intimate nature, partnerships and sole proprietorships, do not exist in perpetuity.  Partnerships typically have buy-sell provisions in their partnership agreement which specifies what happens upon a partner’s death or departure.  The sole proprietor, on the other hand, must</a:t>
            </a:r>
            <a:r>
              <a:rPr lang="en-US" baseline="0" dirty="0" smtClean="0"/>
              <a:t> take the continuation of his business into consideration through succession planning.</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14</a:t>
            </a:fld>
            <a:endParaRPr lang="en-US" altLang="en-US"/>
          </a:p>
        </p:txBody>
      </p:sp>
    </p:spTree>
    <p:extLst>
      <p:ext uri="{BB962C8B-B14F-4D97-AF65-F5344CB8AC3E}">
        <p14:creationId xmlns:p14="http://schemas.microsoft.com/office/powerpoint/2010/main" val="2463068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Most educational materials do not list identification of mission as one of the basic elements</a:t>
            </a:r>
            <a:r>
              <a:rPr lang="en-US" baseline="0" dirty="0" smtClean="0"/>
              <a:t> of determining a business’ legal structure.  I, however, think it is very important that a company’s mission be clearly identified by all organizing parties before the legal structure is chosen.  I say this because there are different types of owners making their investment choices for different reasons.  First, there are people who are interested in just making money.  These are your typical investors in a corporation who are most interested in making their extra cash grow by investing in a moderate to high growth company.  They may be less interested in what the company does and more interested in how much money it will make for them.  The traditional corporate structure is all about making money for the shareholders.  In fact, if it doesn’t, it runs the risk of having some very unhappy shareholders either selling their shares or at worst, initiating a shareholder derivative lawsuit.</a:t>
            </a:r>
          </a:p>
          <a:p>
            <a:endParaRPr lang="en-US" baseline="0" dirty="0" smtClean="0"/>
          </a:p>
          <a:p>
            <a:r>
              <a:rPr lang="en-US" baseline="0" dirty="0" smtClean="0"/>
              <a:t>There are also people who are interested in filling an individual need that the market economy is not meeting.  These are the people who may join a cooperative.  Food cooperatives are formed by a community of people who are not happy with their food choices at their local grocery store or who may not have access to a grocery store.</a:t>
            </a:r>
          </a:p>
          <a:p>
            <a:endParaRPr lang="en-US" baseline="0" dirty="0" smtClean="0"/>
          </a:p>
          <a:p>
            <a:r>
              <a:rPr lang="en-US" baseline="0" dirty="0" smtClean="0"/>
              <a:t>Finally, there are people who want to be involved with a company because they perceive it as contributing to the greater good.  This last type of person would want to donate to a nonprofit.  They have a more charitable nature and may not only get a deduction on his or her taxes, but also feel good about supporting a worthy cause.  </a:t>
            </a:r>
          </a:p>
          <a:p>
            <a:endParaRPr lang="en-US" baseline="0" dirty="0" smtClean="0"/>
          </a:p>
          <a:p>
            <a:r>
              <a:rPr lang="en-US" baseline="0" dirty="0" smtClean="0"/>
              <a:t>The B Corporation and the L3C, which I will describe in more detail later, are recent models of legal structure created by state statute that are attempting to blend investment opportunities for those people who are interested in making money while also supporting the triple bottom line goal of profit, people, and planet.  Returns from a B Corporation and an L3C are typically low to very low.</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15</a:t>
            </a:fld>
            <a:endParaRPr lang="en-US" altLang="en-US"/>
          </a:p>
        </p:txBody>
      </p:sp>
    </p:spTree>
    <p:extLst>
      <p:ext uri="{BB962C8B-B14F-4D97-AF65-F5344CB8AC3E}">
        <p14:creationId xmlns:p14="http://schemas.microsoft.com/office/powerpoint/2010/main" val="510011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gone through all of the questions that need to be answered before choosing</a:t>
            </a:r>
            <a:r>
              <a:rPr lang="en-US" baseline="0" dirty="0" smtClean="0"/>
              <a:t> your legal structure, let’s get down to the real question that confronts all super local food entrepreneurs.  And that is, MONEY.  How much is needed and where will it come from.  It’s unfortunate that money is such a big factor in getting things done in this world, but it is.  And the funny thing is that when I provide advice on developing business structures, I often tell my clients not to worry about the money.  I tell them to focus first on a feasibility study, then on a business plan, and if you have both of those things right, the money will in many cases follow.  That advice is especially good, if you are Richie Rich. . . .</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16</a:t>
            </a:fld>
            <a:endParaRPr lang="en-US" altLang="en-US"/>
          </a:p>
        </p:txBody>
      </p:sp>
    </p:spTree>
    <p:extLst>
      <p:ext uri="{BB962C8B-B14F-4D97-AF65-F5344CB8AC3E}">
        <p14:creationId xmlns:p14="http://schemas.microsoft.com/office/powerpoint/2010/main" val="523755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let’s face it, you’re not Richie Rich.</a:t>
            </a:r>
            <a:r>
              <a:rPr lang="en-US" baseline="0" dirty="0" smtClean="0"/>
              <a:t>  You actually look a little bit more like Pig Pen, especially in your frazzled state of mind about how you’re going to get this venture off the ground.  And, as an Extension Agent, you need to walk a straight and narrow line with respect to your participation in this venture.  So, coming from a service organization with an educational mission, you may think that a non-profit venture is the best way to go.  There are, after all, a lot of great foundations out there just dying to give you some money to help you develop your local food system.   Right?</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17</a:t>
            </a:fld>
            <a:endParaRPr lang="en-US" altLang="en-US"/>
          </a:p>
        </p:txBody>
      </p:sp>
    </p:spTree>
    <p:extLst>
      <p:ext uri="{BB962C8B-B14F-4D97-AF65-F5344CB8AC3E}">
        <p14:creationId xmlns:p14="http://schemas.microsoft.com/office/powerpoint/2010/main" val="1300039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18</a:t>
            </a:fld>
            <a:endParaRPr lang="en-US" altLang="en-US"/>
          </a:p>
        </p:txBody>
      </p:sp>
    </p:spTree>
    <p:extLst>
      <p:ext uri="{BB962C8B-B14F-4D97-AF65-F5344CB8AC3E}">
        <p14:creationId xmlns:p14="http://schemas.microsoft.com/office/powerpoint/2010/main" val="254869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19</a:t>
            </a:fld>
            <a:endParaRPr lang="en-US" altLang="en-US"/>
          </a:p>
        </p:txBody>
      </p:sp>
    </p:spTree>
    <p:extLst>
      <p:ext uri="{BB962C8B-B14F-4D97-AF65-F5344CB8AC3E}">
        <p14:creationId xmlns:p14="http://schemas.microsoft.com/office/powerpoint/2010/main" val="2589852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begin with a graphic that most of you should be familiar with.  Looking at this</a:t>
            </a:r>
            <a:r>
              <a:rPr lang="en-US" baseline="0" dirty="0" smtClean="0"/>
              <a:t> picture of the food system, you can see a number of business development opportunities.   The food production element starts with the farm or ranch.  It can range in a size from as small as a backyard or community garden to thousands of acres.  The farm could be operated by a family or a company that employ hundreds of workers.  The distribution and aggregation element could mean a CSA or small food hub to a national company like Sysco Foods.  Food processing can also vary from a small licensed kitchen for homemade jams and jellies to a factory with automated equipment filling millions of bottles of hot sauce.  I could go on and on about the different elements, but I think you get my drift:  Regional food systems have the ability to generate a multitude of new businesses.</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2</a:t>
            </a:fld>
            <a:endParaRPr lang="en-US" altLang="en-US"/>
          </a:p>
        </p:txBody>
      </p:sp>
    </p:spTree>
    <p:extLst>
      <p:ext uri="{BB962C8B-B14F-4D97-AF65-F5344CB8AC3E}">
        <p14:creationId xmlns:p14="http://schemas.microsoft.com/office/powerpoint/2010/main" val="1575016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in mind also that nonprofits have a social, not a commercial,</a:t>
            </a:r>
            <a:r>
              <a:rPr lang="en-US" baseline="0" dirty="0" smtClean="0"/>
              <a:t> mission.   They must be established for “charitable, public (scientific, literary, or educational), or religious purposes or for mutual benefit.”  Mutual benefit doesn’t necessarily mean just the benefit of its members.  Rather there needs to be a service or benefit to the public.  Selling fruits and vegetables to the public, then taking that sales revenue to serve a social mission, like feeding the hungry would be an example of a nonprofit mission.  Selling fruits and vegetables to the public, then taking the sales revenue and distributing it back to the producers is not a social mission and if that is all the nonprofit is doing, it may get in trouble with the IRS and lose its nonprofit classification.  The other big concern with choosing nonprofit status is your grant sources may dry up, or lose their leaves, as the slide above illustrates.</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20</a:t>
            </a:fld>
            <a:endParaRPr lang="en-US" altLang="en-US"/>
          </a:p>
        </p:txBody>
      </p:sp>
    </p:spTree>
    <p:extLst>
      <p:ext uri="{BB962C8B-B14F-4D97-AF65-F5344CB8AC3E}">
        <p14:creationId xmlns:p14="http://schemas.microsoft.com/office/powerpoint/2010/main" val="890160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Don’t get me wrong.  Nonprofits can be a way to get things started because</a:t>
            </a:r>
            <a:r>
              <a:rPr lang="en-US" baseline="0" dirty="0" smtClean="0"/>
              <a:t> of the philanthropy of foundations and the largesse of the government who really want to help you fulfill your mission.  However, being an enterprise lodged in the local food value chain more likely means you are trying to make some money for yourself (not necessarily for the public good).  Consequently, you need to look at other types of legal structures to house your business. </a:t>
            </a:r>
          </a:p>
          <a:p>
            <a:endParaRPr lang="en-US" baseline="0" dirty="0" smtClean="0"/>
          </a:p>
          <a:p>
            <a:r>
              <a:rPr lang="en-US" baseline="0" dirty="0" smtClean="0"/>
              <a:t>The sole proprietorship is the most popular form of legal structure and accounts for more than 76% of all businesses in the US.  It’s the easiest and cheapest to form.  If it’s just you who wants to go into business (a farm, a restaurant), this may be the way you want to go, but it has its disadvantages as well, including unlimited personal liability (which means your home, your bank account, and all of your personal assets are at risk if your business goes belly-up), more difficulty getting a loan because it’s dependent on your personal financial statement (and remember, you’re Pig Pen, not Richie Rich), and what happens when you want to retire. On the other hand, you have full control of your business’ future.</a:t>
            </a:r>
            <a:r>
              <a:rPr lang="en-US" dirty="0" smtClean="0"/>
              <a:t>  </a:t>
            </a:r>
            <a:r>
              <a:rPr lang="en-US" baseline="0" dirty="0" smtClean="0"/>
              <a:t>You pay all the bills and make all the money.   And just because you’re the owner of your business doesn’t, however, mean that you can’t have employees.  You can have employees but understand that you are personally responsible for worker’s comp and payroll taxes, so make sure you have the money to cover them before you hire anyone.  </a:t>
            </a:r>
          </a:p>
          <a:p>
            <a:endParaRPr lang="en-US" dirty="0" smtClean="0"/>
          </a:p>
          <a:p>
            <a:r>
              <a:rPr lang="en-US" dirty="0" smtClean="0"/>
              <a:t>If you find that you are not able to handle all of the responsibility and capital needs of a new business, you might want to consider bringing in more people to your venture.  So that brings us to . . .</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21</a:t>
            </a:fld>
            <a:endParaRPr lang="en-US" altLang="en-US"/>
          </a:p>
        </p:txBody>
      </p:sp>
    </p:spTree>
    <p:extLst>
      <p:ext uri="{BB962C8B-B14F-4D97-AF65-F5344CB8AC3E}">
        <p14:creationId xmlns:p14="http://schemas.microsoft.com/office/powerpoint/2010/main" val="3032192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partnership structure.  Partnerships draw on the skills, knowledge, and financial resources of more than one person, provide greater leverage when seeking loans, and each partner pays taxes and receives income based on their proportionate interest in the partnership.  There are different kinds of partnerships, including general partnerships,</a:t>
            </a:r>
            <a:r>
              <a:rPr lang="en-US" baseline="0" dirty="0" smtClean="0"/>
              <a:t> limited partnerships, and limited liability limited partnerships (LLLPs).  The partnership structure has been morphing over the decades to address one of Richie Rich’s questions.  That is, who bears the risk of personal liability if the business goes belly up?  In a general partnership, all partners bear full responsibility for the debts of the partnership, even those created by a partner other than yourself.  In a limited partnership, one person is designated the general partner, who will bear all of the risk of running that business (meaning he could lose his house, etc. ), while the limited partners are only responsible up to the amount of their investment.  The partnership structure may be ideal for smaller ventures with only a few people, but again, there are some disadvantages.  Partnership agreements must be carefully crafted so the partnership doesn’t dissolve upon the death of a partner or when he leaves the business.  There therefore needs to be a buy-sell provision in the Partnership Agreement that addresses who is entitled to buy that partner’s share; what events trigger a buyout, and what is the price to be paid for the partner’s interest.  In addition, key person life insurance should be purchased on general partners to allow for the buyout or otherwise keep the business going after their departure.</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22</a:t>
            </a:fld>
            <a:endParaRPr lang="en-US" altLang="en-US"/>
          </a:p>
        </p:txBody>
      </p:sp>
    </p:spTree>
    <p:extLst>
      <p:ext uri="{BB962C8B-B14F-4D97-AF65-F5344CB8AC3E}">
        <p14:creationId xmlns:p14="http://schemas.microsoft.com/office/powerpoint/2010/main" val="1131017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next legal structure to consider is the corporation.  I thought this slide, besides</a:t>
            </a:r>
            <a:r>
              <a:rPr lang="en-US" baseline="0" dirty="0" smtClean="0"/>
              <a:t> being</a:t>
            </a:r>
            <a:r>
              <a:rPr lang="en-US" dirty="0" smtClean="0"/>
              <a:t> cute, illustrates an</a:t>
            </a:r>
            <a:r>
              <a:rPr lang="en-US" baseline="0" dirty="0" smtClean="0"/>
              <a:t> important point</a:t>
            </a:r>
            <a:r>
              <a:rPr lang="en-US" dirty="0" smtClean="0"/>
              <a:t>.  Corporations are legal structures that are considered separate legal entities.  That’s why the sign says they are people.  They obviously are not people.  They are owned by people, and they have the</a:t>
            </a:r>
            <a:r>
              <a:rPr lang="en-US" baseline="0" dirty="0" smtClean="0"/>
              <a:t> ability to own property, sue, and be sued.   The corporation is considered a separate legal entity also because it is taxed separately.  In other words, its revenues are taxed, and then any dividends it pays to its shareholders are also taxed, so the same dollar of revenue is taxed twice.  This is what is known as “double taxation.”  The advantage of the corporation also is that the corporate structure provides the “corporate shield.”  This means that directors, officers, and shareholders are typically not responsible (or liable) for debts of the corporation or other corporate liabilities except to the amount of their investment.  In other words, if you are a shareholder of a tobacco company when it is sued for a billion dollars, you won’t lose your house and all of your other worldly possessions.  You will, however, notice a significant decline in the value of your shares. </a:t>
            </a:r>
            <a:br>
              <a:rPr lang="en-US" baseline="0" dirty="0" smtClean="0"/>
            </a:br>
            <a:r>
              <a:rPr lang="en-US" baseline="0" dirty="0" smtClean="0"/>
              <a:t>I also want to put out there that I don’t think that corporations generally are evil.  It’s just that, because of their structure, they, particularly publicly-traded ones, can be distant from their owners.  Shareholders are the owners of corporations.  The shareholders elect the Board of Directors who is responsible for hiring management who then hires the workers.  This arrangement allows for a lot of passive investing and a vehicle for raising a lot of money, so for a capital-intensive venture, the C-</a:t>
            </a:r>
            <a:r>
              <a:rPr lang="en-US" baseline="0" dirty="0" err="1" smtClean="0"/>
              <a:t>corp</a:t>
            </a:r>
            <a:r>
              <a:rPr lang="en-US" baseline="0" dirty="0" smtClean="0"/>
              <a:t> may be the way to go.  </a:t>
            </a:r>
          </a:p>
          <a:p>
            <a:r>
              <a:rPr lang="en-US" baseline="0" dirty="0" smtClean="0"/>
              <a:t>The S-</a:t>
            </a:r>
            <a:r>
              <a:rPr lang="en-US" baseline="0" dirty="0" err="1" smtClean="0"/>
              <a:t>corp</a:t>
            </a:r>
            <a:r>
              <a:rPr lang="en-US" baseline="0" dirty="0" smtClean="0"/>
              <a:t> is a different form of corporate structure.  It has historically been an important legal structure for smaller businesses.  It provides the corporate shield, but is limited in terms of the number of investors (limited to 100).  </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23</a:t>
            </a:fld>
            <a:endParaRPr lang="en-US" altLang="en-US"/>
          </a:p>
        </p:txBody>
      </p:sp>
    </p:spTree>
    <p:extLst>
      <p:ext uri="{BB962C8B-B14F-4D97-AF65-F5344CB8AC3E}">
        <p14:creationId xmlns:p14="http://schemas.microsoft.com/office/powerpoint/2010/main" val="3034998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24</a:t>
            </a:fld>
            <a:endParaRPr lang="en-US" altLang="en-US"/>
          </a:p>
        </p:txBody>
      </p:sp>
    </p:spTree>
    <p:extLst>
      <p:ext uri="{BB962C8B-B14F-4D97-AF65-F5344CB8AC3E}">
        <p14:creationId xmlns:p14="http://schemas.microsoft.com/office/powerpoint/2010/main" val="45331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25</a:t>
            </a:fld>
            <a:endParaRPr lang="en-US" altLang="en-US"/>
          </a:p>
        </p:txBody>
      </p:sp>
    </p:spTree>
    <p:extLst>
      <p:ext uri="{BB962C8B-B14F-4D97-AF65-F5344CB8AC3E}">
        <p14:creationId xmlns:p14="http://schemas.microsoft.com/office/powerpoint/2010/main" val="964096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26</a:t>
            </a:fld>
            <a:endParaRPr lang="en-US" altLang="en-US"/>
          </a:p>
        </p:txBody>
      </p:sp>
    </p:spTree>
    <p:extLst>
      <p:ext uri="{BB962C8B-B14F-4D97-AF65-F5344CB8AC3E}">
        <p14:creationId xmlns:p14="http://schemas.microsoft.com/office/powerpoint/2010/main" val="2178932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ＭＳ Ｐゴシック" charset="-128"/>
                <a:cs typeface="+mn-cs"/>
              </a:rPr>
              <a:t>A B</a:t>
            </a:r>
            <a:r>
              <a:rPr lang="en-US" sz="1200" b="0" i="0" kern="1200" baseline="0" dirty="0" smtClean="0">
                <a:solidFill>
                  <a:schemeClr val="tx1"/>
                </a:solidFill>
                <a:effectLst/>
                <a:latin typeface="+mn-lt"/>
                <a:ea typeface="ＭＳ Ｐゴシック" charset="-128"/>
                <a:cs typeface="+mn-cs"/>
              </a:rPr>
              <a:t> Corporation is a </a:t>
            </a:r>
            <a:r>
              <a:rPr lang="en-US" sz="1200" b="0" i="0" kern="1200" dirty="0" smtClean="0">
                <a:solidFill>
                  <a:schemeClr val="tx1"/>
                </a:solidFill>
                <a:effectLst/>
                <a:latin typeface="+mn-lt"/>
                <a:ea typeface="ＭＳ Ｐゴシック" charset="-128"/>
                <a:cs typeface="+mn-cs"/>
              </a:rPr>
              <a:t> Benefit Corporation</a:t>
            </a:r>
            <a:r>
              <a:rPr lang="en-US" sz="1200" b="0" i="0" kern="1200" baseline="0" dirty="0" smtClean="0">
                <a:solidFill>
                  <a:schemeClr val="tx1"/>
                </a:solidFill>
                <a:effectLst/>
                <a:latin typeface="+mn-lt"/>
                <a:ea typeface="ＭＳ Ｐゴシック" charset="-128"/>
                <a:cs typeface="+mn-cs"/>
              </a:rPr>
              <a:t> which </a:t>
            </a:r>
            <a:r>
              <a:rPr lang="en-US" sz="1200" b="0" i="0" kern="1200" dirty="0" smtClean="0">
                <a:solidFill>
                  <a:schemeClr val="tx1"/>
                </a:solidFill>
                <a:effectLst/>
                <a:latin typeface="+mn-lt"/>
                <a:ea typeface="ＭＳ Ｐゴシック" charset="-128"/>
                <a:cs typeface="+mn-cs"/>
              </a:rPr>
              <a:t>is a type of for-profit </a:t>
            </a:r>
            <a:r>
              <a:rPr lang="en-US" sz="1200" b="0" i="0" u="none" strike="noStrike" kern="1200" dirty="0" smtClean="0">
                <a:solidFill>
                  <a:schemeClr val="tx1"/>
                </a:solidFill>
                <a:effectLst/>
                <a:latin typeface="+mn-lt"/>
                <a:ea typeface="ＭＳ Ｐゴシック" charset="-128"/>
                <a:cs typeface="+mn-cs"/>
              </a:rPr>
              <a:t>corporation. Its</a:t>
            </a:r>
            <a:r>
              <a:rPr lang="en-US" sz="1200" b="0" i="0" u="none" strike="noStrike" kern="1200" baseline="0" dirty="0" smtClean="0">
                <a:solidFill>
                  <a:schemeClr val="tx1"/>
                </a:solidFill>
                <a:effectLst/>
                <a:latin typeface="+mn-lt"/>
                <a:ea typeface="ＭＳ Ｐゴシック" charset="-128"/>
                <a:cs typeface="+mn-cs"/>
              </a:rPr>
              <a:t> creating legislation has been passed </a:t>
            </a:r>
            <a:r>
              <a:rPr lang="en-US" sz="1200" b="0" i="0" kern="1200" dirty="0" smtClean="0">
                <a:solidFill>
                  <a:schemeClr val="tx1"/>
                </a:solidFill>
                <a:effectLst/>
                <a:latin typeface="+mn-lt"/>
                <a:ea typeface="ＭＳ Ｐゴシック" charset="-128"/>
                <a:cs typeface="+mn-cs"/>
              </a:rPr>
              <a:t>in 28 U.S. states, but it has been unsuccessful in the North Carolina General Assembly.  It seeks</a:t>
            </a:r>
            <a:r>
              <a:rPr lang="en-US" sz="1200" b="0" i="0" kern="1200" baseline="0" dirty="0" smtClean="0">
                <a:solidFill>
                  <a:schemeClr val="tx1"/>
                </a:solidFill>
                <a:effectLst/>
                <a:latin typeface="+mn-lt"/>
                <a:ea typeface="ＭＳ Ｐゴシック" charset="-128"/>
                <a:cs typeface="+mn-cs"/>
              </a:rPr>
              <a:t> to achieve a triple bottom line with its</a:t>
            </a:r>
            <a:r>
              <a:rPr lang="en-US" sz="1200" b="0" i="0" kern="1200" dirty="0" smtClean="0">
                <a:solidFill>
                  <a:schemeClr val="tx1"/>
                </a:solidFill>
                <a:effectLst/>
                <a:latin typeface="+mn-lt"/>
                <a:ea typeface="ＭＳ Ｐゴシック" charset="-128"/>
                <a:cs typeface="+mn-cs"/>
              </a:rPr>
              <a:t> positive impact on society and the environment in addition to profit. B corps differ from traditional corporations in purpose, accountability, and transparency, but not in taxation.  There are B Corps operating in other states.  Many of them have the B Lab certification,</a:t>
            </a:r>
            <a:r>
              <a:rPr lang="en-US" sz="1200" b="0" i="0" kern="1200" baseline="0" dirty="0" smtClean="0">
                <a:solidFill>
                  <a:schemeClr val="tx1"/>
                </a:solidFill>
                <a:effectLst/>
                <a:latin typeface="+mn-lt"/>
                <a:ea typeface="ＭＳ Ｐゴシック" charset="-128"/>
                <a:cs typeface="+mn-cs"/>
              </a:rPr>
              <a:t> which is like a LEED certification for triple bottom line enterprises.</a:t>
            </a:r>
            <a:endParaRPr lang="en-US" sz="1200" b="0" i="0" kern="1200" dirty="0" smtClean="0">
              <a:solidFill>
                <a:schemeClr val="tx1"/>
              </a:solidFill>
              <a:effectLst/>
              <a:latin typeface="+mn-lt"/>
              <a:ea typeface="ＭＳ Ｐゴシック" charset="-128"/>
              <a:cs typeface="+mn-cs"/>
            </a:endParaRPr>
          </a:p>
          <a:p>
            <a:endParaRPr lang="en-US" sz="1200" b="0" i="0" kern="1200" dirty="0" smtClean="0">
              <a:solidFill>
                <a:schemeClr val="tx1"/>
              </a:solidFill>
              <a:effectLst/>
              <a:latin typeface="+mn-lt"/>
              <a:ea typeface="ＭＳ Ｐゴシック" charset="-128"/>
              <a:cs typeface="+mn-cs"/>
            </a:endParaRPr>
          </a:p>
          <a:p>
            <a:r>
              <a:rPr lang="en-US" sz="1200" b="0" i="0" kern="1200" dirty="0" smtClean="0">
                <a:solidFill>
                  <a:schemeClr val="tx1"/>
                </a:solidFill>
                <a:effectLst/>
                <a:latin typeface="+mn-lt"/>
                <a:ea typeface="ＭＳ Ｐゴシック" charset="-128"/>
                <a:cs typeface="+mn-cs"/>
              </a:rPr>
              <a:t>A benefit corporation’s directors and officers operate the business with the same authority as in a traditional corporation but are required to consider the impact of their decisions not only on shareholders but also on society and the environment. In a traditional corporation shareholders judge the company's financial performance; with a B-corporation shareholders judge performance</a:t>
            </a:r>
            <a:r>
              <a:rPr lang="en-US" sz="1200" b="0" i="0" kern="1200" baseline="0" dirty="0" smtClean="0">
                <a:solidFill>
                  <a:schemeClr val="tx1"/>
                </a:solidFill>
                <a:effectLst/>
                <a:latin typeface="+mn-lt"/>
                <a:ea typeface="ＭＳ Ｐゴシック" charset="-128"/>
                <a:cs typeface="+mn-cs"/>
              </a:rPr>
              <a:t> based on how a corporation’s goals benefit society and the environment.</a:t>
            </a:r>
          </a:p>
          <a:p>
            <a:endParaRPr lang="en-US" sz="1200" b="0" i="0" kern="1200" baseline="0" dirty="0" smtClean="0">
              <a:solidFill>
                <a:schemeClr val="tx1"/>
              </a:solidFill>
              <a:effectLst/>
              <a:latin typeface="+mn-lt"/>
              <a:ea typeface="ＭＳ Ｐゴシック" charset="-128"/>
              <a:cs typeface="+mn-cs"/>
            </a:endParaRPr>
          </a:p>
          <a:p>
            <a:r>
              <a:rPr lang="en-US" sz="1200" b="0" i="0" kern="1200" baseline="0" dirty="0" smtClean="0">
                <a:solidFill>
                  <a:schemeClr val="tx1"/>
                </a:solidFill>
                <a:effectLst/>
                <a:latin typeface="+mn-lt"/>
                <a:ea typeface="ＭＳ Ｐゴシック" charset="-128"/>
                <a:cs typeface="+mn-cs"/>
              </a:rPr>
              <a:t>Sounds like a pretty good model for food system development, doesn’t it?  But again, not allowed in North Carolina.</a:t>
            </a:r>
            <a:endParaRPr lang="en-US" sz="1200" b="0" i="0" kern="1200" dirty="0" smtClean="0">
              <a:solidFill>
                <a:schemeClr val="tx1"/>
              </a:solidFill>
              <a:effectLst/>
              <a:latin typeface="+mn-lt"/>
              <a:ea typeface="ＭＳ Ｐゴシック" charset="-128"/>
              <a:cs typeface="+mn-cs"/>
            </a:endParaRPr>
          </a:p>
          <a:p>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27</a:t>
            </a:fld>
            <a:endParaRPr lang="en-US" altLang="en-US"/>
          </a:p>
        </p:txBody>
      </p:sp>
    </p:spTree>
    <p:extLst>
      <p:ext uri="{BB962C8B-B14F-4D97-AF65-F5344CB8AC3E}">
        <p14:creationId xmlns:p14="http://schemas.microsoft.com/office/powerpoint/2010/main" val="3701870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major and favorite type</a:t>
            </a:r>
            <a:r>
              <a:rPr lang="en-US" baseline="0" dirty="0" smtClean="0"/>
              <a:t> of legal structure is the LLC</a:t>
            </a:r>
            <a:r>
              <a:rPr lang="en-US" dirty="0" smtClean="0"/>
              <a:t>.</a:t>
            </a:r>
            <a:r>
              <a:rPr lang="en-US" baseline="0" dirty="0" smtClean="0"/>
              <a:t>  The LLC</a:t>
            </a:r>
            <a:r>
              <a:rPr lang="en-US" dirty="0" smtClean="0"/>
              <a:t> stands for Limited Liability Company.  The LLC is the superstructure of legal structures, and like the corporation, the LLC provides a corporate shield to personal liability,</a:t>
            </a:r>
            <a:r>
              <a:rPr lang="en-US" baseline="0" dirty="0" smtClean="0"/>
              <a:t> but like the S Corp can allow for pass-through taxation.  Its size can range in number from one member to literally thousands because it has no maximum size.   In a sense, it’s a cross between a partnership (in that how assets and liabilities are allocated are spelled out in an agreement) and a corporation (because of the limited liability protection it offers).  The LLC is very flexible, which is what makes it such a popular choice among attorneys.  However, it doesn’t lend itself particularly well to investments from a large number of people (despite the fact that membership is unlimited) because of the requirement that members also have the right to manage the LLC.  It also has relatively expensive formation requirements and requires the preparation of an operating agreement, where rights and duties are spelled out for its members. </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28</a:t>
            </a:fld>
            <a:endParaRPr lang="en-US" altLang="en-US"/>
          </a:p>
        </p:txBody>
      </p:sp>
    </p:spTree>
    <p:extLst>
      <p:ext uri="{BB962C8B-B14F-4D97-AF65-F5344CB8AC3E}">
        <p14:creationId xmlns:p14="http://schemas.microsoft.com/office/powerpoint/2010/main" val="1662227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29</a:t>
            </a:fld>
            <a:endParaRPr lang="en-US" altLang="en-US"/>
          </a:p>
        </p:txBody>
      </p:sp>
    </p:spTree>
    <p:extLst>
      <p:ext uri="{BB962C8B-B14F-4D97-AF65-F5344CB8AC3E}">
        <p14:creationId xmlns:p14="http://schemas.microsoft.com/office/powerpoint/2010/main" val="3679237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attorney, I have to put in a few disclaimers to protect both myself and the university.  I’m using several  familiar images throughout this presentation and just want you to know that they are not the product of my imagination or the university’s.</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3</a:t>
            </a:fld>
            <a:endParaRPr lang="en-US" altLang="en-US"/>
          </a:p>
        </p:txBody>
      </p:sp>
    </p:spTree>
    <p:extLst>
      <p:ext uri="{BB962C8B-B14F-4D97-AF65-F5344CB8AC3E}">
        <p14:creationId xmlns:p14="http://schemas.microsoft.com/office/powerpoint/2010/main" val="2726531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30</a:t>
            </a:fld>
            <a:endParaRPr lang="en-US" altLang="en-US"/>
          </a:p>
        </p:txBody>
      </p:sp>
    </p:spTree>
    <p:extLst>
      <p:ext uri="{BB962C8B-B14F-4D97-AF65-F5344CB8AC3E}">
        <p14:creationId xmlns:p14="http://schemas.microsoft.com/office/powerpoint/2010/main" val="3339045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Low-profit Limited Liability</a:t>
            </a:r>
            <a:r>
              <a:rPr lang="en-US" baseline="0" dirty="0" smtClean="0"/>
              <a:t> Company  was an option in North Carolina until last year.  It was an LLC with that triple bottom line twist that the B Corporation also addresses.  It was hoped that it could become an investment vehicle for program-related investments of private foundations, which otherwise are encumbered by investment regulations and can only make grants to nonprofit organizations.  It provided a way for investors to support social enterprise that was not strictly nonprofit in nature.  </a:t>
            </a:r>
          </a:p>
          <a:p>
            <a:r>
              <a:rPr lang="en-US" baseline="0" dirty="0" smtClean="0"/>
              <a:t>It was done away with in 2014 in North Carolina because it was said to be an “unnecessary” legal structure. </a:t>
            </a:r>
            <a:r>
              <a:rPr lang="en-US" sz="1200" b="0" i="0" kern="1200" dirty="0" smtClean="0">
                <a:solidFill>
                  <a:schemeClr val="tx1"/>
                </a:solidFill>
                <a:effectLst/>
                <a:latin typeface="+mn-lt"/>
                <a:ea typeface="ＭＳ Ｐゴシック" charset="-128"/>
                <a:cs typeface="+mn-cs"/>
              </a:rPr>
              <a:t>L3Cs have been controversial – promoted by some as a way to increase the flow of capital to socially beneficial enterprises, but criticized by others as a flawed type of LLC that doesn’t achieve its goals.</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31</a:t>
            </a:fld>
            <a:endParaRPr lang="en-US" altLang="en-US"/>
          </a:p>
        </p:txBody>
      </p:sp>
    </p:spTree>
    <p:extLst>
      <p:ext uri="{BB962C8B-B14F-4D97-AF65-F5344CB8AC3E}">
        <p14:creationId xmlns:p14="http://schemas.microsoft.com/office/powerpoint/2010/main" val="82618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legal structure I’m covering today is the cooperative, which</a:t>
            </a:r>
            <a:r>
              <a:rPr lang="en-US" baseline="0" dirty="0" smtClean="0"/>
              <a:t> is the least known legal structure out there and arguably falls within that 4</a:t>
            </a:r>
            <a:r>
              <a:rPr lang="en-US" baseline="30000" dirty="0" smtClean="0"/>
              <a:t>th</a:t>
            </a:r>
            <a:r>
              <a:rPr lang="en-US" baseline="0" dirty="0" smtClean="0"/>
              <a:t> Sector Enterprise category.  Cooperatives offer limited liability, and like the LLC and the S  Corp allow their members to elect pass-through taxation.  It is most akin to the LLC, however, it does have its differences.  Chief among those differences is the notion of 1 share, 1 vote.  In other words, money doesn’t influence decision-making so much as people do.  Each member is entitled to only one share and every share is valued the same.  Membership interests in cooperatives are also exempted from securities laws.  The advantage and disadvantage of the cooperative structure is you may be working with a lot of divergent, competing interests.  In addition, when forming a cooperative, be sure to hire a cooperative specialist who is familiar with the legal nuances of cooperative formation.  </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32</a:t>
            </a:fld>
            <a:endParaRPr lang="en-US" altLang="en-US"/>
          </a:p>
        </p:txBody>
      </p:sp>
    </p:spTree>
    <p:extLst>
      <p:ext uri="{BB962C8B-B14F-4D97-AF65-F5344CB8AC3E}">
        <p14:creationId xmlns:p14="http://schemas.microsoft.com/office/powerpoint/2010/main" val="169504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33</a:t>
            </a:fld>
            <a:endParaRPr lang="en-US" altLang="en-US"/>
          </a:p>
        </p:txBody>
      </p:sp>
    </p:spTree>
    <p:extLst>
      <p:ext uri="{BB962C8B-B14F-4D97-AF65-F5344CB8AC3E}">
        <p14:creationId xmlns:p14="http://schemas.microsoft.com/office/powerpoint/2010/main" val="906238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Cooperatives may suffer from slower cash flow since a member’s incentive to contribute depends on how much they use the cooperative’s services and</a:t>
            </a:r>
            <a:r>
              <a:rPr lang="en-US" baseline="0" dirty="0" smtClean="0"/>
              <a:t> products.  While the “one member/share-one vote” philosophy is appealing to small investors, larger investors may choose to invest their money elsewhere because a larger share investment in the cooperative does not translate to greater decision-making power.</a:t>
            </a:r>
          </a:p>
          <a:p>
            <a:endParaRPr lang="en-US" baseline="0" dirty="0" smtClean="0"/>
          </a:p>
          <a:p>
            <a:r>
              <a:rPr lang="en-US" baseline="0" dirty="0" smtClean="0"/>
              <a:t>Choosing the right price for a share is also tricky.  If the share is priced too low, it will require more members to organize the cooperative.  If it is priced too high, it may result in not serving the needs of its community.  In order for a cooperative to be successful, it must be true to its community.</a:t>
            </a:r>
          </a:p>
          <a:p>
            <a:endParaRPr lang="en-US" baseline="0" dirty="0" smtClean="0"/>
          </a:p>
          <a:p>
            <a:r>
              <a:rPr lang="en-US" baseline="0" dirty="0" smtClean="0"/>
              <a:t>If </a:t>
            </a:r>
            <a:r>
              <a:rPr lang="en-US" baseline="0" smtClean="0"/>
              <a:t>members do </a:t>
            </a:r>
            <a:r>
              <a:rPr lang="en-US" baseline="0" dirty="0" smtClean="0"/>
              <a:t>not fully participate and perform their duties (many cooperatives have a mandatory labor requirement), then the business cannot operate at full capacity.  </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34</a:t>
            </a:fld>
            <a:endParaRPr lang="en-US" altLang="en-US"/>
          </a:p>
        </p:txBody>
      </p:sp>
    </p:spTree>
    <p:extLst>
      <p:ext uri="{BB962C8B-B14F-4D97-AF65-F5344CB8AC3E}">
        <p14:creationId xmlns:p14="http://schemas.microsoft.com/office/powerpoint/2010/main" val="30770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strongly</a:t>
            </a:r>
            <a:r>
              <a:rPr lang="en-US" baseline="0" dirty="0" smtClean="0"/>
              <a:t> use you to watch the entirety of this 1 ½ hour webinar on the role of cooperatives in local food system development.  There are several innovative models included in the presentation as well as some good research-based evidence of the cooperative being the most viable legal structure for food hubs.</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35</a:t>
            </a:fld>
            <a:endParaRPr lang="en-US" altLang="en-US"/>
          </a:p>
        </p:txBody>
      </p:sp>
    </p:spTree>
    <p:extLst>
      <p:ext uri="{BB962C8B-B14F-4D97-AF65-F5344CB8AC3E}">
        <p14:creationId xmlns:p14="http://schemas.microsoft.com/office/powerpoint/2010/main" val="7765033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conclusion, when picking a legal structure, always consult with an attorney.  There are a myriad of choices out there, and it’s important to pick the right one for the person or people you are working with.  Now, I want you to look closely at</a:t>
            </a:r>
            <a:r>
              <a:rPr lang="en-US" dirty="0" smtClean="0"/>
              <a:t> this slide.  Remember in the earlier slides that you were Pig Pen?</a:t>
            </a:r>
            <a:r>
              <a:rPr lang="en-US" baseline="0" dirty="0" smtClean="0"/>
              <a:t>  In this picture, </a:t>
            </a:r>
            <a:r>
              <a:rPr lang="en-US" dirty="0" smtClean="0"/>
              <a:t>Pig Pen isn’t there!  That means</a:t>
            </a:r>
            <a:r>
              <a:rPr lang="en-US" baseline="0" dirty="0" smtClean="0"/>
              <a:t> that </a:t>
            </a:r>
            <a:r>
              <a:rPr lang="en-US" dirty="0" smtClean="0"/>
              <a:t>you, the Extension Agent, may have had a hand in catalyzing the business, but its</a:t>
            </a:r>
            <a:r>
              <a:rPr lang="en-US" baseline="0" dirty="0" smtClean="0"/>
              <a:t> real heroes are everybody else!</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36</a:t>
            </a:fld>
            <a:endParaRPr lang="en-US" altLang="en-US"/>
          </a:p>
        </p:txBody>
      </p:sp>
    </p:spTree>
    <p:extLst>
      <p:ext uri="{BB962C8B-B14F-4D97-AF65-F5344CB8AC3E}">
        <p14:creationId xmlns:p14="http://schemas.microsoft.com/office/powerpoint/2010/main" val="369524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37</a:t>
            </a:fld>
            <a:endParaRPr lang="en-US" altLang="en-US"/>
          </a:p>
        </p:txBody>
      </p:sp>
    </p:spTree>
    <p:extLst>
      <p:ext uri="{BB962C8B-B14F-4D97-AF65-F5344CB8AC3E}">
        <p14:creationId xmlns:p14="http://schemas.microsoft.com/office/powerpoint/2010/main" val="12386158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38</a:t>
            </a:fld>
            <a:endParaRPr lang="en-US" altLang="en-US"/>
          </a:p>
        </p:txBody>
      </p:sp>
    </p:spTree>
    <p:extLst>
      <p:ext uri="{BB962C8B-B14F-4D97-AF65-F5344CB8AC3E}">
        <p14:creationId xmlns:p14="http://schemas.microsoft.com/office/powerpoint/2010/main" val="2960312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Legal</a:t>
            </a:r>
            <a:r>
              <a:rPr lang="en-US" baseline="0" dirty="0" smtClean="0"/>
              <a:t> Disclaimer #2.  I am not advising you.  I am merely educating you and telling you to seek the advice of another licensed attorney when making a decision around business formation.  I have also added that you should consult with an accountant if you fully wish to explore your tax considerations because not all attorneys are tax attorneys.</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4</a:t>
            </a:fld>
            <a:endParaRPr lang="en-US" altLang="en-US"/>
          </a:p>
        </p:txBody>
      </p:sp>
    </p:spTree>
    <p:extLst>
      <p:ext uri="{BB962C8B-B14F-4D97-AF65-F5344CB8AC3E}">
        <p14:creationId xmlns:p14="http://schemas.microsoft.com/office/powerpoint/2010/main" val="717325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get started . . . .  You are a Super Local Food Entrepreneur and have decided you want to change the world by starting a business within the local food value chain.  You have done your homework and while</a:t>
            </a:r>
            <a:r>
              <a:rPr lang="en-US" baseline="0" dirty="0" smtClean="0"/>
              <a:t> you may not have a business plan written up, you are confident you have answered all of the questions and have all the skills you need to run the business.  You’ve figured out what equipment you need to run the business, and you’ve found a place to operate out of.  You’ve got some idea as to how much money it will cost to start the business, and have made some good guesses about how much it will cost to run the business.  You may even have some friends who are willing to work at your business (for free – at least for a while).  So, as far you’re concerned your ready to move forward.  Except for a couple of things . . . </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5</a:t>
            </a:fld>
            <a:endParaRPr lang="en-US" altLang="en-US"/>
          </a:p>
        </p:txBody>
      </p:sp>
    </p:spTree>
    <p:extLst>
      <p:ext uri="{BB962C8B-B14F-4D97-AF65-F5344CB8AC3E}">
        <p14:creationId xmlns:p14="http://schemas.microsoft.com/office/powerpoint/2010/main" val="361447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you answer these four questions, as well as a few others will help you determine what choice of legal structure you need</a:t>
            </a:r>
            <a:r>
              <a:rPr lang="en-US" baseline="0" dirty="0" smtClean="0"/>
              <a:t> for your start-up business.  And while you may think you have unlimited skills and powers, it’s important to keep in mind that you really are only human and maybe could use some help, or you might just end up looking like this. . .</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6</a:t>
            </a:fld>
            <a:endParaRPr lang="en-US" altLang="en-US"/>
          </a:p>
        </p:txBody>
      </p:sp>
    </p:spTree>
    <p:extLst>
      <p:ext uri="{BB962C8B-B14F-4D97-AF65-F5344CB8AC3E}">
        <p14:creationId xmlns:p14="http://schemas.microsoft.com/office/powerpoint/2010/main" val="2597916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128"/>
              </a:defRPr>
            </a:lvl1pPr>
            <a:lvl2pPr marL="39088643" indent="-38617498" eaLnBrk="0" hangingPunct="0">
              <a:defRPr sz="2500">
                <a:solidFill>
                  <a:schemeClr val="tx1"/>
                </a:solidFill>
                <a:latin typeface="Times New Roman" charset="0"/>
                <a:ea typeface="ＭＳ Ｐゴシック" charset="-128"/>
              </a:defRPr>
            </a:lvl2pPr>
            <a:lvl3pPr eaLnBrk="0" hangingPunct="0">
              <a:defRPr sz="2500">
                <a:solidFill>
                  <a:schemeClr val="tx1"/>
                </a:solidFill>
                <a:latin typeface="Times New Roman" charset="0"/>
                <a:ea typeface="ＭＳ Ｐゴシック" charset="-128"/>
              </a:defRPr>
            </a:lvl3pPr>
            <a:lvl4pPr eaLnBrk="0" hangingPunct="0">
              <a:defRPr sz="2500">
                <a:solidFill>
                  <a:schemeClr val="tx1"/>
                </a:solidFill>
                <a:latin typeface="Times New Roman" charset="0"/>
                <a:ea typeface="ＭＳ Ｐゴシック" charset="-128"/>
              </a:defRPr>
            </a:lvl4pPr>
            <a:lvl5pPr eaLnBrk="0" hangingPunct="0">
              <a:defRPr sz="2500">
                <a:solidFill>
                  <a:schemeClr val="tx1"/>
                </a:solidFill>
                <a:latin typeface="Times New Roman" charset="0"/>
                <a:ea typeface="ＭＳ Ｐゴシック" charset="-128"/>
              </a:defRPr>
            </a:lvl5pPr>
            <a:lvl6pPr marL="471145" eaLnBrk="0" fontAlgn="base" hangingPunct="0">
              <a:spcBef>
                <a:spcPct val="0"/>
              </a:spcBef>
              <a:spcAft>
                <a:spcPct val="0"/>
              </a:spcAft>
              <a:defRPr sz="2500">
                <a:solidFill>
                  <a:schemeClr val="tx1"/>
                </a:solidFill>
                <a:latin typeface="Times New Roman" charset="0"/>
                <a:ea typeface="ＭＳ Ｐゴシック" charset="-128"/>
              </a:defRPr>
            </a:lvl6pPr>
            <a:lvl7pPr marL="942289" eaLnBrk="0" fontAlgn="base" hangingPunct="0">
              <a:spcBef>
                <a:spcPct val="0"/>
              </a:spcBef>
              <a:spcAft>
                <a:spcPct val="0"/>
              </a:spcAft>
              <a:defRPr sz="2500">
                <a:solidFill>
                  <a:schemeClr val="tx1"/>
                </a:solidFill>
                <a:latin typeface="Times New Roman" charset="0"/>
                <a:ea typeface="ＭＳ Ｐゴシック" charset="-128"/>
              </a:defRPr>
            </a:lvl7pPr>
            <a:lvl8pPr marL="1413434" eaLnBrk="0" fontAlgn="base" hangingPunct="0">
              <a:spcBef>
                <a:spcPct val="0"/>
              </a:spcBef>
              <a:spcAft>
                <a:spcPct val="0"/>
              </a:spcAft>
              <a:defRPr sz="2500">
                <a:solidFill>
                  <a:schemeClr val="tx1"/>
                </a:solidFill>
                <a:latin typeface="Times New Roman" charset="0"/>
                <a:ea typeface="ＭＳ Ｐゴシック" charset="-128"/>
              </a:defRPr>
            </a:lvl8pPr>
            <a:lvl9pPr marL="1884578" eaLnBrk="0" fontAlgn="base" hangingPunct="0">
              <a:spcBef>
                <a:spcPct val="0"/>
              </a:spcBef>
              <a:spcAft>
                <a:spcPct val="0"/>
              </a:spcAft>
              <a:defRPr sz="2500">
                <a:solidFill>
                  <a:schemeClr val="tx1"/>
                </a:solidFill>
                <a:latin typeface="Times New Roman" charset="0"/>
                <a:ea typeface="ＭＳ Ｐゴシック" charset="-128"/>
              </a:defRPr>
            </a:lvl9pPr>
          </a:lstStyle>
          <a:p>
            <a:pPr eaLnBrk="1" hangingPunct="1"/>
            <a:fld id="{60711818-FC11-4CD5-9F08-E4288EA7C22F}" type="slidenum">
              <a:rPr lang="en-US" altLang="en-US" sz="1200"/>
              <a:pPr eaLnBrk="1" hangingPunct="1"/>
              <a:t>7</a:t>
            </a:fld>
            <a:endParaRPr lang="en-US" altLang="en-US" sz="120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This is a representation of most of the choices of legal structures out there.  And that’s you, there in the middle, scratching your head about which structure is right for you.  Should you be a sole proprietor, a partnership, an LLC, a non-profit, a cooperative?  And you’ve maybe</a:t>
            </a:r>
            <a:r>
              <a:rPr lang="en-US" altLang="en-US" baseline="0" dirty="0" smtClean="0"/>
              <a:t> heard of an S Corporation, but what the heck is a C Corporation? You also may have heard of the B Corp but are uncertain if it will work for you.  Finally, you’ve heard of LLLPs and PCs and even L3Cs, but really have no clue for why they exist and if they are even a choice for you.</a:t>
            </a:r>
            <a:endParaRPr lang="en-US" altLang="en-US" dirty="0" smtClean="0"/>
          </a:p>
        </p:txBody>
      </p:sp>
    </p:spTree>
    <p:extLst>
      <p:ext uri="{BB962C8B-B14F-4D97-AF65-F5344CB8AC3E}">
        <p14:creationId xmlns:p14="http://schemas.microsoft.com/office/powerpoint/2010/main" val="2157407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you’re Richie Rich and </a:t>
            </a:r>
            <a:r>
              <a:rPr lang="en-US" dirty="0" smtClean="0"/>
              <a:t>money is no object, when</a:t>
            </a:r>
            <a:r>
              <a:rPr lang="en-US" baseline="0" dirty="0" smtClean="0"/>
              <a:t> making a choice of legal structure, the primary things that most attorneys will ask you to consider are:  Ease of Formation, External Liability, Taxation, Management and Control, Transferability, and Continuity.  Because I like to think of myself as a bit of a social entrepreneur, I add a 7</a:t>
            </a:r>
            <a:r>
              <a:rPr lang="en-US" baseline="30000" dirty="0" smtClean="0"/>
              <a:t>th</a:t>
            </a:r>
            <a:r>
              <a:rPr lang="en-US" baseline="0" dirty="0" smtClean="0"/>
              <a:t> question, and that is, what is your Mission.  Let’s take a moment to examine each of these concepts now.</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8</a:t>
            </a:fld>
            <a:endParaRPr lang="en-US" altLang="en-US"/>
          </a:p>
        </p:txBody>
      </p:sp>
    </p:spTree>
    <p:extLst>
      <p:ext uri="{BB962C8B-B14F-4D97-AF65-F5344CB8AC3E}">
        <p14:creationId xmlns:p14="http://schemas.microsoft.com/office/powerpoint/2010/main" val="828791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Ease of formation means how easy is it to form each of these legal structures.  For purposes of this point in the presentation I will focus on just the 5 major structures, and as you might expect, it</a:t>
            </a:r>
            <a:r>
              <a:rPr lang="en-US" baseline="0" dirty="0" smtClean="0"/>
              <a:t> is easiest to form a sole proprietorship and very generally speaking, the hardest to form is a cooperative.  However, the ease of formation is in large part due to the number of owners you are dealing with.  A cooperative, especially a consumer cooperative, could have thousands of members, just as a publicly traded corporation may have thousands of shareholders.  </a:t>
            </a:r>
          </a:p>
          <a:p>
            <a:r>
              <a:rPr lang="en-US" baseline="0" dirty="0" smtClean="0"/>
              <a:t>Ease of formation also means how many internal governance documents need to be prepared and agreed to.  A sole proprietorship will have no such documents, but as you move down the list of structures shown here, there will be a greater need for legal agreements as well as, in some cases, filings with the state and sometimes federal agencies.  </a:t>
            </a:r>
          </a:p>
          <a:p>
            <a:r>
              <a:rPr lang="en-US" baseline="0" dirty="0" smtClean="0"/>
              <a:t>One thing to keep in mind, though, is that depending on the stage of maturity your company is in, you may consider converting from one form of legal structure to another at a later time.  In other words, your legal structure is not written in stone (it’s written on paper).  That means that you generally can rewrite your structure at another time if it outgrows its usefulness.</a:t>
            </a:r>
            <a:endParaRPr lang="en-US" dirty="0"/>
          </a:p>
        </p:txBody>
      </p:sp>
      <p:sp>
        <p:nvSpPr>
          <p:cNvPr id="4" name="Slide Number Placeholder 3"/>
          <p:cNvSpPr>
            <a:spLocks noGrp="1"/>
          </p:cNvSpPr>
          <p:nvPr>
            <p:ph type="sldNum" sz="quarter" idx="10"/>
          </p:nvPr>
        </p:nvSpPr>
        <p:spPr/>
        <p:txBody>
          <a:bodyPr/>
          <a:lstStyle/>
          <a:p>
            <a:fld id="{EA62AB71-9A89-4A5A-9F1F-0BB14CA4C954}" type="slidenum">
              <a:rPr lang="en-US" altLang="en-US" smtClean="0"/>
              <a:pPr/>
              <a:t>9</a:t>
            </a:fld>
            <a:endParaRPr lang="en-US" altLang="en-US"/>
          </a:p>
        </p:txBody>
      </p:sp>
    </p:spTree>
    <p:extLst>
      <p:ext uri="{BB962C8B-B14F-4D97-AF65-F5344CB8AC3E}">
        <p14:creationId xmlns:p14="http://schemas.microsoft.com/office/powerpoint/2010/main" val="3257814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36" descr="G:\PPT_p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1031"/>
          <p:cNvSpPr>
            <a:spLocks noGrp="1" noChangeArrowheads="1"/>
          </p:cNvSpPr>
          <p:nvPr>
            <p:ph type="ctrTitle" sz="quarter"/>
          </p:nvPr>
        </p:nvSpPr>
        <p:spPr>
          <a:xfrm>
            <a:off x="1295400" y="1447800"/>
            <a:ext cx="7543800" cy="1143000"/>
          </a:xfrm>
        </p:spPr>
        <p:txBody>
          <a:bodyPr/>
          <a:lstStyle>
            <a:lvl1pPr algn="l">
              <a:defRPr/>
            </a:lvl1pPr>
          </a:lstStyle>
          <a:p>
            <a:r>
              <a:rPr lang="en-US"/>
              <a:t>Click to edit Master title style</a:t>
            </a:r>
          </a:p>
        </p:txBody>
      </p:sp>
      <p:sp>
        <p:nvSpPr>
          <p:cNvPr id="3080" name="Rectangle 1032"/>
          <p:cNvSpPr>
            <a:spLocks noGrp="1" noChangeArrowheads="1"/>
          </p:cNvSpPr>
          <p:nvPr>
            <p:ph type="subTitle" sz="quarter" idx="1"/>
          </p:nvPr>
        </p:nvSpPr>
        <p:spPr>
          <a:xfrm>
            <a:off x="1828800" y="3124200"/>
            <a:ext cx="6400800" cy="1752600"/>
          </a:xfrm>
        </p:spPr>
        <p:txBody>
          <a:bodyPr/>
          <a:lstStyle>
            <a:lvl1pPr marL="0" indent="0" algn="ctr">
              <a:buFontTx/>
              <a:buNone/>
              <a:defRPr/>
            </a:lvl1pPr>
          </a:lstStyle>
          <a:p>
            <a:r>
              <a:rPr lang="en-US"/>
              <a:t>Click to edit Master subtitle style</a:t>
            </a:r>
          </a:p>
        </p:txBody>
      </p:sp>
      <p:sp>
        <p:nvSpPr>
          <p:cNvPr id="5" name="Rectangle 1033"/>
          <p:cNvSpPr>
            <a:spLocks noGrp="1" noChangeArrowheads="1"/>
          </p:cNvSpPr>
          <p:nvPr>
            <p:ph type="dt" sz="quarter" idx="10"/>
          </p:nvPr>
        </p:nvSpPr>
        <p:spPr/>
        <p:txBody>
          <a:bodyPr/>
          <a:lstStyle>
            <a:lvl1pPr>
              <a:defRPr/>
            </a:lvl1pPr>
          </a:lstStyle>
          <a:p>
            <a:pPr>
              <a:defRPr/>
            </a:pPr>
            <a:endParaRPr lang="en-US"/>
          </a:p>
        </p:txBody>
      </p:sp>
      <p:sp>
        <p:nvSpPr>
          <p:cNvPr id="6" name="Rectangle 1034"/>
          <p:cNvSpPr>
            <a:spLocks noGrp="1" noChangeArrowheads="1"/>
          </p:cNvSpPr>
          <p:nvPr>
            <p:ph type="ftr" sz="quarter" idx="11"/>
          </p:nvPr>
        </p:nvSpPr>
        <p:spPr/>
        <p:txBody>
          <a:bodyPr/>
          <a:lstStyle>
            <a:lvl1pPr>
              <a:defRPr/>
            </a:lvl1pPr>
          </a:lstStyle>
          <a:p>
            <a:pPr>
              <a:defRPr/>
            </a:pPr>
            <a:endParaRPr lang="en-US"/>
          </a:p>
        </p:txBody>
      </p:sp>
      <p:sp>
        <p:nvSpPr>
          <p:cNvPr id="7" name="Rectangle 1035"/>
          <p:cNvSpPr>
            <a:spLocks noGrp="1" noChangeArrowheads="1"/>
          </p:cNvSpPr>
          <p:nvPr>
            <p:ph type="sldNum" sz="quarter" idx="12"/>
          </p:nvPr>
        </p:nvSpPr>
        <p:spPr/>
        <p:txBody>
          <a:bodyPr/>
          <a:lstStyle>
            <a:lvl1pPr>
              <a:defRPr/>
            </a:lvl1pPr>
          </a:lstStyle>
          <a:p>
            <a:fld id="{4F0425DD-D117-48EE-A13D-2EC3490A0716}" type="slidenum">
              <a:rPr lang="en-US" altLang="en-US"/>
              <a:pPr/>
              <a:t>‹#›</a:t>
            </a:fld>
            <a:endParaRPr lang="en-US" altLang="en-US"/>
          </a:p>
        </p:txBody>
      </p:sp>
    </p:spTree>
    <p:extLst>
      <p:ext uri="{BB962C8B-B14F-4D97-AF65-F5344CB8AC3E}">
        <p14:creationId xmlns:p14="http://schemas.microsoft.com/office/powerpoint/2010/main" val="3962027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03BA4F79-DB7E-4099-9A9E-16712B53241E}" type="slidenum">
              <a:rPr lang="en-US" altLang="en-US"/>
              <a:pPr/>
              <a:t>‹#›</a:t>
            </a:fld>
            <a:endParaRPr lang="en-US" altLang="en-US"/>
          </a:p>
        </p:txBody>
      </p:sp>
    </p:spTree>
    <p:extLst>
      <p:ext uri="{BB962C8B-B14F-4D97-AF65-F5344CB8AC3E}">
        <p14:creationId xmlns:p14="http://schemas.microsoft.com/office/powerpoint/2010/main" val="295185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9D4F4264-4C54-4E90-BBA4-1D122DE3B1B7}" type="slidenum">
              <a:rPr lang="en-US" altLang="en-US"/>
              <a:pPr/>
              <a:t>‹#›</a:t>
            </a:fld>
            <a:endParaRPr lang="en-US" altLang="en-US"/>
          </a:p>
        </p:txBody>
      </p:sp>
    </p:spTree>
    <p:extLst>
      <p:ext uri="{BB962C8B-B14F-4D97-AF65-F5344CB8AC3E}">
        <p14:creationId xmlns:p14="http://schemas.microsoft.com/office/powerpoint/2010/main" val="4036338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2128D580-5121-492C-AA0A-A6DFBD0D35EF}" type="slidenum">
              <a:rPr lang="en-US" altLang="en-US"/>
              <a:pPr/>
              <a:t>‹#›</a:t>
            </a:fld>
            <a:endParaRPr lang="en-US" altLang="en-US"/>
          </a:p>
        </p:txBody>
      </p:sp>
    </p:spTree>
    <p:extLst>
      <p:ext uri="{BB962C8B-B14F-4D97-AF65-F5344CB8AC3E}">
        <p14:creationId xmlns:p14="http://schemas.microsoft.com/office/powerpoint/2010/main" val="378358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775E1595-0C60-4B19-B896-E6BB2360D06B}" type="slidenum">
              <a:rPr lang="en-US" altLang="en-US"/>
              <a:pPr/>
              <a:t>‹#›</a:t>
            </a:fld>
            <a:endParaRPr lang="en-US" altLang="en-US"/>
          </a:p>
        </p:txBody>
      </p:sp>
    </p:spTree>
    <p:extLst>
      <p:ext uri="{BB962C8B-B14F-4D97-AF65-F5344CB8AC3E}">
        <p14:creationId xmlns:p14="http://schemas.microsoft.com/office/powerpoint/2010/main" val="1953678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FD3F6F7F-0CAB-493C-A918-F9D021B3A592}" type="slidenum">
              <a:rPr lang="en-US" altLang="en-US"/>
              <a:pPr/>
              <a:t>‹#›</a:t>
            </a:fld>
            <a:endParaRPr lang="en-US" altLang="en-US"/>
          </a:p>
        </p:txBody>
      </p:sp>
    </p:spTree>
    <p:extLst>
      <p:ext uri="{BB962C8B-B14F-4D97-AF65-F5344CB8AC3E}">
        <p14:creationId xmlns:p14="http://schemas.microsoft.com/office/powerpoint/2010/main" val="296141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990BAC8A-3CD9-4F4E-8362-9DD6984E1856}" type="slidenum">
              <a:rPr lang="en-US" altLang="en-US"/>
              <a:pPr/>
              <a:t>‹#›</a:t>
            </a:fld>
            <a:endParaRPr lang="en-US" altLang="en-US"/>
          </a:p>
        </p:txBody>
      </p:sp>
    </p:spTree>
    <p:extLst>
      <p:ext uri="{BB962C8B-B14F-4D97-AF65-F5344CB8AC3E}">
        <p14:creationId xmlns:p14="http://schemas.microsoft.com/office/powerpoint/2010/main" val="2916419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A0B2AD22-3D7F-46DB-88E6-6D75431B3C05}" type="slidenum">
              <a:rPr lang="en-US" altLang="en-US"/>
              <a:pPr/>
              <a:t>‹#›</a:t>
            </a:fld>
            <a:endParaRPr lang="en-US" altLang="en-US"/>
          </a:p>
        </p:txBody>
      </p:sp>
    </p:spTree>
    <p:extLst>
      <p:ext uri="{BB962C8B-B14F-4D97-AF65-F5344CB8AC3E}">
        <p14:creationId xmlns:p14="http://schemas.microsoft.com/office/powerpoint/2010/main" val="3616740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218EB694-BAEF-4D5E-9A75-1527427A90AB}" type="slidenum">
              <a:rPr lang="en-US" altLang="en-US"/>
              <a:pPr/>
              <a:t>‹#›</a:t>
            </a:fld>
            <a:endParaRPr lang="en-US" altLang="en-US"/>
          </a:p>
        </p:txBody>
      </p:sp>
    </p:spTree>
    <p:extLst>
      <p:ext uri="{BB962C8B-B14F-4D97-AF65-F5344CB8AC3E}">
        <p14:creationId xmlns:p14="http://schemas.microsoft.com/office/powerpoint/2010/main" val="377700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42F6F299-9C72-4BE0-8134-AB9B55599549}" type="slidenum">
              <a:rPr lang="en-US" altLang="en-US"/>
              <a:pPr/>
              <a:t>‹#›</a:t>
            </a:fld>
            <a:endParaRPr lang="en-US" altLang="en-US"/>
          </a:p>
        </p:txBody>
      </p:sp>
    </p:spTree>
    <p:extLst>
      <p:ext uri="{BB962C8B-B14F-4D97-AF65-F5344CB8AC3E}">
        <p14:creationId xmlns:p14="http://schemas.microsoft.com/office/powerpoint/2010/main" val="3336625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C22949E0-33CC-4C60-B1FC-9933CAE5993C}" type="slidenum">
              <a:rPr lang="en-US" altLang="en-US"/>
              <a:pPr/>
              <a:t>‹#›</a:t>
            </a:fld>
            <a:endParaRPr lang="en-US" altLang="en-US"/>
          </a:p>
        </p:txBody>
      </p:sp>
    </p:spTree>
    <p:extLst>
      <p:ext uri="{BB962C8B-B14F-4D97-AF65-F5344CB8AC3E}">
        <p14:creationId xmlns:p14="http://schemas.microsoft.com/office/powerpoint/2010/main" val="359157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C:\Documents and Settings\mdearmon\Desktop\PPT_template_new.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Click to edit Master title style</a:t>
            </a:r>
          </a:p>
        </p:txBody>
      </p:sp>
      <p:sp>
        <p:nvSpPr>
          <p:cNvPr id="1028" name="Rectangle 8"/>
          <p:cNvSpPr>
            <a:spLocks noGrp="1" noChangeArrowheads="1"/>
          </p:cNvSpPr>
          <p:nvPr>
            <p:ph type="body" idx="1"/>
          </p:nvPr>
        </p:nvSpPr>
        <p:spPr bwMode="auto">
          <a:xfrm>
            <a:off x="685800" y="20574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3"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mn-lt"/>
                <a:ea typeface="+mn-ea"/>
              </a:defRPr>
            </a:lvl1pPr>
          </a:lstStyle>
          <a:p>
            <a:pPr>
              <a:defRPr/>
            </a:pPr>
            <a:endParaRPr lang="en-US"/>
          </a:p>
        </p:txBody>
      </p:sp>
      <p:sp>
        <p:nvSpPr>
          <p:cNvPr id="1034"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mn-lt"/>
                <a:ea typeface="+mn-ea"/>
              </a:defRPr>
            </a:lvl1pPr>
          </a:lstStyle>
          <a:p>
            <a:pPr>
              <a:defRPr/>
            </a:pPr>
            <a:endParaRPr lang="en-US"/>
          </a:p>
        </p:txBody>
      </p:sp>
      <p:sp>
        <p:nvSpPr>
          <p:cNvPr id="1035"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Arial" charset="0"/>
              </a:defRPr>
            </a:lvl1pPr>
          </a:lstStyle>
          <a:p>
            <a:fld id="{8DF1890E-9A0A-4117-885F-5947894F012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0" fontAlgn="base" hangingPunct="0">
        <a:spcBef>
          <a:spcPct val="0"/>
        </a:spcBef>
        <a:spcAft>
          <a:spcPct val="0"/>
        </a:spcAft>
        <a:defRPr sz="4000" b="1">
          <a:solidFill>
            <a:schemeClr val="tx2"/>
          </a:solidFill>
          <a:latin typeface="+mj-lt"/>
          <a:ea typeface="ＭＳ Ｐゴシック" charset="-128"/>
          <a:cs typeface="+mj-cs"/>
        </a:defRPr>
      </a:lvl1pPr>
      <a:lvl2pPr algn="ctr" rtl="0" eaLnBrk="0" fontAlgn="base" hangingPunct="0">
        <a:spcBef>
          <a:spcPct val="0"/>
        </a:spcBef>
        <a:spcAft>
          <a:spcPct val="0"/>
        </a:spcAft>
        <a:defRPr sz="4000" b="1">
          <a:solidFill>
            <a:schemeClr val="tx2"/>
          </a:solidFill>
          <a:latin typeface="Arial" charset="0"/>
          <a:ea typeface="ＭＳ Ｐゴシック" charset="-128"/>
        </a:defRPr>
      </a:lvl2pPr>
      <a:lvl3pPr algn="ctr" rtl="0" eaLnBrk="0" fontAlgn="base" hangingPunct="0">
        <a:spcBef>
          <a:spcPct val="0"/>
        </a:spcBef>
        <a:spcAft>
          <a:spcPct val="0"/>
        </a:spcAft>
        <a:defRPr sz="4000" b="1">
          <a:solidFill>
            <a:schemeClr val="tx2"/>
          </a:solidFill>
          <a:latin typeface="Arial" charset="0"/>
          <a:ea typeface="ＭＳ Ｐゴシック" charset="-128"/>
        </a:defRPr>
      </a:lvl3pPr>
      <a:lvl4pPr algn="ctr" rtl="0" eaLnBrk="0" fontAlgn="base" hangingPunct="0">
        <a:spcBef>
          <a:spcPct val="0"/>
        </a:spcBef>
        <a:spcAft>
          <a:spcPct val="0"/>
        </a:spcAft>
        <a:defRPr sz="4000" b="1">
          <a:solidFill>
            <a:schemeClr val="tx2"/>
          </a:solidFill>
          <a:latin typeface="Arial" charset="0"/>
          <a:ea typeface="ＭＳ Ｐゴシック" charset="-128"/>
        </a:defRPr>
      </a:lvl4pPr>
      <a:lvl5pPr algn="ctr" rtl="0" eaLnBrk="0" fontAlgn="base" hangingPunct="0">
        <a:spcBef>
          <a:spcPct val="0"/>
        </a:spcBef>
        <a:spcAft>
          <a:spcPct val="0"/>
        </a:spcAft>
        <a:defRPr sz="4000" b="1">
          <a:solidFill>
            <a:schemeClr val="tx2"/>
          </a:solidFill>
          <a:latin typeface="Arial" charset="0"/>
          <a:ea typeface="ＭＳ Ｐゴシック" charset="-128"/>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sba.gov/content/cooperative"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blbowen@ncsu.ed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76200"/>
            <a:ext cx="3336235" cy="2858389"/>
          </a:xfrm>
          <a:prstGeom prst="rect">
            <a:avLst/>
          </a:prstGeom>
        </p:spPr>
      </p:pic>
      <p:sp>
        <p:nvSpPr>
          <p:cNvPr id="2" name="Subtitle 1"/>
          <p:cNvSpPr>
            <a:spLocks noGrp="1"/>
          </p:cNvSpPr>
          <p:nvPr>
            <p:ph type="subTitle" sz="quarter" idx="1"/>
          </p:nvPr>
        </p:nvSpPr>
        <p:spPr>
          <a:xfrm>
            <a:off x="1822174" y="3259267"/>
            <a:ext cx="6400800" cy="1752600"/>
          </a:xfrm>
        </p:spPr>
        <p:txBody>
          <a:bodyPr/>
          <a:lstStyle/>
          <a:p>
            <a:r>
              <a:rPr lang="en-US" dirty="0"/>
              <a:t>For Local Food Value Chain </a:t>
            </a:r>
            <a:r>
              <a:rPr lang="en-US" dirty="0" smtClean="0"/>
              <a:t>Businesses</a:t>
            </a:r>
          </a:p>
          <a:p>
            <a:pPr algn="l"/>
            <a:r>
              <a:rPr lang="en-US" sz="2000" dirty="0" smtClean="0"/>
              <a:t>Becky L. Bowen, J.D.</a:t>
            </a:r>
          </a:p>
          <a:p>
            <a:pPr algn="l"/>
            <a:r>
              <a:rPr lang="en-US" sz="2000" dirty="0" smtClean="0"/>
              <a:t>Program Manager, </a:t>
            </a:r>
            <a:r>
              <a:rPr lang="en-US" sz="2000" dirty="0" err="1" smtClean="0"/>
              <a:t>CultivateNC</a:t>
            </a:r>
            <a:endParaRPr lang="en-US" sz="2000" dirty="0"/>
          </a:p>
          <a:p>
            <a:endParaRPr lang="en-US" dirty="0"/>
          </a:p>
        </p:txBody>
      </p:sp>
      <p:sp>
        <p:nvSpPr>
          <p:cNvPr id="3" name="Title 2"/>
          <p:cNvSpPr>
            <a:spLocks noGrp="1"/>
          </p:cNvSpPr>
          <p:nvPr>
            <p:ph type="ctrTitle" sz="quarter"/>
          </p:nvPr>
        </p:nvSpPr>
        <p:spPr>
          <a:xfrm>
            <a:off x="1822174" y="2133600"/>
            <a:ext cx="7543800" cy="1143000"/>
          </a:xfrm>
        </p:spPr>
        <p:txBody>
          <a:bodyPr/>
          <a:lstStyle/>
          <a:p>
            <a:r>
              <a:rPr lang="en-US" dirty="0"/>
              <a:t>Basic Legal Structures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Liability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524000"/>
            <a:ext cx="4076700" cy="4076700"/>
          </a:xfrm>
        </p:spPr>
      </p:pic>
      <p:sp>
        <p:nvSpPr>
          <p:cNvPr id="5" name="TextBox 4"/>
          <p:cNvSpPr txBox="1"/>
          <p:nvPr/>
        </p:nvSpPr>
        <p:spPr>
          <a:xfrm>
            <a:off x="5410200" y="1905000"/>
            <a:ext cx="3200400" cy="461665"/>
          </a:xfrm>
          <a:prstGeom prst="rect">
            <a:avLst/>
          </a:prstGeom>
          <a:noFill/>
        </p:spPr>
        <p:txBody>
          <a:bodyPr wrap="square" rtlCol="0">
            <a:spAutoFit/>
          </a:bodyPr>
          <a:lstStyle/>
          <a:p>
            <a:r>
              <a:rPr lang="en-US" dirty="0" smtClean="0"/>
              <a:t>Greater Protection</a:t>
            </a:r>
            <a:endParaRPr lang="en-US" dirty="0"/>
          </a:p>
        </p:txBody>
      </p:sp>
      <p:sp>
        <p:nvSpPr>
          <p:cNvPr id="6" name="TextBox 5"/>
          <p:cNvSpPr txBox="1"/>
          <p:nvPr/>
        </p:nvSpPr>
        <p:spPr>
          <a:xfrm>
            <a:off x="5638800" y="4419600"/>
            <a:ext cx="2514600" cy="461665"/>
          </a:xfrm>
          <a:prstGeom prst="rect">
            <a:avLst/>
          </a:prstGeom>
          <a:noFill/>
        </p:spPr>
        <p:txBody>
          <a:bodyPr wrap="square" rtlCol="0">
            <a:spAutoFit/>
          </a:bodyPr>
          <a:lstStyle/>
          <a:p>
            <a:r>
              <a:rPr lang="en-US" dirty="0" smtClean="0"/>
              <a:t>Least Protection</a:t>
            </a:r>
            <a:endParaRPr lang="en-US" dirty="0"/>
          </a:p>
        </p:txBody>
      </p:sp>
      <p:sp>
        <p:nvSpPr>
          <p:cNvPr id="7" name="TextBox 6"/>
          <p:cNvSpPr txBox="1"/>
          <p:nvPr/>
        </p:nvSpPr>
        <p:spPr>
          <a:xfrm>
            <a:off x="6248400" y="2419461"/>
            <a:ext cx="2895600" cy="1938992"/>
          </a:xfrm>
          <a:prstGeom prst="rect">
            <a:avLst/>
          </a:prstGeom>
          <a:noFill/>
        </p:spPr>
        <p:txBody>
          <a:bodyPr wrap="square" rtlCol="0">
            <a:spAutoFit/>
          </a:bodyPr>
          <a:lstStyle/>
          <a:p>
            <a:r>
              <a:rPr lang="en-US" dirty="0" smtClean="0"/>
              <a:t>Cooperative</a:t>
            </a:r>
          </a:p>
          <a:p>
            <a:r>
              <a:rPr lang="en-US" dirty="0" smtClean="0"/>
              <a:t>Corporation</a:t>
            </a:r>
          </a:p>
          <a:p>
            <a:r>
              <a:rPr lang="en-US" dirty="0" smtClean="0"/>
              <a:t>LLC</a:t>
            </a:r>
          </a:p>
          <a:p>
            <a:r>
              <a:rPr lang="en-US" dirty="0" smtClean="0"/>
              <a:t>Partnership</a:t>
            </a:r>
          </a:p>
          <a:p>
            <a:r>
              <a:rPr lang="en-US" dirty="0" smtClean="0"/>
              <a:t>Sole Proprietorship</a:t>
            </a:r>
            <a:endParaRPr lang="en-US" dirty="0"/>
          </a:p>
        </p:txBody>
      </p:sp>
      <p:sp>
        <p:nvSpPr>
          <p:cNvPr id="8" name="Down Arrow 7"/>
          <p:cNvSpPr/>
          <p:nvPr/>
        </p:nvSpPr>
        <p:spPr bwMode="auto">
          <a:xfrm>
            <a:off x="5459432" y="2514600"/>
            <a:ext cx="484632" cy="1905000"/>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211486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86200" y="1752600"/>
            <a:ext cx="4323772" cy="3429000"/>
          </a:xfrm>
        </p:spPr>
      </p:pic>
      <p:sp>
        <p:nvSpPr>
          <p:cNvPr id="5" name="TextBox 4"/>
          <p:cNvSpPr txBox="1"/>
          <p:nvPr/>
        </p:nvSpPr>
        <p:spPr>
          <a:xfrm>
            <a:off x="655983" y="1295400"/>
            <a:ext cx="3048000" cy="5139869"/>
          </a:xfrm>
          <a:prstGeom prst="rect">
            <a:avLst/>
          </a:prstGeom>
          <a:noFill/>
        </p:spPr>
        <p:txBody>
          <a:bodyPr wrap="square" rtlCol="0">
            <a:spAutoFit/>
          </a:bodyPr>
          <a:lstStyle/>
          <a:p>
            <a:r>
              <a:rPr lang="en-US" sz="2000" u="sng" dirty="0" smtClean="0">
                <a:latin typeface="Arial" panose="020B0604020202020204" pitchFamily="34" charset="0"/>
                <a:cs typeface="Arial" panose="020B0604020202020204" pitchFamily="34" charset="0"/>
              </a:rPr>
              <a:t>Pass-through</a:t>
            </a:r>
          </a:p>
          <a:p>
            <a:r>
              <a:rPr lang="en-US" sz="2000" dirty="0" smtClean="0">
                <a:latin typeface="Arial" panose="020B0604020202020204" pitchFamily="34" charset="0"/>
                <a:cs typeface="Arial" panose="020B0604020202020204" pitchFamily="34" charset="0"/>
              </a:rPr>
              <a:t>      Sole Proprietorship</a:t>
            </a:r>
          </a:p>
          <a:p>
            <a:r>
              <a:rPr lang="en-US" sz="2000" dirty="0" smtClean="0">
                <a:latin typeface="Arial" panose="020B0604020202020204" pitchFamily="34" charset="0"/>
                <a:cs typeface="Arial" panose="020B0604020202020204" pitchFamily="34" charset="0"/>
              </a:rPr>
              <a:t>      Partnership</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S-Corp</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u="sng" dirty="0" smtClean="0">
                <a:latin typeface="Arial" panose="020B0604020202020204" pitchFamily="34" charset="0"/>
                <a:cs typeface="Arial" panose="020B0604020202020204" pitchFamily="34" charset="0"/>
              </a:rPr>
              <a:t>Election</a:t>
            </a:r>
          </a:p>
          <a:p>
            <a:r>
              <a:rPr lang="en-US" sz="2000" dirty="0" smtClean="0">
                <a:latin typeface="Arial" panose="020B0604020202020204" pitchFamily="34" charset="0"/>
                <a:cs typeface="Arial" panose="020B0604020202020204" pitchFamily="34" charset="0"/>
              </a:rPr>
              <a:t>      LLC</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Cooperative</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r>
              <a:rPr lang="en-US" sz="2000" u="sng" dirty="0" smtClean="0">
                <a:latin typeface="Arial" panose="020B0604020202020204" pitchFamily="34" charset="0"/>
                <a:cs typeface="Arial" panose="020B0604020202020204" pitchFamily="34" charset="0"/>
              </a:rPr>
              <a:t>Double</a:t>
            </a:r>
          </a:p>
          <a:p>
            <a:r>
              <a:rPr lang="en-US" sz="2000" dirty="0" smtClean="0">
                <a:latin typeface="Arial" panose="020B0604020202020204" pitchFamily="34" charset="0"/>
                <a:cs typeface="Arial" panose="020B0604020202020204" pitchFamily="34" charset="0"/>
              </a:rPr>
              <a:t>       Corporation (C)</a:t>
            </a:r>
          </a:p>
          <a:p>
            <a:endParaRPr lang="en-US" sz="2000" dirty="0">
              <a:latin typeface="Arial" panose="020B0604020202020204" pitchFamily="34" charset="0"/>
              <a:cs typeface="Arial" panose="020B0604020202020204" pitchFamily="34" charset="0"/>
            </a:endParaRPr>
          </a:p>
          <a:p>
            <a:r>
              <a:rPr lang="en-US" sz="2000" u="sng" dirty="0" smtClean="0">
                <a:latin typeface="Arial" panose="020B0604020202020204" pitchFamily="34" charset="0"/>
                <a:cs typeface="Arial" panose="020B0604020202020204" pitchFamily="34" charset="0"/>
              </a:rPr>
              <a:t>Exemption</a:t>
            </a:r>
          </a:p>
          <a:p>
            <a:r>
              <a:rPr lang="en-US" sz="2000" dirty="0" smtClean="0">
                <a:latin typeface="Arial" panose="020B0604020202020204" pitchFamily="34" charset="0"/>
                <a:cs typeface="Arial" panose="020B0604020202020204" pitchFamily="34" charset="0"/>
              </a:rPr>
              <a:t>        Nonprofit</a:t>
            </a:r>
          </a:p>
          <a:p>
            <a:endParaRPr lang="en-US" dirty="0"/>
          </a:p>
          <a:p>
            <a:endParaRPr lang="en-US" u="sng" dirty="0"/>
          </a:p>
        </p:txBody>
      </p:sp>
    </p:spTree>
    <p:extLst>
      <p:ext uri="{BB962C8B-B14F-4D97-AF65-F5344CB8AC3E}">
        <p14:creationId xmlns:p14="http://schemas.microsoft.com/office/powerpoint/2010/main" val="3349101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and Control</a:t>
            </a:r>
            <a:endParaRPr lang="en-US" dirty="0"/>
          </a:p>
        </p:txBody>
      </p:sp>
      <p:sp>
        <p:nvSpPr>
          <p:cNvPr id="9" name="TextBox 8"/>
          <p:cNvSpPr txBox="1"/>
          <p:nvPr/>
        </p:nvSpPr>
        <p:spPr>
          <a:xfrm>
            <a:off x="685800" y="1905000"/>
            <a:ext cx="3276600" cy="461665"/>
          </a:xfrm>
          <a:prstGeom prst="rect">
            <a:avLst/>
          </a:prstGeom>
          <a:noFill/>
        </p:spPr>
        <p:txBody>
          <a:bodyPr wrap="square" rtlCol="0">
            <a:spAutoFit/>
          </a:bodyPr>
          <a:lstStyle/>
          <a:p>
            <a:r>
              <a:rPr lang="en-US" dirty="0" smtClean="0"/>
              <a:t>Greatest Owner Control</a:t>
            </a:r>
            <a:endParaRPr lang="en-US" dirty="0"/>
          </a:p>
        </p:txBody>
      </p:sp>
      <p:sp>
        <p:nvSpPr>
          <p:cNvPr id="10" name="TextBox 9"/>
          <p:cNvSpPr txBox="1"/>
          <p:nvPr/>
        </p:nvSpPr>
        <p:spPr>
          <a:xfrm>
            <a:off x="685800" y="5181600"/>
            <a:ext cx="2819400" cy="461665"/>
          </a:xfrm>
          <a:prstGeom prst="rect">
            <a:avLst/>
          </a:prstGeom>
          <a:noFill/>
        </p:spPr>
        <p:txBody>
          <a:bodyPr wrap="square" rtlCol="0">
            <a:spAutoFit/>
          </a:bodyPr>
          <a:lstStyle/>
          <a:p>
            <a:r>
              <a:rPr lang="en-US" dirty="0" smtClean="0"/>
              <a:t>Least Owner Control</a:t>
            </a:r>
            <a:endParaRPr lang="en-US" dirty="0"/>
          </a:p>
        </p:txBody>
      </p:sp>
      <p:sp>
        <p:nvSpPr>
          <p:cNvPr id="11" name="Down Arrow 10"/>
          <p:cNvSpPr/>
          <p:nvPr/>
        </p:nvSpPr>
        <p:spPr bwMode="auto">
          <a:xfrm>
            <a:off x="1714500" y="2363927"/>
            <a:ext cx="609600" cy="2891135"/>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2" name="TextBox 11"/>
          <p:cNvSpPr txBox="1"/>
          <p:nvPr/>
        </p:nvSpPr>
        <p:spPr>
          <a:xfrm>
            <a:off x="3962400" y="2747665"/>
            <a:ext cx="4038600" cy="1938992"/>
          </a:xfrm>
          <a:prstGeom prst="rect">
            <a:avLst/>
          </a:prstGeom>
          <a:noFill/>
        </p:spPr>
        <p:txBody>
          <a:bodyPr wrap="square" rtlCol="0">
            <a:spAutoFit/>
          </a:bodyPr>
          <a:lstStyle/>
          <a:p>
            <a:r>
              <a:rPr lang="en-US" dirty="0" smtClean="0"/>
              <a:t>Sole Proprietorship</a:t>
            </a:r>
          </a:p>
          <a:p>
            <a:r>
              <a:rPr lang="en-US" dirty="0" smtClean="0"/>
              <a:t>Partnership</a:t>
            </a:r>
          </a:p>
          <a:p>
            <a:r>
              <a:rPr lang="en-US" dirty="0" smtClean="0"/>
              <a:t>LLC</a:t>
            </a:r>
          </a:p>
          <a:p>
            <a:r>
              <a:rPr lang="en-US" dirty="0" smtClean="0"/>
              <a:t>Cooperative</a:t>
            </a:r>
          </a:p>
          <a:p>
            <a:r>
              <a:rPr lang="en-US" dirty="0" smtClean="0"/>
              <a:t>Corporation</a:t>
            </a:r>
            <a:endParaRPr lang="en-US" dirty="0"/>
          </a:p>
        </p:txBody>
      </p:sp>
    </p:spTree>
    <p:extLst>
      <p:ext uri="{BB962C8B-B14F-4D97-AF65-F5344CB8AC3E}">
        <p14:creationId xmlns:p14="http://schemas.microsoft.com/office/powerpoint/2010/main" val="3242558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Transferability</a:t>
            </a:r>
            <a:endParaRPr lang="en-US" dirty="0"/>
          </a:p>
        </p:txBody>
      </p:sp>
      <p:sp>
        <p:nvSpPr>
          <p:cNvPr id="3" name="Content Placeholder 2"/>
          <p:cNvSpPr>
            <a:spLocks noGrp="1"/>
          </p:cNvSpPr>
          <p:nvPr>
            <p:ph idx="1"/>
          </p:nvPr>
        </p:nvSpPr>
        <p:spPr/>
        <p:txBody>
          <a:bodyPr/>
          <a:lstStyle/>
          <a:p>
            <a:pPr marL="0" indent="0">
              <a:buNone/>
            </a:pPr>
            <a:r>
              <a:rPr lang="en-US" dirty="0" smtClean="0"/>
              <a:t>Most transferable</a:t>
            </a:r>
          </a:p>
          <a:p>
            <a:pPr marL="0" indent="0">
              <a:buNone/>
            </a:pPr>
            <a:r>
              <a:rPr lang="en-US" b="1" dirty="0" smtClean="0"/>
              <a:t>			</a:t>
            </a:r>
            <a:r>
              <a:rPr lang="en-US" sz="2800" dirty="0" smtClean="0"/>
              <a:t>Corporation</a:t>
            </a:r>
            <a:endParaRPr lang="en-US" sz="2800" dirty="0"/>
          </a:p>
          <a:p>
            <a:pPr marL="0" indent="0">
              <a:buNone/>
            </a:pPr>
            <a:r>
              <a:rPr lang="en-US" b="1" dirty="0" smtClean="0"/>
              <a:t>			</a:t>
            </a:r>
            <a:r>
              <a:rPr lang="en-US" sz="2800" dirty="0" smtClean="0"/>
              <a:t>Cooperative</a:t>
            </a:r>
            <a:endParaRPr lang="en-US" b="1" dirty="0" smtClean="0"/>
          </a:p>
          <a:p>
            <a:pPr marL="0" indent="0">
              <a:buNone/>
            </a:pPr>
            <a:r>
              <a:rPr lang="en-US" b="1" dirty="0" smtClean="0"/>
              <a:t>			</a:t>
            </a:r>
            <a:r>
              <a:rPr lang="en-US" sz="2800" dirty="0" smtClean="0"/>
              <a:t>Partnership/LLC</a:t>
            </a:r>
            <a:endParaRPr lang="en-US" b="1" dirty="0"/>
          </a:p>
          <a:p>
            <a:pPr marL="0" indent="0">
              <a:buNone/>
            </a:pPr>
            <a:r>
              <a:rPr lang="en-US" dirty="0" smtClean="0"/>
              <a:t>			</a:t>
            </a:r>
            <a:r>
              <a:rPr lang="en-US" sz="2800" dirty="0" smtClean="0"/>
              <a:t>Sole Proprietorship</a:t>
            </a:r>
            <a:endParaRPr lang="en-US" dirty="0" smtClean="0"/>
          </a:p>
          <a:p>
            <a:pPr marL="0" indent="0">
              <a:buNone/>
            </a:pPr>
            <a:r>
              <a:rPr lang="en-US" dirty="0" smtClean="0"/>
              <a:t>Least transferable</a:t>
            </a:r>
            <a:endParaRPr lang="en-US" dirty="0"/>
          </a:p>
        </p:txBody>
      </p:sp>
      <p:sp>
        <p:nvSpPr>
          <p:cNvPr id="4" name="Down Arrow 3"/>
          <p:cNvSpPr/>
          <p:nvPr/>
        </p:nvSpPr>
        <p:spPr bwMode="auto">
          <a:xfrm>
            <a:off x="1295400" y="2743200"/>
            <a:ext cx="609600" cy="2286000"/>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5" name="TextBox 4"/>
          <p:cNvSpPr txBox="1"/>
          <p:nvPr/>
        </p:nvSpPr>
        <p:spPr>
          <a:xfrm>
            <a:off x="-1905000" y="2743200"/>
            <a:ext cx="184731"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75109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2443" y="2133600"/>
            <a:ext cx="4029436" cy="2293312"/>
          </a:xfrm>
        </p:spPr>
      </p:pic>
      <p:sp>
        <p:nvSpPr>
          <p:cNvPr id="5" name="TextBox 4"/>
          <p:cNvSpPr txBox="1"/>
          <p:nvPr/>
        </p:nvSpPr>
        <p:spPr>
          <a:xfrm>
            <a:off x="431082" y="1981200"/>
            <a:ext cx="2007317" cy="1938992"/>
          </a:xfrm>
          <a:prstGeom prst="rect">
            <a:avLst/>
          </a:prstGeom>
          <a:noFill/>
        </p:spPr>
        <p:txBody>
          <a:bodyPr wrap="square" rtlCol="0">
            <a:spAutoFit/>
          </a:bodyPr>
          <a:lstStyle/>
          <a:p>
            <a:r>
              <a:rPr lang="en-US" u="sng" dirty="0" smtClean="0">
                <a:latin typeface="Arial" panose="020B0604020202020204" pitchFamily="34" charset="0"/>
                <a:cs typeface="Arial" panose="020B0604020202020204" pitchFamily="34" charset="0"/>
              </a:rPr>
              <a:t>Perpetual</a:t>
            </a:r>
          </a:p>
          <a:p>
            <a:endParaRPr lang="en-US" u="sng"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Corporations</a:t>
            </a:r>
          </a:p>
          <a:p>
            <a:r>
              <a:rPr lang="en-US" dirty="0" smtClean="0">
                <a:latin typeface="Arial" panose="020B0604020202020204" pitchFamily="34" charset="0"/>
                <a:cs typeface="Arial" panose="020B0604020202020204" pitchFamily="34" charset="0"/>
              </a:rPr>
              <a:t>Cooperatives</a:t>
            </a:r>
          </a:p>
          <a:p>
            <a:r>
              <a:rPr lang="en-US" dirty="0" smtClean="0">
                <a:latin typeface="Arial" panose="020B0604020202020204" pitchFamily="34" charset="0"/>
                <a:cs typeface="Arial" panose="020B0604020202020204" pitchFamily="34" charset="0"/>
              </a:rPr>
              <a:t>LLCs</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7086600" y="1981200"/>
            <a:ext cx="1828800" cy="461665"/>
          </a:xfrm>
          <a:prstGeom prst="rect">
            <a:avLst/>
          </a:prstGeom>
          <a:noFill/>
        </p:spPr>
        <p:txBody>
          <a:bodyPr wrap="square" rtlCol="0">
            <a:spAutoFit/>
          </a:bodyPr>
          <a:lstStyle/>
          <a:p>
            <a:endParaRPr lang="en-US" dirty="0"/>
          </a:p>
        </p:txBody>
      </p:sp>
      <p:sp>
        <p:nvSpPr>
          <p:cNvPr id="7" name="TextBox 6"/>
          <p:cNvSpPr txBox="1"/>
          <p:nvPr/>
        </p:nvSpPr>
        <p:spPr>
          <a:xfrm>
            <a:off x="6477000" y="1997765"/>
            <a:ext cx="2438400" cy="1569660"/>
          </a:xfrm>
          <a:prstGeom prst="rect">
            <a:avLst/>
          </a:prstGeom>
          <a:noFill/>
        </p:spPr>
        <p:txBody>
          <a:bodyPr wrap="square" rtlCol="0">
            <a:spAutoFit/>
          </a:bodyPr>
          <a:lstStyle/>
          <a:p>
            <a:r>
              <a:rPr lang="en-US" u="sng" dirty="0" smtClean="0">
                <a:latin typeface="Arial" panose="020B0604020202020204" pitchFamily="34" charset="0"/>
                <a:cs typeface="Arial" panose="020B0604020202020204" pitchFamily="34" charset="0"/>
              </a:rPr>
              <a:t>Limited Duration</a:t>
            </a:r>
          </a:p>
          <a:p>
            <a:endParaRPr lang="en-US" u="sng"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Partnerships</a:t>
            </a:r>
          </a:p>
          <a:p>
            <a:r>
              <a:rPr lang="en-US" dirty="0" smtClean="0">
                <a:latin typeface="Arial" panose="020B0604020202020204" pitchFamily="34" charset="0"/>
                <a:cs typeface="Arial" panose="020B0604020202020204" pitchFamily="34" charset="0"/>
              </a:rPr>
              <a:t>Sole Proprietors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790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7000" y="2057400"/>
            <a:ext cx="6350000" cy="2921000"/>
          </a:xfrm>
        </p:spPr>
      </p:pic>
    </p:spTree>
    <p:extLst>
      <p:ext uri="{BB962C8B-B14F-4D97-AF65-F5344CB8AC3E}">
        <p14:creationId xmlns:p14="http://schemas.microsoft.com/office/powerpoint/2010/main" val="4032143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Gets Down to the Money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50671" y="1796143"/>
            <a:ext cx="3842657" cy="3842657"/>
          </a:xfrm>
        </p:spPr>
      </p:pic>
    </p:spTree>
    <p:extLst>
      <p:ext uri="{BB962C8B-B14F-4D97-AF65-F5344CB8AC3E}">
        <p14:creationId xmlns:p14="http://schemas.microsoft.com/office/powerpoint/2010/main" val="3485278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2123084"/>
            <a:ext cx="4248150" cy="3610928"/>
          </a:xfrm>
          <a:prstGeom prst="rect">
            <a:avLst/>
          </a:prstGeom>
        </p:spPr>
      </p:pic>
      <p:sp>
        <p:nvSpPr>
          <p:cNvPr id="5" name="Oval Callout 4"/>
          <p:cNvSpPr/>
          <p:nvPr/>
        </p:nvSpPr>
        <p:spPr bwMode="auto">
          <a:xfrm>
            <a:off x="4953000" y="609600"/>
            <a:ext cx="2743200" cy="2133600"/>
          </a:xfrm>
          <a:prstGeom prst="wedgeEllipseCallout">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7" name="TextBox 6"/>
          <p:cNvSpPr txBox="1"/>
          <p:nvPr/>
        </p:nvSpPr>
        <p:spPr>
          <a:xfrm>
            <a:off x="5124450" y="1295400"/>
            <a:ext cx="2400300" cy="830997"/>
          </a:xfrm>
          <a:prstGeom prst="rect">
            <a:avLst/>
          </a:prstGeom>
          <a:noFill/>
        </p:spPr>
        <p:txBody>
          <a:bodyPr wrap="square" rtlCol="0">
            <a:spAutoFit/>
          </a:bodyPr>
          <a:lstStyle/>
          <a:p>
            <a:r>
              <a:rPr lang="en-US" dirty="0" smtClean="0"/>
              <a:t>I know, let’s form a non-profit!</a:t>
            </a:r>
            <a:endParaRPr lang="en-US" dirty="0"/>
          </a:p>
        </p:txBody>
      </p:sp>
      <p:sp>
        <p:nvSpPr>
          <p:cNvPr id="2" name="TextBox 1"/>
          <p:cNvSpPr txBox="1"/>
          <p:nvPr/>
        </p:nvSpPr>
        <p:spPr>
          <a:xfrm>
            <a:off x="457200" y="457200"/>
            <a:ext cx="3810000" cy="1200329"/>
          </a:xfrm>
          <a:prstGeom prst="rect">
            <a:avLst/>
          </a:prstGeom>
          <a:noFill/>
        </p:spPr>
        <p:txBody>
          <a:bodyPr wrap="square" rtlCol="0">
            <a:spAutoFit/>
          </a:bodyPr>
          <a:lstStyle/>
          <a:p>
            <a:r>
              <a:rPr lang="en-US" sz="3600" dirty="0" smtClean="0">
                <a:solidFill>
                  <a:schemeClr val="tx2"/>
                </a:solidFill>
                <a:latin typeface="Arial" panose="020B0604020202020204" pitchFamily="34" charset="0"/>
                <a:cs typeface="Arial" panose="020B0604020202020204" pitchFamily="34" charset="0"/>
              </a:rPr>
              <a:t>Nonprofit Corporations</a:t>
            </a:r>
            <a:endParaRPr lang="en-US" sz="36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9182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Nonprofit Corporations</a:t>
            </a:r>
            <a:endParaRPr lang="en-US" dirty="0"/>
          </a:p>
        </p:txBody>
      </p:sp>
      <p:sp>
        <p:nvSpPr>
          <p:cNvPr id="3" name="Content Placeholder 2"/>
          <p:cNvSpPr>
            <a:spLocks noGrp="1"/>
          </p:cNvSpPr>
          <p:nvPr>
            <p:ph idx="1"/>
          </p:nvPr>
        </p:nvSpPr>
        <p:spPr/>
        <p:txBody>
          <a:bodyPr/>
          <a:lstStyle/>
          <a:p>
            <a:pPr marL="0" indent="0">
              <a:buNone/>
            </a:pPr>
            <a:r>
              <a:rPr lang="en-US" u="sng" dirty="0" smtClean="0"/>
              <a:t>Advantages:</a:t>
            </a:r>
          </a:p>
          <a:p>
            <a:r>
              <a:rPr lang="en-US" sz="2800" dirty="0" smtClean="0"/>
              <a:t>Attractive to corporate donors and foundations</a:t>
            </a:r>
          </a:p>
          <a:p>
            <a:r>
              <a:rPr lang="en-US" sz="2800" dirty="0" smtClean="0"/>
              <a:t>Great for bootstrapping in respect of in-kind contributions</a:t>
            </a:r>
          </a:p>
          <a:p>
            <a:r>
              <a:rPr lang="en-US" sz="2800" dirty="0" smtClean="0"/>
              <a:t>May be tax-exempt</a:t>
            </a:r>
          </a:p>
          <a:p>
            <a:r>
              <a:rPr lang="en-US" sz="2800" dirty="0" smtClean="0"/>
              <a:t>May or may not be member-based</a:t>
            </a:r>
          </a:p>
          <a:p>
            <a:pPr marL="0" indent="0">
              <a:buNone/>
            </a:pPr>
            <a:endParaRPr lang="en-US" sz="2800" dirty="0"/>
          </a:p>
        </p:txBody>
      </p:sp>
    </p:spTree>
    <p:extLst>
      <p:ext uri="{BB962C8B-B14F-4D97-AF65-F5344CB8AC3E}">
        <p14:creationId xmlns:p14="http://schemas.microsoft.com/office/powerpoint/2010/main" val="3952801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817"/>
            <a:ext cx="7772400" cy="1143000"/>
          </a:xfrm>
        </p:spPr>
        <p:txBody>
          <a:bodyPr/>
          <a:lstStyle/>
          <a:p>
            <a:r>
              <a:rPr lang="en-US" dirty="0" smtClean="0"/>
              <a:t>Nonprofit Corporations</a:t>
            </a:r>
            <a:endParaRPr lang="en-US" dirty="0"/>
          </a:p>
        </p:txBody>
      </p:sp>
      <p:sp>
        <p:nvSpPr>
          <p:cNvPr id="3" name="Content Placeholder 2"/>
          <p:cNvSpPr>
            <a:spLocks noGrp="1"/>
          </p:cNvSpPr>
          <p:nvPr>
            <p:ph idx="1"/>
          </p:nvPr>
        </p:nvSpPr>
        <p:spPr>
          <a:xfrm>
            <a:off x="838200" y="1139687"/>
            <a:ext cx="7772400" cy="3581400"/>
          </a:xfrm>
        </p:spPr>
        <p:txBody>
          <a:bodyPr/>
          <a:lstStyle/>
          <a:p>
            <a:pPr marL="0" indent="0">
              <a:buNone/>
            </a:pPr>
            <a:r>
              <a:rPr lang="en-US" u="sng" dirty="0" smtClean="0"/>
              <a:t>Disadvantages</a:t>
            </a:r>
          </a:p>
          <a:p>
            <a:r>
              <a:rPr lang="en-US" sz="2800" dirty="0" smtClean="0"/>
              <a:t>Profits are not distributed but must be reinvested in the social mission</a:t>
            </a:r>
          </a:p>
          <a:p>
            <a:r>
              <a:rPr lang="en-US" sz="2800" dirty="0" smtClean="0"/>
              <a:t>There is no “owner”</a:t>
            </a:r>
          </a:p>
          <a:p>
            <a:r>
              <a:rPr lang="en-US" sz="2800" dirty="0" smtClean="0"/>
              <a:t>Upon dissolution, all assets must be transferred to another nonprofit</a:t>
            </a:r>
          </a:p>
          <a:p>
            <a:r>
              <a:rPr lang="en-US" sz="2800" dirty="0" smtClean="0"/>
              <a:t>Risk loss of exempt status due to excessive unrelated business income</a:t>
            </a:r>
            <a:endParaRPr lang="en-US" sz="2800" dirty="0"/>
          </a:p>
        </p:txBody>
      </p:sp>
    </p:spTree>
    <p:extLst>
      <p:ext uri="{BB962C8B-B14F-4D97-AF65-F5344CB8AC3E}">
        <p14:creationId xmlns:p14="http://schemas.microsoft.com/office/powerpoint/2010/main" val="3681801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609600"/>
            <a:ext cx="6738741" cy="4953000"/>
          </a:xfrm>
        </p:spPr>
      </p:pic>
    </p:spTree>
    <p:extLst>
      <p:ext uri="{BB962C8B-B14F-4D97-AF65-F5344CB8AC3E}">
        <p14:creationId xmlns:p14="http://schemas.microsoft.com/office/powerpoint/2010/main" val="1533137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533400"/>
            <a:ext cx="4572000" cy="4924955"/>
          </a:xfrm>
          <a:prstGeom prst="rect">
            <a:avLst/>
          </a:prstGeom>
        </p:spPr>
      </p:pic>
      <p:sp>
        <p:nvSpPr>
          <p:cNvPr id="8" name="TextBox 7"/>
          <p:cNvSpPr txBox="1"/>
          <p:nvPr/>
        </p:nvSpPr>
        <p:spPr>
          <a:xfrm>
            <a:off x="762000" y="1600200"/>
            <a:ext cx="3581400" cy="1569660"/>
          </a:xfrm>
          <a:prstGeom prst="rect">
            <a:avLst/>
          </a:prstGeom>
          <a:noFill/>
        </p:spPr>
        <p:txBody>
          <a:bodyPr wrap="square" rtlCol="0">
            <a:spAutoFit/>
          </a:bodyPr>
          <a:lstStyle/>
          <a:p>
            <a:r>
              <a:rPr lang="en-US" sz="3200" dirty="0" smtClean="0">
                <a:solidFill>
                  <a:schemeClr val="tx2"/>
                </a:solidFill>
              </a:rPr>
              <a:t>That money tree may lose its leaves, come fall!</a:t>
            </a:r>
            <a:endParaRPr lang="en-US" sz="3200" dirty="0">
              <a:solidFill>
                <a:schemeClr val="tx2"/>
              </a:solidFill>
            </a:endParaRPr>
          </a:p>
        </p:txBody>
      </p:sp>
    </p:spTree>
    <p:extLst>
      <p:ext uri="{BB962C8B-B14F-4D97-AF65-F5344CB8AC3E}">
        <p14:creationId xmlns:p14="http://schemas.microsoft.com/office/powerpoint/2010/main" val="1222942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Sole Proprietorships</a:t>
            </a:r>
            <a:endParaRPr lang="en-US" dirty="0"/>
          </a:p>
        </p:txBody>
      </p:sp>
      <p:sp>
        <p:nvSpPr>
          <p:cNvPr id="3" name="Content Placeholder 2"/>
          <p:cNvSpPr>
            <a:spLocks noGrp="1"/>
          </p:cNvSpPr>
          <p:nvPr>
            <p:ph idx="1"/>
          </p:nvPr>
        </p:nvSpPr>
        <p:spPr>
          <a:xfrm>
            <a:off x="533400" y="1553817"/>
            <a:ext cx="7772400" cy="3581400"/>
          </a:xfrm>
        </p:spPr>
        <p:txBody>
          <a:bodyPr/>
          <a:lstStyle/>
          <a:p>
            <a:pPr marL="0" indent="0">
              <a:buNone/>
            </a:pPr>
            <a:r>
              <a:rPr lang="en-US" u="sng" dirty="0" smtClean="0"/>
              <a:t>Advantages</a:t>
            </a:r>
          </a:p>
          <a:p>
            <a:r>
              <a:rPr lang="en-US" sz="2400" dirty="0" smtClean="0"/>
              <a:t>Easy and Inexpensive to Form (may need a DBA)</a:t>
            </a:r>
          </a:p>
          <a:p>
            <a:r>
              <a:rPr lang="en-US" sz="2400" dirty="0" smtClean="0"/>
              <a:t>Direct Taxation</a:t>
            </a:r>
          </a:p>
          <a:p>
            <a:r>
              <a:rPr lang="en-US" sz="2400" dirty="0" smtClean="0"/>
              <a:t>Full Control</a:t>
            </a:r>
          </a:p>
          <a:p>
            <a:r>
              <a:rPr lang="en-US" sz="2400" dirty="0" smtClean="0"/>
              <a:t>No major reporting requirements</a:t>
            </a:r>
          </a:p>
          <a:p>
            <a:pPr marL="0" indent="0">
              <a:buNone/>
            </a:pPr>
            <a:r>
              <a:rPr lang="en-US" u="sng" dirty="0" smtClean="0"/>
              <a:t>Disadvantages</a:t>
            </a:r>
            <a:endParaRPr lang="en-US" sz="2400" u="sng" dirty="0" smtClean="0"/>
          </a:p>
          <a:p>
            <a:r>
              <a:rPr lang="en-US" sz="2400" dirty="0" smtClean="0"/>
              <a:t>Unlimited Liability/Need for Major Insurance</a:t>
            </a:r>
          </a:p>
          <a:p>
            <a:r>
              <a:rPr lang="en-US" sz="2400" dirty="0" smtClean="0"/>
              <a:t>Difficulty Raising Debt Capital</a:t>
            </a:r>
          </a:p>
          <a:p>
            <a:r>
              <a:rPr lang="en-US" sz="2400" dirty="0" smtClean="0"/>
              <a:t>Business Survival all depends on YOU!</a:t>
            </a:r>
            <a:endParaRPr lang="en-US" sz="2400" dirty="0"/>
          </a:p>
        </p:txBody>
      </p:sp>
    </p:spTree>
    <p:extLst>
      <p:ext uri="{BB962C8B-B14F-4D97-AF65-F5344CB8AC3E}">
        <p14:creationId xmlns:p14="http://schemas.microsoft.com/office/powerpoint/2010/main" val="1827818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01363"/>
            <a:ext cx="7772400" cy="3581400"/>
          </a:xfrm>
        </p:spPr>
        <p:txBody>
          <a:bodyPr/>
          <a:lstStyle/>
          <a:p>
            <a:pPr marL="0" indent="0">
              <a:buNone/>
            </a:pP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139" y="1301363"/>
            <a:ext cx="5486400" cy="3434963"/>
          </a:xfrm>
          <a:prstGeom prst="rect">
            <a:avLst/>
          </a:prstGeom>
        </p:spPr>
      </p:pic>
      <p:sp>
        <p:nvSpPr>
          <p:cNvPr id="5" name="TextBox 4"/>
          <p:cNvSpPr txBox="1"/>
          <p:nvPr/>
        </p:nvSpPr>
        <p:spPr>
          <a:xfrm>
            <a:off x="861391" y="1201374"/>
            <a:ext cx="4343400" cy="1631216"/>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Partners Share!</a:t>
            </a:r>
          </a:p>
          <a:p>
            <a:pPr marL="457200" indent="-457200">
              <a:buFont typeface="Arial" panose="020B0604020202020204" pitchFamily="34" charset="0"/>
              <a:buChar char="•"/>
            </a:pPr>
            <a:r>
              <a:rPr lang="en-US" dirty="0" smtClean="0">
                <a:latin typeface="Arial" panose="020B0604020202020204" pitchFamily="34" charset="0"/>
                <a:cs typeface="Arial" panose="020B0604020202020204" pitchFamily="34" charset="0"/>
              </a:rPr>
              <a:t>In profits and losses</a:t>
            </a:r>
          </a:p>
          <a:p>
            <a:pPr marL="457200" indent="-457200">
              <a:buFont typeface="Arial" panose="020B0604020202020204" pitchFamily="34" charset="0"/>
              <a:buChar char="•"/>
            </a:pPr>
            <a:r>
              <a:rPr lang="en-US" dirty="0" smtClean="0">
                <a:latin typeface="Arial" panose="020B0604020202020204" pitchFamily="34" charset="0"/>
                <a:cs typeface="Arial" panose="020B0604020202020204" pitchFamily="34" charset="0"/>
              </a:rPr>
              <a:t>In management</a:t>
            </a:r>
          </a:p>
          <a:p>
            <a:pPr marL="457200" indent="-457200">
              <a:buFont typeface="Arial" panose="020B0604020202020204" pitchFamily="34" charset="0"/>
              <a:buChar char="•"/>
            </a:pPr>
            <a:r>
              <a:rPr lang="en-US" dirty="0" smtClean="0">
                <a:latin typeface="Arial" panose="020B0604020202020204" pitchFamily="34" charset="0"/>
                <a:cs typeface="Arial" panose="020B0604020202020204" pitchFamily="34" charset="0"/>
              </a:rPr>
              <a:t>In raising capital</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1905000" y="555043"/>
            <a:ext cx="5638800" cy="646331"/>
          </a:xfrm>
          <a:prstGeom prst="rect">
            <a:avLst/>
          </a:prstGeom>
          <a:noFill/>
        </p:spPr>
        <p:txBody>
          <a:bodyPr wrap="square" rtlCol="0">
            <a:spAutoFit/>
          </a:bodyPr>
          <a:lstStyle/>
          <a:p>
            <a:pPr algn="ctr"/>
            <a:r>
              <a:rPr lang="en-US" sz="3600" dirty="0" smtClean="0">
                <a:solidFill>
                  <a:schemeClr val="tx2"/>
                </a:solidFill>
                <a:latin typeface="+mn-lt"/>
              </a:rPr>
              <a:t>Partnerships</a:t>
            </a:r>
            <a:endParaRPr lang="en-US" sz="3600" dirty="0">
              <a:solidFill>
                <a:schemeClr val="tx2"/>
              </a:solidFill>
              <a:latin typeface="+mn-lt"/>
            </a:endParaRPr>
          </a:p>
        </p:txBody>
      </p:sp>
      <p:sp>
        <p:nvSpPr>
          <p:cNvPr id="6" name="TextBox 5"/>
          <p:cNvSpPr txBox="1"/>
          <p:nvPr/>
        </p:nvSpPr>
        <p:spPr>
          <a:xfrm>
            <a:off x="861391" y="2932579"/>
            <a:ext cx="4495800" cy="3108543"/>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But they also share:</a:t>
            </a: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Unlimited liability for the partnership debt </a:t>
            </a: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Individual partners have the authority to act for the partnership.</a:t>
            </a: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Succession and transferability issues</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7315200" y="1524000"/>
            <a:ext cx="1600200" cy="830997"/>
          </a:xfrm>
          <a:prstGeom prst="rect">
            <a:avLst/>
          </a:prstGeom>
          <a:noFill/>
        </p:spPr>
        <p:txBody>
          <a:bodyPr wrap="square" rtlCol="0">
            <a:spAutoFit/>
          </a:bodyPr>
          <a:lstStyle/>
          <a:p>
            <a:r>
              <a:rPr lang="en-US" dirty="0" smtClean="0"/>
              <a:t>General Partnership</a:t>
            </a:r>
            <a:endParaRPr lang="en-US" dirty="0"/>
          </a:p>
        </p:txBody>
      </p:sp>
      <p:sp>
        <p:nvSpPr>
          <p:cNvPr id="10" name="TextBox 9"/>
          <p:cNvSpPr txBox="1"/>
          <p:nvPr/>
        </p:nvSpPr>
        <p:spPr>
          <a:xfrm>
            <a:off x="7162800" y="3055203"/>
            <a:ext cx="1905000" cy="830997"/>
          </a:xfrm>
          <a:prstGeom prst="rect">
            <a:avLst/>
          </a:prstGeom>
          <a:noFill/>
        </p:spPr>
        <p:txBody>
          <a:bodyPr wrap="square" rtlCol="0">
            <a:spAutoFit/>
          </a:bodyPr>
          <a:lstStyle/>
          <a:p>
            <a:r>
              <a:rPr lang="en-US" dirty="0" smtClean="0"/>
              <a:t>Limited Partnership</a:t>
            </a:r>
            <a:endParaRPr lang="en-US" dirty="0"/>
          </a:p>
        </p:txBody>
      </p:sp>
      <p:sp>
        <p:nvSpPr>
          <p:cNvPr id="11" name="TextBox 10"/>
          <p:cNvSpPr txBox="1"/>
          <p:nvPr/>
        </p:nvSpPr>
        <p:spPr>
          <a:xfrm>
            <a:off x="6400800" y="4688661"/>
            <a:ext cx="2895600" cy="830997"/>
          </a:xfrm>
          <a:prstGeom prst="rect">
            <a:avLst/>
          </a:prstGeom>
          <a:noFill/>
        </p:spPr>
        <p:txBody>
          <a:bodyPr wrap="square" rtlCol="0">
            <a:spAutoFit/>
          </a:bodyPr>
          <a:lstStyle/>
          <a:p>
            <a:r>
              <a:rPr lang="en-US" dirty="0" smtClean="0"/>
              <a:t>Limited Liability Limited Partnership</a:t>
            </a:r>
            <a:endParaRPr lang="en-US" dirty="0"/>
          </a:p>
        </p:txBody>
      </p:sp>
    </p:spTree>
    <p:extLst>
      <p:ext uri="{BB962C8B-B14F-4D97-AF65-F5344CB8AC3E}">
        <p14:creationId xmlns:p14="http://schemas.microsoft.com/office/powerpoint/2010/main" val="3165909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1981200"/>
            <a:ext cx="5657850" cy="3086100"/>
          </a:xfrm>
        </p:spPr>
      </p:pic>
    </p:spTree>
    <p:extLst>
      <p:ext uri="{BB962C8B-B14F-4D97-AF65-F5344CB8AC3E}">
        <p14:creationId xmlns:p14="http://schemas.microsoft.com/office/powerpoint/2010/main" val="1411198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Corporations (C Corps)</a:t>
            </a:r>
            <a:endParaRPr lang="en-US" dirty="0"/>
          </a:p>
        </p:txBody>
      </p:sp>
      <p:sp>
        <p:nvSpPr>
          <p:cNvPr id="3" name="Content Placeholder 2"/>
          <p:cNvSpPr>
            <a:spLocks noGrp="1"/>
          </p:cNvSpPr>
          <p:nvPr>
            <p:ph idx="1"/>
          </p:nvPr>
        </p:nvSpPr>
        <p:spPr/>
        <p:txBody>
          <a:bodyPr/>
          <a:lstStyle/>
          <a:p>
            <a:pPr marL="0" indent="0">
              <a:buNone/>
            </a:pPr>
            <a:r>
              <a:rPr lang="en-US" u="sng" dirty="0" smtClean="0"/>
              <a:t>Advantages:</a:t>
            </a:r>
          </a:p>
          <a:p>
            <a:pPr>
              <a:buFont typeface="Arial" panose="020B0604020202020204" pitchFamily="34" charset="0"/>
              <a:buChar char="•"/>
            </a:pPr>
            <a:r>
              <a:rPr lang="en-US" sz="2800" dirty="0" smtClean="0"/>
              <a:t>Limited liability for owners</a:t>
            </a:r>
          </a:p>
          <a:p>
            <a:pPr>
              <a:buFont typeface="Arial" panose="020B0604020202020204" pitchFamily="34" charset="0"/>
              <a:buChar char="•"/>
            </a:pPr>
            <a:r>
              <a:rPr lang="en-US" sz="2800" dirty="0" smtClean="0"/>
              <a:t>Ability to raise major capital through sale of stock</a:t>
            </a:r>
          </a:p>
          <a:p>
            <a:pPr>
              <a:buFont typeface="Arial" panose="020B0604020202020204" pitchFamily="34" charset="0"/>
              <a:buChar char="•"/>
            </a:pPr>
            <a:r>
              <a:rPr lang="en-US" sz="2800" dirty="0" smtClean="0"/>
              <a:t>Transferability</a:t>
            </a:r>
          </a:p>
        </p:txBody>
      </p:sp>
    </p:spTree>
    <p:extLst>
      <p:ext uri="{BB962C8B-B14F-4D97-AF65-F5344CB8AC3E}">
        <p14:creationId xmlns:p14="http://schemas.microsoft.com/office/powerpoint/2010/main" val="3271306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Corporations (C Corps)</a:t>
            </a:r>
            <a:endParaRPr lang="en-US" dirty="0"/>
          </a:p>
        </p:txBody>
      </p:sp>
      <p:sp>
        <p:nvSpPr>
          <p:cNvPr id="3" name="Content Placeholder 2"/>
          <p:cNvSpPr>
            <a:spLocks noGrp="1"/>
          </p:cNvSpPr>
          <p:nvPr>
            <p:ph idx="1"/>
          </p:nvPr>
        </p:nvSpPr>
        <p:spPr/>
        <p:txBody>
          <a:bodyPr/>
          <a:lstStyle/>
          <a:p>
            <a:pPr marL="0" indent="0">
              <a:buNone/>
            </a:pPr>
            <a:r>
              <a:rPr lang="en-US" u="sng" dirty="0" smtClean="0"/>
              <a:t>Disadvantages</a:t>
            </a:r>
          </a:p>
          <a:p>
            <a:r>
              <a:rPr lang="en-US" sz="2800" dirty="0" smtClean="0"/>
              <a:t>More complex and expensive to form</a:t>
            </a:r>
          </a:p>
          <a:p>
            <a:r>
              <a:rPr lang="en-US" sz="2800" dirty="0" smtClean="0"/>
              <a:t>More governmental regulation</a:t>
            </a:r>
          </a:p>
          <a:p>
            <a:r>
              <a:rPr lang="en-US" sz="2800" dirty="0" smtClean="0"/>
              <a:t>No pass-through of losses to shareholders</a:t>
            </a:r>
          </a:p>
          <a:p>
            <a:r>
              <a:rPr lang="en-US" sz="2800" dirty="0" smtClean="0"/>
              <a:t>Double-taxation</a:t>
            </a:r>
          </a:p>
          <a:p>
            <a:r>
              <a:rPr lang="en-US" sz="2800" dirty="0" smtClean="0"/>
              <a:t>Control resides in the board of directors</a:t>
            </a:r>
            <a:endParaRPr lang="en-US" sz="2800" dirty="0"/>
          </a:p>
        </p:txBody>
      </p:sp>
    </p:spTree>
    <p:extLst>
      <p:ext uri="{BB962C8B-B14F-4D97-AF65-F5344CB8AC3E}">
        <p14:creationId xmlns:p14="http://schemas.microsoft.com/office/powerpoint/2010/main" val="1019835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Corporations (S Corps)</a:t>
            </a:r>
            <a:endParaRPr lang="en-US" dirty="0"/>
          </a:p>
        </p:txBody>
      </p:sp>
      <p:sp>
        <p:nvSpPr>
          <p:cNvPr id="3" name="Content Placeholder 2"/>
          <p:cNvSpPr>
            <a:spLocks noGrp="1"/>
          </p:cNvSpPr>
          <p:nvPr>
            <p:ph idx="1"/>
          </p:nvPr>
        </p:nvSpPr>
        <p:spPr/>
        <p:txBody>
          <a:bodyPr/>
          <a:lstStyle/>
          <a:p>
            <a:r>
              <a:rPr lang="en-US" dirty="0" smtClean="0"/>
              <a:t>Pass-through taxation</a:t>
            </a:r>
          </a:p>
          <a:p>
            <a:r>
              <a:rPr lang="en-US" dirty="0" smtClean="0"/>
              <a:t>Limited liability</a:t>
            </a:r>
          </a:p>
          <a:p>
            <a:r>
              <a:rPr lang="en-US" dirty="0" smtClean="0"/>
              <a:t>Limited to 100 shareholders who must be US citizens or residents</a:t>
            </a:r>
          </a:p>
          <a:p>
            <a:r>
              <a:rPr lang="en-US" dirty="0" smtClean="0"/>
              <a:t>Not desirable if wanting to expand</a:t>
            </a:r>
          </a:p>
          <a:p>
            <a:r>
              <a:rPr lang="en-US" dirty="0" smtClean="0"/>
              <a:t>Limited ability to own subsidiary corporations</a:t>
            </a:r>
            <a:endParaRPr lang="en-US" dirty="0"/>
          </a:p>
        </p:txBody>
      </p:sp>
    </p:spTree>
    <p:extLst>
      <p:ext uri="{BB962C8B-B14F-4D97-AF65-F5344CB8AC3E}">
        <p14:creationId xmlns:p14="http://schemas.microsoft.com/office/powerpoint/2010/main" val="3859936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Corporation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9000" y="1981200"/>
            <a:ext cx="2681923" cy="3581400"/>
          </a:xfrm>
        </p:spPr>
      </p:pic>
      <p:sp>
        <p:nvSpPr>
          <p:cNvPr id="3" name="TextBox 2"/>
          <p:cNvSpPr txBox="1"/>
          <p:nvPr/>
        </p:nvSpPr>
        <p:spPr>
          <a:xfrm>
            <a:off x="457200" y="2514600"/>
            <a:ext cx="2773838" cy="830997"/>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Not available in North Carolina.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8868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LLC</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4400" y="1733550"/>
            <a:ext cx="5207000" cy="3905250"/>
          </a:xfrm>
        </p:spPr>
      </p:pic>
    </p:spTree>
    <p:extLst>
      <p:ext uri="{BB962C8B-B14F-4D97-AF65-F5344CB8AC3E}">
        <p14:creationId xmlns:p14="http://schemas.microsoft.com/office/powerpoint/2010/main" val="3618109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739" y="152400"/>
            <a:ext cx="7772400" cy="1143000"/>
          </a:xfrm>
        </p:spPr>
        <p:txBody>
          <a:bodyPr/>
          <a:lstStyle/>
          <a:p>
            <a:r>
              <a:rPr lang="en-US" dirty="0" smtClean="0"/>
              <a:t>Limited Liability Companies</a:t>
            </a:r>
            <a:endParaRPr lang="en-US" dirty="0"/>
          </a:p>
        </p:txBody>
      </p:sp>
      <p:sp>
        <p:nvSpPr>
          <p:cNvPr id="3" name="Content Placeholder 2"/>
          <p:cNvSpPr>
            <a:spLocks noGrp="1"/>
          </p:cNvSpPr>
          <p:nvPr>
            <p:ph idx="1"/>
          </p:nvPr>
        </p:nvSpPr>
        <p:spPr>
          <a:xfrm>
            <a:off x="712304" y="1295400"/>
            <a:ext cx="7772400" cy="3581400"/>
          </a:xfrm>
        </p:spPr>
        <p:txBody>
          <a:bodyPr/>
          <a:lstStyle/>
          <a:p>
            <a:pPr marL="0" indent="0">
              <a:buNone/>
            </a:pPr>
            <a:r>
              <a:rPr lang="en-US" u="sng" dirty="0" smtClean="0"/>
              <a:t>Advantages</a:t>
            </a:r>
          </a:p>
          <a:p>
            <a:pPr>
              <a:buFont typeface="Arial" panose="020B0604020202020204" pitchFamily="34" charset="0"/>
              <a:buChar char="•"/>
            </a:pPr>
            <a:r>
              <a:rPr lang="en-US" sz="2800" dirty="0" smtClean="0"/>
              <a:t>Pass-through taxation to members</a:t>
            </a:r>
          </a:p>
          <a:p>
            <a:pPr>
              <a:buFont typeface="Arial" panose="020B0604020202020204" pitchFamily="34" charset="0"/>
              <a:buChar char="•"/>
            </a:pPr>
            <a:r>
              <a:rPr lang="en-US" sz="2800" dirty="0" smtClean="0"/>
              <a:t>Limited Liability</a:t>
            </a:r>
          </a:p>
          <a:p>
            <a:pPr>
              <a:buFont typeface="Arial" panose="020B0604020202020204" pitchFamily="34" charset="0"/>
              <a:buChar char="•"/>
            </a:pPr>
            <a:r>
              <a:rPr lang="en-US" sz="2800" dirty="0" smtClean="0"/>
              <a:t>Perpetual Existence</a:t>
            </a:r>
          </a:p>
          <a:p>
            <a:pPr>
              <a:buFont typeface="Arial" panose="020B0604020202020204" pitchFamily="34" charset="0"/>
              <a:buChar char="•"/>
            </a:pPr>
            <a:r>
              <a:rPr lang="en-US" sz="2800" dirty="0" smtClean="0"/>
              <a:t>Centralized management</a:t>
            </a:r>
          </a:p>
          <a:p>
            <a:pPr>
              <a:buFont typeface="Arial" panose="020B0604020202020204" pitchFamily="34" charset="0"/>
              <a:buChar char="•"/>
            </a:pPr>
            <a:r>
              <a:rPr lang="en-US" sz="2800" dirty="0" smtClean="0"/>
              <a:t>Free transferability</a:t>
            </a:r>
          </a:p>
          <a:p>
            <a:pPr>
              <a:buFont typeface="Arial" panose="020B0604020202020204" pitchFamily="34" charset="0"/>
              <a:buChar char="•"/>
            </a:pPr>
            <a:r>
              <a:rPr lang="en-US" sz="2800" dirty="0" smtClean="0"/>
              <a:t>Unlimited number of members</a:t>
            </a:r>
          </a:p>
          <a:p>
            <a:pPr>
              <a:buFont typeface="Arial" panose="020B0604020202020204" pitchFamily="34" charset="0"/>
              <a:buChar char="•"/>
            </a:pPr>
            <a:r>
              <a:rPr lang="en-US" sz="2800" dirty="0" smtClean="0"/>
              <a:t>May own subsidiary corporations</a:t>
            </a:r>
          </a:p>
          <a:p>
            <a:pPr>
              <a:buFont typeface="Arial" panose="020B0604020202020204" pitchFamily="34" charset="0"/>
              <a:buChar char="•"/>
            </a:pPr>
            <a:r>
              <a:rPr lang="en-US" sz="2800" dirty="0" smtClean="0"/>
              <a:t>May have multiple classes of stock</a:t>
            </a:r>
            <a:endParaRPr lang="en-US" sz="2800" dirty="0"/>
          </a:p>
        </p:txBody>
      </p:sp>
    </p:spTree>
    <p:extLst>
      <p:ext uri="{BB962C8B-B14F-4D97-AF65-F5344CB8AC3E}">
        <p14:creationId xmlns:p14="http://schemas.microsoft.com/office/powerpoint/2010/main" val="741927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DISCLAIMER #1</a:t>
            </a:r>
            <a:endParaRPr lang="en-US" dirty="0"/>
          </a:p>
        </p:txBody>
      </p:sp>
      <p:sp>
        <p:nvSpPr>
          <p:cNvPr id="3" name="Content Placeholder 2"/>
          <p:cNvSpPr>
            <a:spLocks noGrp="1"/>
          </p:cNvSpPr>
          <p:nvPr>
            <p:ph idx="1"/>
          </p:nvPr>
        </p:nvSpPr>
        <p:spPr/>
        <p:txBody>
          <a:bodyPr/>
          <a:lstStyle/>
          <a:p>
            <a:pPr marL="0" indent="0">
              <a:buNone/>
            </a:pPr>
            <a:r>
              <a:rPr lang="en-US" dirty="0" smtClean="0"/>
              <a:t>Images used in this presentation are not the property of the author, North Carolina State University, or the North Carolina Cooperative Extension Service.  They were all pulled from the Internet. We thank Charles M. Schulz, in particular, for his contribution to this presentation.</a:t>
            </a:r>
            <a:endParaRPr lang="en-US" dirty="0"/>
          </a:p>
        </p:txBody>
      </p:sp>
    </p:spTree>
    <p:extLst>
      <p:ext uri="{BB962C8B-B14F-4D97-AF65-F5344CB8AC3E}">
        <p14:creationId xmlns:p14="http://schemas.microsoft.com/office/powerpoint/2010/main" val="412501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Liability Companies</a:t>
            </a:r>
            <a:endParaRPr lang="en-US" dirty="0"/>
          </a:p>
        </p:txBody>
      </p:sp>
      <p:sp>
        <p:nvSpPr>
          <p:cNvPr id="3" name="Content Placeholder 2"/>
          <p:cNvSpPr>
            <a:spLocks noGrp="1"/>
          </p:cNvSpPr>
          <p:nvPr>
            <p:ph idx="1"/>
          </p:nvPr>
        </p:nvSpPr>
        <p:spPr>
          <a:xfrm>
            <a:off x="762000" y="1981200"/>
            <a:ext cx="7772400" cy="3581400"/>
          </a:xfrm>
        </p:spPr>
        <p:txBody>
          <a:bodyPr/>
          <a:lstStyle/>
          <a:p>
            <a:pPr marL="0" indent="0">
              <a:buNone/>
            </a:pPr>
            <a:r>
              <a:rPr lang="en-US" u="sng" dirty="0" smtClean="0"/>
              <a:t>Disadvantages</a:t>
            </a:r>
          </a:p>
          <a:p>
            <a:r>
              <a:rPr lang="en-US" sz="2800" dirty="0" smtClean="0"/>
              <a:t>More expensive to form</a:t>
            </a:r>
          </a:p>
          <a:p>
            <a:r>
              <a:rPr lang="en-US" sz="2800" dirty="0" smtClean="0"/>
              <a:t>Not a separate entity</a:t>
            </a:r>
          </a:p>
          <a:p>
            <a:r>
              <a:rPr lang="en-US" sz="2800" dirty="0" smtClean="0"/>
              <a:t>Members must file quarterly estimated taxes</a:t>
            </a:r>
          </a:p>
          <a:p>
            <a:r>
              <a:rPr lang="en-US" sz="2800" dirty="0" smtClean="0"/>
              <a:t>May be required to register with SEC if members don’t manage it</a:t>
            </a:r>
          </a:p>
          <a:p>
            <a:r>
              <a:rPr lang="en-US" sz="2800" dirty="0" smtClean="0"/>
              <a:t>Consensus may be difficult</a:t>
            </a:r>
          </a:p>
          <a:p>
            <a:endParaRPr lang="en-US" sz="2800" dirty="0"/>
          </a:p>
        </p:txBody>
      </p:sp>
    </p:spTree>
    <p:extLst>
      <p:ext uri="{BB962C8B-B14F-4D97-AF65-F5344CB8AC3E}">
        <p14:creationId xmlns:p14="http://schemas.microsoft.com/office/powerpoint/2010/main" val="30663886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L3C or “4</a:t>
            </a:r>
            <a:r>
              <a:rPr lang="en-US" baseline="30000" dirty="0" smtClean="0"/>
              <a:t>th</a:t>
            </a:r>
            <a:r>
              <a:rPr lang="en-US" dirty="0" smtClean="0"/>
              <a:t> Sector” Enterprises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5850" y="1371600"/>
            <a:ext cx="4432300" cy="4432300"/>
          </a:xfrm>
        </p:spPr>
      </p:pic>
    </p:spTree>
    <p:extLst>
      <p:ext uri="{BB962C8B-B14F-4D97-AF65-F5344CB8AC3E}">
        <p14:creationId xmlns:p14="http://schemas.microsoft.com/office/powerpoint/2010/main" val="50089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Cooperatives</a:t>
            </a:r>
            <a:endParaRPr lang="en-US" dirty="0"/>
          </a:p>
        </p:txBody>
      </p:sp>
      <p:sp>
        <p:nvSpPr>
          <p:cNvPr id="3" name="Content Placeholder 2"/>
          <p:cNvSpPr>
            <a:spLocks noGrp="1"/>
          </p:cNvSpPr>
          <p:nvPr>
            <p:ph idx="1"/>
          </p:nvPr>
        </p:nvSpPr>
        <p:spPr/>
        <p:txBody>
          <a:bodyPr/>
          <a:lstStyle/>
          <a:p>
            <a:pPr marL="0" indent="0">
              <a:buNone/>
            </a:pPr>
            <a:r>
              <a:rPr lang="en-US" dirty="0" smtClean="0"/>
              <a:t>4 Kinds</a:t>
            </a:r>
          </a:p>
          <a:p>
            <a:pPr>
              <a:buFont typeface="Arial" panose="020B0604020202020204" pitchFamily="34" charset="0"/>
              <a:buChar char="•"/>
            </a:pPr>
            <a:r>
              <a:rPr lang="en-US" dirty="0" smtClean="0"/>
              <a:t>Producer</a:t>
            </a:r>
          </a:p>
          <a:p>
            <a:pPr>
              <a:buFont typeface="Arial" panose="020B0604020202020204" pitchFamily="34" charset="0"/>
              <a:buChar char="•"/>
            </a:pPr>
            <a:r>
              <a:rPr lang="en-US" dirty="0" smtClean="0"/>
              <a:t>Consumer</a:t>
            </a:r>
          </a:p>
          <a:p>
            <a:pPr>
              <a:buFont typeface="Arial" panose="020B0604020202020204" pitchFamily="34" charset="0"/>
              <a:buChar char="•"/>
            </a:pPr>
            <a:r>
              <a:rPr lang="en-US" dirty="0" smtClean="0"/>
              <a:t>Worker</a:t>
            </a:r>
          </a:p>
          <a:p>
            <a:pPr>
              <a:buFont typeface="Arial" panose="020B0604020202020204" pitchFamily="34" charset="0"/>
              <a:buChar char="•"/>
            </a:pPr>
            <a:r>
              <a:rPr lang="en-US" dirty="0" err="1" smtClean="0"/>
              <a:t>Multistakeholder</a:t>
            </a:r>
            <a:r>
              <a:rPr lang="en-US" dirty="0" smtClean="0"/>
              <a:t>/Hybrid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524000"/>
            <a:ext cx="3032042" cy="2895600"/>
          </a:xfrm>
          <a:prstGeom prst="rect">
            <a:avLst/>
          </a:prstGeom>
        </p:spPr>
      </p:pic>
    </p:spTree>
    <p:extLst>
      <p:ext uri="{BB962C8B-B14F-4D97-AF65-F5344CB8AC3E}">
        <p14:creationId xmlns:p14="http://schemas.microsoft.com/office/powerpoint/2010/main" val="27472758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Cooperatives</a:t>
            </a:r>
            <a:endParaRPr lang="en-US" dirty="0"/>
          </a:p>
        </p:txBody>
      </p:sp>
      <p:sp>
        <p:nvSpPr>
          <p:cNvPr id="3" name="Content Placeholder 2"/>
          <p:cNvSpPr>
            <a:spLocks noGrp="1"/>
          </p:cNvSpPr>
          <p:nvPr>
            <p:ph idx="1"/>
          </p:nvPr>
        </p:nvSpPr>
        <p:spPr>
          <a:xfrm>
            <a:off x="685800" y="1600200"/>
            <a:ext cx="7772400" cy="3581400"/>
          </a:xfrm>
        </p:spPr>
        <p:txBody>
          <a:bodyPr/>
          <a:lstStyle/>
          <a:p>
            <a:pPr marL="0" indent="0">
              <a:buNone/>
            </a:pPr>
            <a:r>
              <a:rPr lang="en-US" u="sng" dirty="0" smtClean="0"/>
              <a:t>Advantages</a:t>
            </a:r>
          </a:p>
          <a:p>
            <a:pPr>
              <a:buFont typeface="Arial" panose="020B0604020202020204" pitchFamily="34" charset="0"/>
              <a:buChar char="•"/>
            </a:pPr>
            <a:r>
              <a:rPr lang="en-US" sz="2800" dirty="0" smtClean="0"/>
              <a:t>Pass-through taxation</a:t>
            </a:r>
          </a:p>
          <a:p>
            <a:pPr>
              <a:buFont typeface="Arial" panose="020B0604020202020204" pitchFamily="34" charset="0"/>
              <a:buChar char="•"/>
            </a:pPr>
            <a:r>
              <a:rPr lang="en-US" sz="2800" dirty="0" smtClean="0"/>
              <a:t>Technical assistance providers funded through USDA-RD</a:t>
            </a:r>
          </a:p>
          <a:p>
            <a:pPr>
              <a:buFont typeface="Arial" panose="020B0604020202020204" pitchFamily="34" charset="0"/>
              <a:buChar char="•"/>
            </a:pPr>
            <a:r>
              <a:rPr lang="en-US" sz="2800" dirty="0" smtClean="0"/>
              <a:t>Reduced costs and improved bargaining power due to membership</a:t>
            </a:r>
          </a:p>
          <a:p>
            <a:pPr>
              <a:buFont typeface="Arial" panose="020B0604020202020204" pitchFamily="34" charset="0"/>
              <a:buChar char="•"/>
            </a:pPr>
            <a:r>
              <a:rPr lang="en-US" sz="2800" dirty="0" smtClean="0"/>
              <a:t>Perpetual existence</a:t>
            </a:r>
          </a:p>
          <a:p>
            <a:pPr>
              <a:buFont typeface="Arial" panose="020B0604020202020204" pitchFamily="34" charset="0"/>
              <a:buChar char="•"/>
            </a:pPr>
            <a:r>
              <a:rPr lang="en-US" sz="2800" dirty="0" smtClean="0"/>
              <a:t>Democratic organization</a:t>
            </a:r>
          </a:p>
          <a:p>
            <a:endParaRPr lang="en-US" sz="2800" u="sng" dirty="0"/>
          </a:p>
        </p:txBody>
      </p:sp>
    </p:spTree>
    <p:extLst>
      <p:ext uri="{BB962C8B-B14F-4D97-AF65-F5344CB8AC3E}">
        <p14:creationId xmlns:p14="http://schemas.microsoft.com/office/powerpoint/2010/main" val="5918614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Cooperatives</a:t>
            </a:r>
            <a:endParaRPr lang="en-US" dirty="0"/>
          </a:p>
        </p:txBody>
      </p:sp>
      <p:sp>
        <p:nvSpPr>
          <p:cNvPr id="3" name="Content Placeholder 2"/>
          <p:cNvSpPr>
            <a:spLocks noGrp="1"/>
          </p:cNvSpPr>
          <p:nvPr>
            <p:ph idx="1"/>
          </p:nvPr>
        </p:nvSpPr>
        <p:spPr/>
        <p:txBody>
          <a:bodyPr/>
          <a:lstStyle/>
          <a:p>
            <a:pPr marL="0" indent="0">
              <a:buNone/>
            </a:pPr>
            <a:r>
              <a:rPr lang="en-US" u="sng" dirty="0" smtClean="0"/>
              <a:t>Disadvantages</a:t>
            </a:r>
          </a:p>
          <a:p>
            <a:r>
              <a:rPr lang="en-US" sz="2800" dirty="0" smtClean="0"/>
              <a:t>Slow to form and capitalize</a:t>
            </a:r>
          </a:p>
          <a:p>
            <a:r>
              <a:rPr lang="en-US" sz="2800" dirty="0" smtClean="0"/>
              <a:t>Lack of membership and participation</a:t>
            </a:r>
            <a:endParaRPr lang="en-US" sz="2800" dirty="0"/>
          </a:p>
        </p:txBody>
      </p:sp>
    </p:spTree>
    <p:extLst>
      <p:ext uri="{BB962C8B-B14F-4D97-AF65-F5344CB8AC3E}">
        <p14:creationId xmlns:p14="http://schemas.microsoft.com/office/powerpoint/2010/main" val="3136404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Cooperatives in Local Food System Development</a:t>
            </a:r>
            <a:endParaRPr lang="en-US" dirty="0"/>
          </a:p>
        </p:txBody>
      </p:sp>
      <p:sp>
        <p:nvSpPr>
          <p:cNvPr id="3" name="Content Placeholder 2"/>
          <p:cNvSpPr>
            <a:spLocks noGrp="1"/>
          </p:cNvSpPr>
          <p:nvPr>
            <p:ph idx="1"/>
          </p:nvPr>
        </p:nvSpPr>
        <p:spPr/>
        <p:txBody>
          <a:bodyPr/>
          <a:lstStyle/>
          <a:p>
            <a:pPr marL="0" indent="0">
              <a:buNone/>
            </a:pPr>
            <a:r>
              <a:rPr lang="en-US" dirty="0" smtClean="0"/>
              <a:t>PLEASE watch this webinar</a:t>
            </a:r>
          </a:p>
          <a:p>
            <a:pPr marL="0" indent="0">
              <a:buNone/>
            </a:pPr>
            <a:endParaRPr lang="en-US" dirty="0" smtClean="0"/>
          </a:p>
          <a:p>
            <a:pPr marL="0" indent="0">
              <a:buNone/>
            </a:pPr>
            <a:r>
              <a:rPr lang="en-US" dirty="0" smtClean="0"/>
              <a:t>www.amsta.net/webinars.html</a:t>
            </a:r>
            <a:endParaRPr lang="en-US" dirty="0"/>
          </a:p>
        </p:txBody>
      </p:sp>
    </p:spTree>
    <p:extLst>
      <p:ext uri="{BB962C8B-B14F-4D97-AF65-F5344CB8AC3E}">
        <p14:creationId xmlns:p14="http://schemas.microsoft.com/office/powerpoint/2010/main" val="1476194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514600"/>
            <a:ext cx="3936508" cy="2946032"/>
          </a:xfrm>
          <a:prstGeom prst="rect">
            <a:avLst/>
          </a:prstGeom>
        </p:spPr>
      </p:pic>
      <p:sp>
        <p:nvSpPr>
          <p:cNvPr id="3" name="Oval Callout 2"/>
          <p:cNvSpPr/>
          <p:nvPr/>
        </p:nvSpPr>
        <p:spPr bwMode="auto">
          <a:xfrm>
            <a:off x="3962400" y="609600"/>
            <a:ext cx="2133600" cy="1676400"/>
          </a:xfrm>
          <a:prstGeom prst="wedgeEllipseCallout">
            <a:avLst/>
          </a:prstGeom>
          <a:solidFill>
            <a:schemeClr val="bg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6" name="Content Placeholder 5"/>
          <p:cNvSpPr>
            <a:spLocks noGrp="1"/>
          </p:cNvSpPr>
          <p:nvPr>
            <p:ph idx="1"/>
          </p:nvPr>
        </p:nvSpPr>
        <p:spPr>
          <a:xfrm>
            <a:off x="596654" y="1219200"/>
            <a:ext cx="7772400" cy="3581400"/>
          </a:xfrm>
        </p:spPr>
        <p:txBody>
          <a:bodyPr/>
          <a:lstStyle/>
          <a:p>
            <a:pPr marL="0" indent="0" algn="ctr">
              <a:buNone/>
            </a:pPr>
            <a:r>
              <a:rPr lang="en-US" dirty="0" smtClean="0"/>
              <a:t>         We did it!</a:t>
            </a:r>
            <a:endParaRPr lang="en-US" dirty="0"/>
          </a:p>
        </p:txBody>
      </p:sp>
    </p:spTree>
    <p:extLst>
      <p:ext uri="{BB962C8B-B14F-4D97-AF65-F5344CB8AC3E}">
        <p14:creationId xmlns:p14="http://schemas.microsoft.com/office/powerpoint/2010/main" val="41967071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indent="0">
              <a:buNone/>
            </a:pPr>
            <a:r>
              <a:rPr lang="en-US" sz="1600" dirty="0" smtClean="0"/>
              <a:t>Allen, Kathleen 2012. </a:t>
            </a:r>
            <a:r>
              <a:rPr lang="en-US" sz="1600" u="sng" dirty="0" smtClean="0"/>
              <a:t>Launching New Ventures</a:t>
            </a:r>
            <a:r>
              <a:rPr lang="en-US" sz="1600" dirty="0" smtClean="0"/>
              <a:t>, 6</a:t>
            </a:r>
            <a:r>
              <a:rPr lang="en-US" sz="1600" baseline="30000" dirty="0" smtClean="0"/>
              <a:t>th</a:t>
            </a:r>
            <a:r>
              <a:rPr lang="en-US" sz="1600" dirty="0" smtClean="0"/>
              <a:t> Edition, South-Western Cengage Learning.</a:t>
            </a:r>
          </a:p>
          <a:p>
            <a:pPr marL="0" indent="0">
              <a:buNone/>
            </a:pPr>
            <a:endParaRPr lang="en-US" sz="1600" dirty="0"/>
          </a:p>
          <a:p>
            <a:pPr marL="0" indent="0">
              <a:buNone/>
            </a:pPr>
            <a:r>
              <a:rPr lang="en-US" sz="1600" dirty="0" smtClean="0"/>
              <a:t>Mann, Richard and Roberts, Barry 2009.  </a:t>
            </a:r>
            <a:r>
              <a:rPr lang="en-US" sz="1600" u="sng" dirty="0" smtClean="0"/>
              <a:t>Smith &amp; Roberson’s Business Law</a:t>
            </a:r>
            <a:r>
              <a:rPr lang="en-US" sz="1600" dirty="0" smtClean="0"/>
              <a:t>, 14</a:t>
            </a:r>
            <a:r>
              <a:rPr lang="en-US" sz="1600" baseline="30000" dirty="0" smtClean="0"/>
              <a:t>th</a:t>
            </a:r>
            <a:r>
              <a:rPr lang="en-US" sz="1600" dirty="0" smtClean="0"/>
              <a:t> Edition, South-Western Cengage Learning.</a:t>
            </a:r>
          </a:p>
          <a:p>
            <a:pPr marL="0" indent="0">
              <a:buNone/>
            </a:pPr>
            <a:endParaRPr lang="en-US" sz="1600" dirty="0"/>
          </a:p>
          <a:p>
            <a:pPr marL="0" indent="0">
              <a:buNone/>
            </a:pPr>
            <a:r>
              <a:rPr lang="en-US" sz="1600" dirty="0" smtClean="0"/>
              <a:t>U.S. Small Business Administration.  “Choose Your Business Structure:  Cooperative”.  </a:t>
            </a:r>
            <a:r>
              <a:rPr lang="en-US" sz="1600" dirty="0" smtClean="0">
                <a:hlinkClick r:id="rId3"/>
              </a:rPr>
              <a:t>https://www.sba.gov/content/cooperative</a:t>
            </a:r>
            <a:r>
              <a:rPr lang="en-US" sz="1600" dirty="0" smtClean="0"/>
              <a:t>.</a:t>
            </a:r>
          </a:p>
          <a:p>
            <a:pPr marL="0" indent="0">
              <a:buNone/>
            </a:pPr>
            <a:endParaRPr lang="en-US" sz="1600" dirty="0"/>
          </a:p>
          <a:p>
            <a:pPr marL="0" indent="0">
              <a:buNone/>
            </a:pPr>
            <a:r>
              <a:rPr lang="en-US" sz="1600" dirty="0" smtClean="0"/>
              <a:t>Co-opLaw.org.  “Choice of Entity”.  http://www.co-oplaw.org/entity/.</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39334723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762000" y="1676400"/>
            <a:ext cx="7772400" cy="3581400"/>
          </a:xfrm>
        </p:spPr>
        <p:txBody>
          <a:bodyPr/>
          <a:lstStyle/>
          <a:p>
            <a:pPr marL="0" indent="0">
              <a:buNone/>
            </a:pPr>
            <a:endParaRPr lang="en-US" dirty="0" smtClean="0"/>
          </a:p>
          <a:p>
            <a:pPr marL="0" indent="0">
              <a:buNone/>
            </a:pPr>
            <a:r>
              <a:rPr lang="en-US" sz="2800" dirty="0" smtClean="0"/>
              <a:t>Becky L. Bowen, J.D.</a:t>
            </a:r>
          </a:p>
          <a:p>
            <a:pPr marL="0" indent="0">
              <a:buNone/>
            </a:pPr>
            <a:r>
              <a:rPr lang="en-US" sz="2800" dirty="0" smtClean="0"/>
              <a:t>Program Manager</a:t>
            </a:r>
          </a:p>
          <a:p>
            <a:pPr marL="0" indent="0">
              <a:buNone/>
            </a:pPr>
            <a:r>
              <a:rPr lang="en-US" sz="2800" dirty="0" err="1" smtClean="0"/>
              <a:t>CultivateNC</a:t>
            </a:r>
            <a:r>
              <a:rPr lang="en-US" sz="2800" dirty="0" smtClean="0"/>
              <a:t>, NCCES</a:t>
            </a:r>
          </a:p>
          <a:p>
            <a:pPr marL="0" indent="0">
              <a:buNone/>
            </a:pPr>
            <a:r>
              <a:rPr lang="en-US" sz="2800" dirty="0" smtClean="0"/>
              <a:t>NC State University</a:t>
            </a:r>
          </a:p>
          <a:p>
            <a:pPr marL="0" indent="0">
              <a:buNone/>
            </a:pPr>
            <a:r>
              <a:rPr lang="en-US" sz="2800" dirty="0" smtClean="0">
                <a:hlinkClick r:id="rId3"/>
              </a:rPr>
              <a:t>blbowen@ncsu.edu</a:t>
            </a:r>
            <a:endParaRPr lang="en-US" sz="2800" dirty="0" smtClean="0"/>
          </a:p>
          <a:p>
            <a:pPr marL="0" indent="0">
              <a:buNone/>
            </a:pPr>
            <a:r>
              <a:rPr lang="en-US" sz="2800" dirty="0" smtClean="0"/>
              <a:t>(919) 628-4317</a:t>
            </a:r>
            <a:endParaRPr lang="en-US" sz="2800" dirty="0"/>
          </a:p>
        </p:txBody>
      </p:sp>
    </p:spTree>
    <p:extLst>
      <p:ext uri="{BB962C8B-B14F-4D97-AF65-F5344CB8AC3E}">
        <p14:creationId xmlns:p14="http://schemas.microsoft.com/office/powerpoint/2010/main" val="693686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DISCLAIMER #2</a:t>
            </a:r>
            <a:endParaRPr lang="en-US" dirty="0"/>
          </a:p>
        </p:txBody>
      </p:sp>
      <p:sp>
        <p:nvSpPr>
          <p:cNvPr id="3" name="Content Placeholder 2"/>
          <p:cNvSpPr>
            <a:spLocks noGrp="1"/>
          </p:cNvSpPr>
          <p:nvPr>
            <p:ph idx="1"/>
          </p:nvPr>
        </p:nvSpPr>
        <p:spPr/>
        <p:txBody>
          <a:bodyPr/>
          <a:lstStyle/>
          <a:p>
            <a:pPr marL="0" indent="0">
              <a:buNone/>
            </a:pPr>
            <a:r>
              <a:rPr lang="en-US" dirty="0" smtClean="0"/>
              <a:t>This presentation does not constitute legal advice.</a:t>
            </a:r>
          </a:p>
          <a:p>
            <a:pPr marL="0" indent="0">
              <a:buNone/>
            </a:pPr>
            <a:endParaRPr lang="en-US" dirty="0" smtClean="0"/>
          </a:p>
          <a:p>
            <a:pPr marL="0" indent="0">
              <a:buNone/>
            </a:pPr>
            <a:r>
              <a:rPr lang="en-US" dirty="0" smtClean="0"/>
              <a:t>Whenever forming a new business entity, always consult an attorney and an accountant.</a:t>
            </a:r>
          </a:p>
          <a:p>
            <a:pPr marL="0" indent="0">
              <a:buNone/>
            </a:pPr>
            <a:endParaRPr lang="en-US" dirty="0"/>
          </a:p>
        </p:txBody>
      </p:sp>
    </p:spTree>
    <p:extLst>
      <p:ext uri="{BB962C8B-B14F-4D97-AF65-F5344CB8AC3E}">
        <p14:creationId xmlns:p14="http://schemas.microsoft.com/office/powerpoint/2010/main" val="3181231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0" y="652271"/>
            <a:ext cx="4419600" cy="5215129"/>
          </a:xfrm>
        </p:spPr>
      </p:pic>
      <p:sp>
        <p:nvSpPr>
          <p:cNvPr id="7" name="TextBox 6"/>
          <p:cNvSpPr txBox="1"/>
          <p:nvPr/>
        </p:nvSpPr>
        <p:spPr>
          <a:xfrm>
            <a:off x="6248400" y="2844336"/>
            <a:ext cx="2590800" cy="830997"/>
          </a:xfrm>
          <a:prstGeom prst="rect">
            <a:avLst/>
          </a:prstGeom>
          <a:noFill/>
        </p:spPr>
        <p:txBody>
          <a:bodyPr wrap="square" rtlCol="0">
            <a:spAutoFit/>
          </a:bodyPr>
          <a:lstStyle/>
          <a:p>
            <a:r>
              <a:rPr lang="en-US" dirty="0" smtClean="0"/>
              <a:t>The Super Local Food Entrepreneur</a:t>
            </a:r>
            <a:endParaRPr lang="en-US" dirty="0"/>
          </a:p>
        </p:txBody>
      </p:sp>
    </p:spTree>
    <p:extLst>
      <p:ext uri="{BB962C8B-B14F-4D97-AF65-F5344CB8AC3E}">
        <p14:creationId xmlns:p14="http://schemas.microsoft.com/office/powerpoint/2010/main" val="3013919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478" y="567160"/>
            <a:ext cx="4014713" cy="1913680"/>
          </a:xfrm>
          <a:prstGeom prst="rect">
            <a:avLst/>
          </a:prstGeom>
        </p:spPr>
      </p:pic>
      <p:sp>
        <p:nvSpPr>
          <p:cNvPr id="2" name="Title 1"/>
          <p:cNvSpPr>
            <a:spLocks noGrp="1"/>
          </p:cNvSpPr>
          <p:nvPr>
            <p:ph type="title"/>
          </p:nvPr>
        </p:nvSpPr>
        <p:spPr/>
        <p:txBody>
          <a:bodyPr/>
          <a:lstStyle/>
          <a:p>
            <a:r>
              <a:rPr lang="en-US" dirty="0" smtClean="0"/>
              <a:t>Before you hit the start button, ask yourself . . .</a:t>
            </a:r>
            <a:endParaRPr lang="en-US" dirty="0"/>
          </a:p>
        </p:txBody>
      </p:sp>
      <p:sp>
        <p:nvSpPr>
          <p:cNvPr id="3" name="Content Placeholder 2"/>
          <p:cNvSpPr>
            <a:spLocks noGrp="1"/>
          </p:cNvSpPr>
          <p:nvPr>
            <p:ph idx="1"/>
          </p:nvPr>
        </p:nvSpPr>
        <p:spPr>
          <a:xfrm>
            <a:off x="685800" y="1524000"/>
            <a:ext cx="7772400" cy="4114800"/>
          </a:xfrm>
        </p:spPr>
        <p:txBody>
          <a:bodyPr/>
          <a:lstStyle/>
          <a:p>
            <a:pPr marL="0" indent="0">
              <a:buNone/>
            </a:pPr>
            <a:r>
              <a:rPr lang="en-US" dirty="0" smtClean="0"/>
              <a:t>Do I have the money I need?</a:t>
            </a:r>
          </a:p>
          <a:p>
            <a:pPr marL="0" indent="0">
              <a:buNone/>
            </a:pPr>
            <a:endParaRPr lang="en-US" sz="1400" dirty="0"/>
          </a:p>
          <a:p>
            <a:pPr marL="0" indent="0">
              <a:buNone/>
            </a:pPr>
            <a:r>
              <a:rPr lang="en-US" dirty="0" smtClean="0"/>
              <a:t>Am I willing to give up some control of the business to others?</a:t>
            </a:r>
          </a:p>
          <a:p>
            <a:pPr marL="0" indent="0">
              <a:buNone/>
            </a:pPr>
            <a:endParaRPr lang="en-US" sz="1400" i="1" dirty="0"/>
          </a:p>
          <a:p>
            <a:pPr marL="0" indent="0">
              <a:buNone/>
            </a:pPr>
            <a:r>
              <a:rPr lang="en-US" dirty="0" smtClean="0"/>
              <a:t>What happens if I want to leave the business?</a:t>
            </a:r>
          </a:p>
          <a:p>
            <a:pPr marL="0" indent="0">
              <a:buNone/>
            </a:pPr>
            <a:r>
              <a:rPr lang="en-US" dirty="0" smtClean="0"/>
              <a:t>Does everyone involved have common goals?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504449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959" y="914400"/>
            <a:ext cx="4895490" cy="4230342"/>
          </a:xfrm>
          <a:prstGeom prst="rect">
            <a:avLst/>
          </a:prstGeom>
        </p:spPr>
      </p:pic>
      <p:sp>
        <p:nvSpPr>
          <p:cNvPr id="3" name="TextBox 2"/>
          <p:cNvSpPr txBox="1"/>
          <p:nvPr/>
        </p:nvSpPr>
        <p:spPr>
          <a:xfrm>
            <a:off x="685800" y="990600"/>
            <a:ext cx="2286000" cy="954107"/>
          </a:xfrm>
          <a:prstGeom prst="rect">
            <a:avLst/>
          </a:prstGeom>
          <a:noFill/>
        </p:spPr>
        <p:txBody>
          <a:bodyPr wrap="square" rtlCol="0">
            <a:spAutoFit/>
          </a:bodyPr>
          <a:lstStyle/>
          <a:p>
            <a:r>
              <a:rPr lang="en-US" sz="2800" dirty="0" smtClean="0"/>
              <a:t>Sole Proprietor</a:t>
            </a:r>
            <a:endParaRPr lang="en-US" sz="2800" dirty="0"/>
          </a:p>
        </p:txBody>
      </p:sp>
      <p:sp>
        <p:nvSpPr>
          <p:cNvPr id="5" name="TextBox 4"/>
          <p:cNvSpPr txBox="1"/>
          <p:nvPr/>
        </p:nvSpPr>
        <p:spPr>
          <a:xfrm>
            <a:off x="457200" y="2393603"/>
            <a:ext cx="1905000" cy="523220"/>
          </a:xfrm>
          <a:prstGeom prst="rect">
            <a:avLst/>
          </a:prstGeom>
          <a:noFill/>
        </p:spPr>
        <p:txBody>
          <a:bodyPr wrap="square" rtlCol="0">
            <a:spAutoFit/>
          </a:bodyPr>
          <a:lstStyle/>
          <a:p>
            <a:r>
              <a:rPr lang="en-US" sz="2800" dirty="0" smtClean="0"/>
              <a:t>Partnership</a:t>
            </a:r>
            <a:endParaRPr lang="en-US" sz="2800" dirty="0"/>
          </a:p>
        </p:txBody>
      </p:sp>
      <p:sp>
        <p:nvSpPr>
          <p:cNvPr id="6" name="TextBox 5"/>
          <p:cNvSpPr txBox="1"/>
          <p:nvPr/>
        </p:nvSpPr>
        <p:spPr>
          <a:xfrm>
            <a:off x="554403" y="4134476"/>
            <a:ext cx="2057400" cy="523220"/>
          </a:xfrm>
          <a:prstGeom prst="rect">
            <a:avLst/>
          </a:prstGeom>
          <a:noFill/>
        </p:spPr>
        <p:txBody>
          <a:bodyPr wrap="square" rtlCol="0">
            <a:spAutoFit/>
          </a:bodyPr>
          <a:lstStyle/>
          <a:p>
            <a:r>
              <a:rPr lang="en-US" sz="2800" dirty="0" smtClean="0"/>
              <a:t>LLC</a:t>
            </a:r>
            <a:endParaRPr lang="en-US" sz="2800" dirty="0"/>
          </a:p>
        </p:txBody>
      </p:sp>
      <p:sp>
        <p:nvSpPr>
          <p:cNvPr id="7" name="TextBox 6"/>
          <p:cNvSpPr txBox="1"/>
          <p:nvPr/>
        </p:nvSpPr>
        <p:spPr>
          <a:xfrm>
            <a:off x="7158298" y="1820868"/>
            <a:ext cx="1733910" cy="523220"/>
          </a:xfrm>
          <a:prstGeom prst="rect">
            <a:avLst/>
          </a:prstGeom>
          <a:noFill/>
        </p:spPr>
        <p:txBody>
          <a:bodyPr wrap="square" rtlCol="0">
            <a:spAutoFit/>
          </a:bodyPr>
          <a:lstStyle/>
          <a:p>
            <a:r>
              <a:rPr lang="en-US" sz="2800" dirty="0" smtClean="0"/>
              <a:t>C Corp</a:t>
            </a:r>
            <a:endParaRPr lang="en-US" sz="2800" dirty="0"/>
          </a:p>
        </p:txBody>
      </p:sp>
      <p:sp>
        <p:nvSpPr>
          <p:cNvPr id="8" name="TextBox 7"/>
          <p:cNvSpPr txBox="1"/>
          <p:nvPr/>
        </p:nvSpPr>
        <p:spPr>
          <a:xfrm>
            <a:off x="7315200" y="2655213"/>
            <a:ext cx="2438400" cy="523220"/>
          </a:xfrm>
          <a:prstGeom prst="rect">
            <a:avLst/>
          </a:prstGeom>
          <a:noFill/>
        </p:spPr>
        <p:txBody>
          <a:bodyPr wrap="square" rtlCol="0">
            <a:spAutoFit/>
          </a:bodyPr>
          <a:lstStyle/>
          <a:p>
            <a:r>
              <a:rPr lang="en-US" sz="2800" dirty="0" smtClean="0"/>
              <a:t>S Corp</a:t>
            </a:r>
            <a:endParaRPr lang="en-US" sz="2800" dirty="0"/>
          </a:p>
        </p:txBody>
      </p:sp>
      <p:sp>
        <p:nvSpPr>
          <p:cNvPr id="9" name="TextBox 8"/>
          <p:cNvSpPr txBox="1"/>
          <p:nvPr/>
        </p:nvSpPr>
        <p:spPr>
          <a:xfrm>
            <a:off x="571500" y="4947960"/>
            <a:ext cx="2514600" cy="523220"/>
          </a:xfrm>
          <a:prstGeom prst="rect">
            <a:avLst/>
          </a:prstGeom>
          <a:noFill/>
        </p:spPr>
        <p:txBody>
          <a:bodyPr wrap="square" rtlCol="0">
            <a:spAutoFit/>
          </a:bodyPr>
          <a:lstStyle/>
          <a:p>
            <a:r>
              <a:rPr lang="en-US" sz="2800" dirty="0" smtClean="0"/>
              <a:t>Non-profit</a:t>
            </a:r>
            <a:endParaRPr lang="en-US" sz="2800" dirty="0"/>
          </a:p>
        </p:txBody>
      </p:sp>
      <p:sp>
        <p:nvSpPr>
          <p:cNvPr id="10" name="TextBox 9"/>
          <p:cNvSpPr txBox="1"/>
          <p:nvPr/>
        </p:nvSpPr>
        <p:spPr>
          <a:xfrm>
            <a:off x="6452621" y="812513"/>
            <a:ext cx="2819400" cy="523220"/>
          </a:xfrm>
          <a:prstGeom prst="rect">
            <a:avLst/>
          </a:prstGeom>
          <a:noFill/>
        </p:spPr>
        <p:txBody>
          <a:bodyPr wrap="square" rtlCol="0">
            <a:spAutoFit/>
          </a:bodyPr>
          <a:lstStyle/>
          <a:p>
            <a:r>
              <a:rPr lang="en-US" sz="2800" dirty="0" smtClean="0"/>
              <a:t>Cooperative</a:t>
            </a:r>
            <a:endParaRPr lang="en-US" sz="2800" dirty="0"/>
          </a:p>
        </p:txBody>
      </p:sp>
      <p:sp>
        <p:nvSpPr>
          <p:cNvPr id="4" name="TextBox 3"/>
          <p:cNvSpPr txBox="1"/>
          <p:nvPr/>
        </p:nvSpPr>
        <p:spPr>
          <a:xfrm>
            <a:off x="7206635" y="3445758"/>
            <a:ext cx="1981200" cy="523220"/>
          </a:xfrm>
          <a:prstGeom prst="rect">
            <a:avLst/>
          </a:prstGeom>
          <a:noFill/>
        </p:spPr>
        <p:txBody>
          <a:bodyPr wrap="square" rtlCol="0">
            <a:spAutoFit/>
          </a:bodyPr>
          <a:lstStyle/>
          <a:p>
            <a:r>
              <a:rPr lang="en-US" sz="2800" dirty="0" smtClean="0"/>
              <a:t>B Corp</a:t>
            </a:r>
            <a:endParaRPr lang="en-US" sz="2800" dirty="0"/>
          </a:p>
        </p:txBody>
      </p:sp>
      <p:sp>
        <p:nvSpPr>
          <p:cNvPr id="11" name="TextBox 10"/>
          <p:cNvSpPr txBox="1"/>
          <p:nvPr/>
        </p:nvSpPr>
        <p:spPr>
          <a:xfrm>
            <a:off x="6909821" y="4236303"/>
            <a:ext cx="1905000" cy="523220"/>
          </a:xfrm>
          <a:prstGeom prst="rect">
            <a:avLst/>
          </a:prstGeom>
          <a:noFill/>
        </p:spPr>
        <p:txBody>
          <a:bodyPr wrap="square" rtlCol="0">
            <a:spAutoFit/>
          </a:bodyPr>
          <a:lstStyle/>
          <a:p>
            <a:r>
              <a:rPr lang="en-US" sz="2800" dirty="0" smtClean="0"/>
              <a:t>L3C</a:t>
            </a:r>
            <a:endParaRPr lang="en-US" sz="2800" dirty="0"/>
          </a:p>
        </p:txBody>
      </p:sp>
      <p:sp>
        <p:nvSpPr>
          <p:cNvPr id="12" name="TextBox 11"/>
          <p:cNvSpPr txBox="1"/>
          <p:nvPr/>
        </p:nvSpPr>
        <p:spPr>
          <a:xfrm>
            <a:off x="459982" y="3382547"/>
            <a:ext cx="1600200" cy="461665"/>
          </a:xfrm>
          <a:prstGeom prst="rect">
            <a:avLst/>
          </a:prstGeom>
          <a:noFill/>
        </p:spPr>
        <p:txBody>
          <a:bodyPr wrap="square" rtlCol="0">
            <a:spAutoFit/>
          </a:bodyPr>
          <a:lstStyle/>
          <a:p>
            <a:r>
              <a:rPr lang="en-US" dirty="0" smtClean="0"/>
              <a:t>LLLP</a:t>
            </a:r>
            <a:endParaRPr lang="en-US" dirty="0"/>
          </a:p>
        </p:txBody>
      </p:sp>
      <p:sp>
        <p:nvSpPr>
          <p:cNvPr id="13" name="TextBox 12"/>
          <p:cNvSpPr txBox="1"/>
          <p:nvPr/>
        </p:nvSpPr>
        <p:spPr>
          <a:xfrm>
            <a:off x="6452621" y="4913909"/>
            <a:ext cx="2590800" cy="461665"/>
          </a:xfrm>
          <a:prstGeom prst="rect">
            <a:avLst/>
          </a:prstGeom>
          <a:noFill/>
        </p:spPr>
        <p:txBody>
          <a:bodyPr wrap="square" rtlCol="0">
            <a:spAutoFit/>
          </a:bodyPr>
          <a:lstStyle/>
          <a:p>
            <a:r>
              <a:rPr lang="en-US" dirty="0" smtClean="0"/>
              <a:t>PC</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524000"/>
            <a:ext cx="3585921" cy="3581400"/>
          </a:xfrm>
          <a:prstGeom prst="rect">
            <a:avLst/>
          </a:prstGeom>
        </p:spPr>
      </p:pic>
      <p:sp>
        <p:nvSpPr>
          <p:cNvPr id="5" name="TextBox 4"/>
          <p:cNvSpPr txBox="1"/>
          <p:nvPr/>
        </p:nvSpPr>
        <p:spPr>
          <a:xfrm>
            <a:off x="5108713" y="2209800"/>
            <a:ext cx="3733800" cy="3416320"/>
          </a:xfrm>
          <a:prstGeom prst="rect">
            <a:avLst/>
          </a:prstGeom>
          <a:noFill/>
        </p:spPr>
        <p:txBody>
          <a:bodyPr wrap="square" rtlCol="0">
            <a:spAutoFit/>
          </a:bodyPr>
          <a:lstStyle/>
          <a:p>
            <a:pPr marL="457200" indent="-457200">
              <a:buAutoNum type="arabicPeriod"/>
            </a:pPr>
            <a:r>
              <a:rPr lang="en-US" dirty="0" smtClean="0">
                <a:latin typeface="Arial" panose="020B0604020202020204" pitchFamily="34" charset="0"/>
                <a:cs typeface="Arial" panose="020B0604020202020204" pitchFamily="34" charset="0"/>
              </a:rPr>
              <a:t>Ease of Formation</a:t>
            </a:r>
          </a:p>
          <a:p>
            <a:pPr marL="457200" indent="-457200">
              <a:buAutoNum type="arabicPeriod"/>
            </a:pPr>
            <a:r>
              <a:rPr lang="en-US" dirty="0" smtClean="0">
                <a:latin typeface="Arial" panose="020B0604020202020204" pitchFamily="34" charset="0"/>
                <a:cs typeface="Arial" panose="020B0604020202020204" pitchFamily="34" charset="0"/>
              </a:rPr>
              <a:t>External Liability</a:t>
            </a:r>
          </a:p>
          <a:p>
            <a:pPr marL="457200" indent="-457200">
              <a:buAutoNum type="arabicPeriod"/>
            </a:pPr>
            <a:r>
              <a:rPr lang="en-US" dirty="0" smtClean="0">
                <a:latin typeface="Arial" panose="020B0604020202020204" pitchFamily="34" charset="0"/>
                <a:cs typeface="Arial" panose="020B0604020202020204" pitchFamily="34" charset="0"/>
              </a:rPr>
              <a:t>Taxation</a:t>
            </a:r>
          </a:p>
          <a:p>
            <a:pPr marL="457200" indent="-457200">
              <a:buAutoNum type="arabicPeriod"/>
            </a:pPr>
            <a:r>
              <a:rPr lang="en-US" dirty="0" smtClean="0">
                <a:latin typeface="Arial" panose="020B0604020202020204" pitchFamily="34" charset="0"/>
                <a:cs typeface="Arial" panose="020B0604020202020204" pitchFamily="34" charset="0"/>
              </a:rPr>
              <a:t>Management and Control</a:t>
            </a:r>
          </a:p>
          <a:p>
            <a:pPr marL="457200" indent="-457200">
              <a:buAutoNum type="arabicPeriod"/>
            </a:pPr>
            <a:r>
              <a:rPr lang="en-US" dirty="0" smtClean="0">
                <a:latin typeface="Arial" panose="020B0604020202020204" pitchFamily="34" charset="0"/>
                <a:cs typeface="Arial" panose="020B0604020202020204" pitchFamily="34" charset="0"/>
              </a:rPr>
              <a:t>Transferability</a:t>
            </a:r>
          </a:p>
          <a:p>
            <a:pPr marL="457200" indent="-457200">
              <a:buAutoNum type="arabicPeriod"/>
            </a:pPr>
            <a:r>
              <a:rPr lang="en-US" dirty="0" smtClean="0">
                <a:latin typeface="Arial" panose="020B0604020202020204" pitchFamily="34" charset="0"/>
                <a:cs typeface="Arial" panose="020B0604020202020204" pitchFamily="34" charset="0"/>
              </a:rPr>
              <a:t>Continuity</a:t>
            </a:r>
          </a:p>
          <a:p>
            <a:pPr marL="457200" indent="-457200">
              <a:buAutoNum type="arabicPeriod"/>
            </a:pPr>
            <a:r>
              <a:rPr lang="en-US" dirty="0" smtClean="0">
                <a:latin typeface="Arial" panose="020B0604020202020204" pitchFamily="34" charset="0"/>
                <a:cs typeface="Arial" panose="020B0604020202020204" pitchFamily="34" charset="0"/>
              </a:rPr>
              <a:t>Mission</a:t>
            </a:r>
          </a:p>
          <a:p>
            <a:pPr marL="457200" indent="-457200">
              <a:buAutoNum type="arabicPeriod"/>
            </a:pPr>
            <a:endParaRPr lang="en-US" dirty="0"/>
          </a:p>
        </p:txBody>
      </p:sp>
      <p:sp>
        <p:nvSpPr>
          <p:cNvPr id="6" name="TextBox 5"/>
          <p:cNvSpPr txBox="1"/>
          <p:nvPr/>
        </p:nvSpPr>
        <p:spPr>
          <a:xfrm>
            <a:off x="3810000" y="838200"/>
            <a:ext cx="5029200" cy="954107"/>
          </a:xfrm>
          <a:prstGeom prst="rect">
            <a:avLst/>
          </a:prstGeom>
          <a:noFill/>
        </p:spPr>
        <p:txBody>
          <a:bodyPr wrap="square" rtlCol="0">
            <a:spAutoFit/>
          </a:bodyPr>
          <a:lstStyle/>
          <a:p>
            <a:r>
              <a:rPr lang="en-US" sz="2800" dirty="0" smtClean="0">
                <a:solidFill>
                  <a:schemeClr val="tx2"/>
                </a:solidFill>
                <a:latin typeface="Arial" panose="020B0604020202020204" pitchFamily="34" charset="0"/>
                <a:cs typeface="Arial" panose="020B0604020202020204" pitchFamily="34" charset="0"/>
              </a:rPr>
              <a:t>Things to Consider When Choosing a Legal Structure</a:t>
            </a:r>
            <a:endParaRPr lang="en-US" sz="2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8418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Ease of Formation</a:t>
            </a:r>
            <a:endParaRPr lang="en-US" dirty="0"/>
          </a:p>
        </p:txBody>
      </p:sp>
      <p:sp>
        <p:nvSpPr>
          <p:cNvPr id="3" name="Content Placeholder 2"/>
          <p:cNvSpPr>
            <a:spLocks noGrp="1"/>
          </p:cNvSpPr>
          <p:nvPr>
            <p:ph idx="1"/>
          </p:nvPr>
        </p:nvSpPr>
        <p:spPr/>
        <p:txBody>
          <a:bodyPr/>
          <a:lstStyle/>
          <a:p>
            <a:pPr marL="0" indent="0">
              <a:buNone/>
            </a:pPr>
            <a:r>
              <a:rPr lang="en-US" dirty="0" smtClean="0"/>
              <a:t>Easiest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Hardest</a:t>
            </a:r>
            <a:endParaRPr lang="en-US" dirty="0"/>
          </a:p>
        </p:txBody>
      </p:sp>
      <p:sp>
        <p:nvSpPr>
          <p:cNvPr id="4" name="Down Arrow 3"/>
          <p:cNvSpPr/>
          <p:nvPr/>
        </p:nvSpPr>
        <p:spPr bwMode="auto">
          <a:xfrm>
            <a:off x="990600" y="2781300"/>
            <a:ext cx="609600" cy="2133600"/>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5" name="TextBox 4"/>
          <p:cNvSpPr txBox="1"/>
          <p:nvPr/>
        </p:nvSpPr>
        <p:spPr>
          <a:xfrm>
            <a:off x="3352800" y="2514600"/>
            <a:ext cx="4343400" cy="2616101"/>
          </a:xfrm>
          <a:prstGeom prst="rect">
            <a:avLst/>
          </a:prstGeom>
          <a:noFill/>
        </p:spPr>
        <p:txBody>
          <a:bodyPr wrap="square" rtlCol="0">
            <a:spAutoFit/>
          </a:bodyPr>
          <a:lstStyle/>
          <a:p>
            <a:r>
              <a:rPr lang="en-US" sz="2800" dirty="0" smtClean="0"/>
              <a:t>Sole Proprietorship</a:t>
            </a:r>
          </a:p>
          <a:p>
            <a:r>
              <a:rPr lang="en-US" sz="2800" dirty="0" smtClean="0"/>
              <a:t>Partnership</a:t>
            </a:r>
          </a:p>
          <a:p>
            <a:r>
              <a:rPr lang="en-US" sz="2800" dirty="0" smtClean="0"/>
              <a:t>LLC</a:t>
            </a:r>
          </a:p>
          <a:p>
            <a:r>
              <a:rPr lang="en-US" sz="2800" dirty="0" smtClean="0"/>
              <a:t>Corporation</a:t>
            </a:r>
          </a:p>
          <a:p>
            <a:r>
              <a:rPr lang="en-US" sz="2800" dirty="0" smtClean="0"/>
              <a:t>Cooperative</a:t>
            </a:r>
          </a:p>
          <a:p>
            <a:endParaRPr lang="en-US" dirty="0"/>
          </a:p>
        </p:txBody>
      </p:sp>
    </p:spTree>
    <p:extLst>
      <p:ext uri="{BB962C8B-B14F-4D97-AF65-F5344CB8AC3E}">
        <p14:creationId xmlns:p14="http://schemas.microsoft.com/office/powerpoint/2010/main" val="1763700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CES Template">
  <a:themeElements>
    <a:clrScheme name="">
      <a:dk1>
        <a:srgbClr val="000000"/>
      </a:dk1>
      <a:lt1>
        <a:srgbClr val="FFFFFF"/>
      </a:lt1>
      <a:dk2>
        <a:srgbClr val="0000CC"/>
      </a:dk2>
      <a:lt2>
        <a:srgbClr val="5F5F5F"/>
      </a:lt2>
      <a:accent1>
        <a:srgbClr val="666699"/>
      </a:accent1>
      <a:accent2>
        <a:srgbClr val="CC0066"/>
      </a:accent2>
      <a:accent3>
        <a:srgbClr val="FFFFFF"/>
      </a:accent3>
      <a:accent4>
        <a:srgbClr val="000000"/>
      </a:accent4>
      <a:accent5>
        <a:srgbClr val="B8B8CA"/>
      </a:accent5>
      <a:accent6>
        <a:srgbClr val="B9005C"/>
      </a:accent6>
      <a:hlink>
        <a:srgbClr val="0000FF"/>
      </a:hlink>
      <a:folHlink>
        <a:srgbClr val="6666FF"/>
      </a:folHlink>
    </a:clrScheme>
    <a:fontScheme name="CE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ES Template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CES Template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CES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O:\Graphics\Greg\Extension Conference\templates\CES Template.pot</Template>
  <TotalTime>2874</TotalTime>
  <Words>5171</Words>
  <Application>Microsoft Office PowerPoint</Application>
  <PresentationFormat>On-screen Show (4:3)</PresentationFormat>
  <Paragraphs>302</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ＭＳ Ｐゴシック</vt:lpstr>
      <vt:lpstr>Arial</vt:lpstr>
      <vt:lpstr>Calibri</vt:lpstr>
      <vt:lpstr>Times New Roman</vt:lpstr>
      <vt:lpstr>CES Template</vt:lpstr>
      <vt:lpstr>Basic Legal Structures</vt:lpstr>
      <vt:lpstr>PowerPoint Presentation</vt:lpstr>
      <vt:lpstr>LEGAL DISCLAIMER #1</vt:lpstr>
      <vt:lpstr>LEGAL DISCLAIMER #2</vt:lpstr>
      <vt:lpstr>PowerPoint Presentation</vt:lpstr>
      <vt:lpstr>Before you hit the start button, ask yourself . . .</vt:lpstr>
      <vt:lpstr>PowerPoint Presentation</vt:lpstr>
      <vt:lpstr>PowerPoint Presentation</vt:lpstr>
      <vt:lpstr>Ease of Formation</vt:lpstr>
      <vt:lpstr>External Liability</vt:lpstr>
      <vt:lpstr>Taxation</vt:lpstr>
      <vt:lpstr>Management and Control</vt:lpstr>
      <vt:lpstr>Transferability</vt:lpstr>
      <vt:lpstr>Continuity</vt:lpstr>
      <vt:lpstr>Mission</vt:lpstr>
      <vt:lpstr>It Gets Down to the Money</vt:lpstr>
      <vt:lpstr>PowerPoint Presentation</vt:lpstr>
      <vt:lpstr>Nonprofit Corporations</vt:lpstr>
      <vt:lpstr>Nonprofit Corporations</vt:lpstr>
      <vt:lpstr>PowerPoint Presentation</vt:lpstr>
      <vt:lpstr>Sole Proprietorships</vt:lpstr>
      <vt:lpstr>PowerPoint Presentation</vt:lpstr>
      <vt:lpstr>LOL</vt:lpstr>
      <vt:lpstr>Corporations (C Corps)</vt:lpstr>
      <vt:lpstr>Corporations (C Corps)</vt:lpstr>
      <vt:lpstr>Corporations (S Corps)</vt:lpstr>
      <vt:lpstr>B Corporation</vt:lpstr>
      <vt:lpstr>The LLC</vt:lpstr>
      <vt:lpstr>Limited Liability Companies</vt:lpstr>
      <vt:lpstr>Limited Liability Companies</vt:lpstr>
      <vt:lpstr>L3C or “4th Sector” Enterprises</vt:lpstr>
      <vt:lpstr>Cooperatives</vt:lpstr>
      <vt:lpstr>Cooperatives</vt:lpstr>
      <vt:lpstr>Cooperatives</vt:lpstr>
      <vt:lpstr>Role of Cooperatives in Local Food System Development</vt:lpstr>
      <vt:lpstr>PowerPoint Presentation</vt:lpstr>
      <vt:lpstr>References</vt:lpstr>
      <vt:lpstr>Thank you!</vt:lpstr>
    </vt:vector>
  </TitlesOfParts>
  <Company>NC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cabartle</dc:creator>
  <cp:lastModifiedBy>becky bowen</cp:lastModifiedBy>
  <cp:revision>94</cp:revision>
  <cp:lastPrinted>2015-03-11T14:24:50Z</cp:lastPrinted>
  <dcterms:created xsi:type="dcterms:W3CDTF">2012-09-19T13:20:24Z</dcterms:created>
  <dcterms:modified xsi:type="dcterms:W3CDTF">2015-03-21T17:44:20Z</dcterms:modified>
</cp:coreProperties>
</file>