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424-3C39-4323-AB8A-A31882FEB39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99DB-A4F1-42A4-A5A4-93EC954A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3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424-3C39-4323-AB8A-A31882FEB39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99DB-A4F1-42A4-A5A4-93EC954A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2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424-3C39-4323-AB8A-A31882FEB39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99DB-A4F1-42A4-A5A4-93EC954A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7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424-3C39-4323-AB8A-A31882FEB39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99DB-A4F1-42A4-A5A4-93EC954A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424-3C39-4323-AB8A-A31882FEB39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99DB-A4F1-42A4-A5A4-93EC954A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424-3C39-4323-AB8A-A31882FEB39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99DB-A4F1-42A4-A5A4-93EC954A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2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424-3C39-4323-AB8A-A31882FEB39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99DB-A4F1-42A4-A5A4-93EC954A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3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424-3C39-4323-AB8A-A31882FEB39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99DB-A4F1-42A4-A5A4-93EC954A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2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424-3C39-4323-AB8A-A31882FEB39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99DB-A4F1-42A4-A5A4-93EC954A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424-3C39-4323-AB8A-A31882FEB39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99DB-A4F1-42A4-A5A4-93EC954A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424-3C39-4323-AB8A-A31882FEB39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99DB-A4F1-42A4-A5A4-93EC954A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8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B4424-3C39-4323-AB8A-A31882FEB39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499DB-A4F1-42A4-A5A4-93EC954A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8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Organic Tobacco Production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Matthew Vann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Extension Associate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Crop Science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5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Production Requirements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Irrigation ponds must be protected from non-organic run-off</a:t>
            </a:r>
          </a:p>
          <a:p>
            <a:r>
              <a:rPr lang="en-US" dirty="0" smtClean="0"/>
              <a:t>Organic leaf must be cured in organic only barns.</a:t>
            </a:r>
          </a:p>
          <a:p>
            <a:pPr lvl="1"/>
            <a:r>
              <a:rPr lang="en-US" dirty="0" smtClean="0"/>
              <a:t>Cannot mix organic and non-organic leaf during curing</a:t>
            </a:r>
          </a:p>
          <a:p>
            <a:r>
              <a:rPr lang="en-US" dirty="0" smtClean="0"/>
              <a:t>Separate baling and storage</a:t>
            </a:r>
          </a:p>
          <a:p>
            <a:r>
              <a:rPr lang="en-US" dirty="0" smtClean="0"/>
              <a:t>Separate spraying equipment</a:t>
            </a:r>
          </a:p>
        </p:txBody>
      </p:sp>
    </p:spTree>
    <p:extLst>
      <p:ext uri="{BB962C8B-B14F-4D97-AF65-F5344CB8AC3E}">
        <p14:creationId xmlns:p14="http://schemas.microsoft.com/office/powerpoint/2010/main" val="9529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Approved Products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Fertilizer:</a:t>
            </a:r>
          </a:p>
          <a:p>
            <a:pPr lvl="1"/>
            <a:r>
              <a:rPr lang="en-US" dirty="0" smtClean="0"/>
              <a:t>Nature Safe 13-0-0</a:t>
            </a:r>
          </a:p>
          <a:p>
            <a:pPr lvl="1"/>
            <a:r>
              <a:rPr lang="en-US" dirty="0" err="1" smtClean="0"/>
              <a:t>Allganic</a:t>
            </a:r>
            <a:r>
              <a:rPr lang="en-US" dirty="0" smtClean="0"/>
              <a:t> K 0-0-51</a:t>
            </a:r>
          </a:p>
          <a:p>
            <a:pPr lvl="1"/>
            <a:r>
              <a:rPr lang="en-US" dirty="0" smtClean="0"/>
              <a:t>Natural Lime</a:t>
            </a:r>
          </a:p>
          <a:p>
            <a:pPr lvl="1"/>
            <a:r>
              <a:rPr lang="en-US" dirty="0" smtClean="0"/>
              <a:t>High Calcium Limestone</a:t>
            </a:r>
          </a:p>
          <a:p>
            <a:pPr lvl="1"/>
            <a:r>
              <a:rPr lang="en-US" dirty="0" smtClean="0"/>
              <a:t>Dolomitic Limestone</a:t>
            </a:r>
          </a:p>
          <a:p>
            <a:pPr lvl="1"/>
            <a:r>
              <a:rPr lang="en-US" dirty="0" smtClean="0"/>
              <a:t>Worm Castings</a:t>
            </a:r>
          </a:p>
          <a:p>
            <a:pPr lvl="1"/>
            <a:r>
              <a:rPr lang="en-US" dirty="0" smtClean="0"/>
              <a:t>Sulfate of Potash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Pest Control:</a:t>
            </a:r>
          </a:p>
          <a:p>
            <a:pPr lvl="1"/>
            <a:r>
              <a:rPr lang="en-US" dirty="0" err="1" smtClean="0"/>
              <a:t>Dipel</a:t>
            </a:r>
            <a:r>
              <a:rPr lang="en-US" dirty="0" smtClean="0"/>
              <a:t> DF</a:t>
            </a:r>
          </a:p>
          <a:p>
            <a:pPr lvl="1"/>
            <a:r>
              <a:rPr lang="en-US" dirty="0" smtClean="0"/>
              <a:t>Entrust??</a:t>
            </a:r>
          </a:p>
          <a:p>
            <a:r>
              <a:rPr lang="en-US" dirty="0" smtClean="0"/>
              <a:t>Sucker Control:</a:t>
            </a:r>
          </a:p>
          <a:p>
            <a:pPr lvl="1"/>
            <a:r>
              <a:rPr lang="en-US" dirty="0" smtClean="0"/>
              <a:t>O-</a:t>
            </a:r>
            <a:r>
              <a:rPr lang="en-US" dirty="0" err="1" smtClean="0"/>
              <a:t>Tac</a:t>
            </a:r>
            <a:r>
              <a:rPr lang="en-US" dirty="0" smtClean="0"/>
              <a:t> (fatty alcohol)</a:t>
            </a:r>
          </a:p>
          <a:p>
            <a:r>
              <a:rPr lang="en-US" dirty="0" smtClean="0"/>
              <a:t>Greenhouse:</a:t>
            </a:r>
          </a:p>
          <a:p>
            <a:pPr lvl="1"/>
            <a:r>
              <a:rPr lang="en-US" dirty="0" smtClean="0"/>
              <a:t>Sunshine Natural Mix</a:t>
            </a:r>
          </a:p>
          <a:p>
            <a:r>
              <a:rPr lang="en-US" dirty="0" smtClean="0"/>
              <a:t>Seed:</a:t>
            </a:r>
          </a:p>
          <a:p>
            <a:pPr lvl="1"/>
            <a:r>
              <a:rPr lang="en-US" dirty="0" smtClean="0"/>
              <a:t>Cross Creek Seed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Products </a:t>
            </a:r>
            <a:r>
              <a:rPr lang="en-US" b="1" i="1" u="sng" dirty="0" smtClean="0"/>
              <a:t>NOT</a:t>
            </a:r>
            <a:r>
              <a:rPr lang="en-US" dirty="0" smtClean="0"/>
              <a:t> Approved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Materials from GMO’s</a:t>
            </a:r>
          </a:p>
          <a:p>
            <a:endParaRPr lang="en-US" dirty="0" smtClean="0"/>
          </a:p>
          <a:p>
            <a:r>
              <a:rPr lang="en-US" dirty="0" smtClean="0"/>
              <a:t>Bio-solids/Sewage Sludge</a:t>
            </a:r>
          </a:p>
          <a:p>
            <a:endParaRPr lang="en-US" dirty="0" smtClean="0"/>
          </a:p>
          <a:p>
            <a:r>
              <a:rPr lang="en-US" dirty="0" smtClean="0"/>
              <a:t>Non-organic seeds &amp; transplants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Synthetic Chemicals</a:t>
            </a:r>
          </a:p>
          <a:p>
            <a:endParaRPr lang="en-US" dirty="0" smtClean="0"/>
          </a:p>
          <a:p>
            <a:r>
              <a:rPr lang="en-US" dirty="0" smtClean="0"/>
              <a:t>Ash </a:t>
            </a:r>
            <a:r>
              <a:rPr lang="en-US" dirty="0"/>
              <a:t>from burning</a:t>
            </a:r>
          </a:p>
          <a:p>
            <a:endParaRPr lang="en-US" dirty="0" smtClean="0"/>
          </a:p>
          <a:p>
            <a:r>
              <a:rPr lang="en-US" dirty="0" smtClean="0"/>
              <a:t>Sodium </a:t>
            </a:r>
            <a:r>
              <a:rPr lang="en-US" dirty="0"/>
              <a:t>Nitrate</a:t>
            </a:r>
          </a:p>
          <a:p>
            <a:pPr lvl="1"/>
            <a:r>
              <a:rPr lang="en-US" dirty="0"/>
              <a:t>Bulldog Soda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 Consideration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only approved products.</a:t>
            </a:r>
          </a:p>
          <a:p>
            <a:r>
              <a:rPr lang="en-US" dirty="0" smtClean="0"/>
              <a:t>If there are questions contact your leaf purchaser &amp; your certification service!</a:t>
            </a:r>
          </a:p>
          <a:p>
            <a:pPr lvl="1"/>
            <a:r>
              <a:rPr lang="en-US" dirty="0" smtClean="0"/>
              <a:t>The list of “natural” and “organic” products is very long, but most materials have not been evaluated for tobacco production</a:t>
            </a:r>
          </a:p>
          <a:p>
            <a:r>
              <a:rPr lang="en-US" dirty="0" smtClean="0"/>
              <a:t>Many issues will be avoided if you maintain open communication with the above groups.</a:t>
            </a:r>
          </a:p>
        </p:txBody>
      </p:sp>
    </p:spTree>
    <p:extLst>
      <p:ext uri="{BB962C8B-B14F-4D97-AF65-F5344CB8AC3E}">
        <p14:creationId xmlns:p14="http://schemas.microsoft.com/office/powerpoint/2010/main" val="10471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Agronomic Considerations: Greenhouse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Seabird guano is approved for use.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Similar management approach.</a:t>
            </a:r>
          </a:p>
          <a:p>
            <a:pPr lvl="1"/>
            <a:r>
              <a:rPr lang="en-US" dirty="0" smtClean="0"/>
              <a:t>Temperature, seeding rate, clipping, etc.</a:t>
            </a:r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0531"/>
              </p:ext>
            </p:extLst>
          </p:nvPr>
        </p:nvGraphicFramePr>
        <p:xfrm>
          <a:off x="4310108" y="2057400"/>
          <a:ext cx="4800601" cy="330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5221"/>
                <a:gridCol w="784490"/>
                <a:gridCol w="78449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Stem Length (cm/plant)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Usable Transplants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Fertilizer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16-5-16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 Manure (8-4-1)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Seabird Guano (13-8-2)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 Manure (3x rate)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9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Agronomic Considerations: Fertility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cs typeface="Times New Roman" pitchFamily="18" charset="0"/>
              </a:rPr>
              <a:t>Nature Safe </a:t>
            </a:r>
            <a:r>
              <a:rPr lang="en-US" dirty="0" smtClean="0">
                <a:cs typeface="Times New Roman" pitchFamily="18" charset="0"/>
              </a:rPr>
              <a:t>13-0-0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>
                <a:cs typeface="Times New Roman" pitchFamily="18" charset="0"/>
              </a:rPr>
              <a:t>Nutri</a:t>
            </a:r>
            <a:r>
              <a:rPr lang="en-US" dirty="0">
                <a:cs typeface="Times New Roman" pitchFamily="18" charset="0"/>
              </a:rPr>
              <a:t>-max </a:t>
            </a:r>
            <a:r>
              <a:rPr lang="en-US" dirty="0" smtClean="0">
                <a:cs typeface="Times New Roman" pitchFamily="18" charset="0"/>
              </a:rPr>
              <a:t>12-1-0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5" name="Picture 6" descr="C:\Users\nrbennet\Downloads\20130110_120236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1" y="2205341"/>
            <a:ext cx="4039985" cy="38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nrbennet\Downloads\20130110_120328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20" y="2205341"/>
            <a:ext cx="4039985" cy="38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Agronomic Considerations: N Fertility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Apply nitrogen materials at conventional material rates.</a:t>
            </a:r>
          </a:p>
          <a:p>
            <a:pPr lvl="1"/>
            <a:r>
              <a:rPr lang="en-US" dirty="0" smtClean="0"/>
              <a:t>i.e., if you have traditionally targeted 60 lbs. N/acre, shoot for that with these materials</a:t>
            </a:r>
          </a:p>
          <a:p>
            <a:r>
              <a:rPr lang="en-US" dirty="0" smtClean="0"/>
              <a:t>Any application method is acceptable.</a:t>
            </a:r>
          </a:p>
          <a:p>
            <a:pPr lvl="1"/>
            <a:r>
              <a:rPr lang="en-US" dirty="0" smtClean="0"/>
              <a:t>Broadcast prior to transplanting, side-dress, or a combination.</a:t>
            </a:r>
          </a:p>
          <a:p>
            <a:r>
              <a:rPr lang="en-US" dirty="0" smtClean="0"/>
              <a:t>Realize that N is in organic form and has to convert to ammonium or nitrate for plant use.</a:t>
            </a:r>
          </a:p>
          <a:p>
            <a:pPr lvl="1"/>
            <a:r>
              <a:rPr lang="en-US" dirty="0" smtClean="0"/>
              <a:t>No immediate “green up”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Agronomic Considerations: </a:t>
            </a:r>
            <a:br>
              <a:rPr lang="en-US" dirty="0" smtClean="0"/>
            </a:br>
            <a:r>
              <a:rPr lang="en-US" dirty="0" smtClean="0"/>
              <a:t>Weed Control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organically approved herbicides.</a:t>
            </a:r>
          </a:p>
          <a:p>
            <a:endParaRPr lang="en-US" dirty="0" smtClean="0"/>
          </a:p>
          <a:p>
            <a:r>
              <a:rPr lang="en-US" dirty="0" smtClean="0"/>
              <a:t>Increased reliance on cultivation and hand weeding.</a:t>
            </a:r>
          </a:p>
          <a:p>
            <a:endParaRPr lang="en-US" dirty="0" smtClean="0"/>
          </a:p>
          <a:p>
            <a:r>
              <a:rPr lang="en-US" dirty="0" smtClean="0"/>
              <a:t>Best option is to choose fields with low weed pressure and rotate crops.</a:t>
            </a:r>
          </a:p>
          <a:p>
            <a:pPr lvl="1"/>
            <a:r>
              <a:rPr lang="en-US" dirty="0" smtClean="0"/>
              <a:t>Use cover crops to suppress weed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Organic production is a long term concept.</a:t>
            </a:r>
          </a:p>
          <a:p>
            <a:pPr lvl="1"/>
            <a:r>
              <a:rPr lang="en-US" dirty="0" smtClean="0"/>
              <a:t>Approach it with that in mind</a:t>
            </a:r>
          </a:p>
          <a:p>
            <a:r>
              <a:rPr lang="en-US" dirty="0" smtClean="0"/>
              <a:t>Contact RJR or SFNTC before doing anything else.</a:t>
            </a:r>
          </a:p>
          <a:p>
            <a:r>
              <a:rPr lang="en-US" dirty="0" smtClean="0"/>
              <a:t>Contact a certification group in a timely fashion.</a:t>
            </a:r>
          </a:p>
          <a:p>
            <a:r>
              <a:rPr lang="en-US" smtClean="0"/>
              <a:t>Crop management is different.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Production Process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Grow, sell, repeat...</a:t>
            </a:r>
          </a:p>
          <a:p>
            <a:endParaRPr lang="en-US" dirty="0"/>
          </a:p>
          <a:p>
            <a:r>
              <a:rPr lang="en-US" dirty="0" smtClean="0"/>
              <a:t>Not that simple</a:t>
            </a:r>
          </a:p>
          <a:p>
            <a:endParaRPr lang="en-US" dirty="0"/>
          </a:p>
          <a:p>
            <a:r>
              <a:rPr lang="en-US" dirty="0" smtClean="0"/>
              <a:t>Defined order to the process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Obtain a Contract</a:t>
            </a:r>
          </a:p>
          <a:p>
            <a:endParaRPr lang="en-US" dirty="0"/>
          </a:p>
          <a:p>
            <a:r>
              <a:rPr lang="en-US" dirty="0" smtClean="0"/>
              <a:t>Certify Land</a:t>
            </a:r>
          </a:p>
          <a:p>
            <a:pPr lvl="1"/>
            <a:r>
              <a:rPr lang="en-US" dirty="0" smtClean="0"/>
              <a:t>Inspection</a:t>
            </a:r>
            <a:endParaRPr lang="en-US" dirty="0"/>
          </a:p>
          <a:p>
            <a:r>
              <a:rPr lang="en-US" dirty="0" smtClean="0"/>
              <a:t>Maintain Certification</a:t>
            </a:r>
          </a:p>
          <a:p>
            <a:pPr lvl="1"/>
            <a:r>
              <a:rPr lang="en-US" dirty="0" smtClean="0"/>
              <a:t>Inspection</a:t>
            </a:r>
            <a:endParaRPr lang="en-US" dirty="0"/>
          </a:p>
          <a:p>
            <a:r>
              <a:rPr lang="en-US" dirty="0" smtClean="0"/>
              <a:t>Sell Leaf</a:t>
            </a:r>
          </a:p>
          <a:p>
            <a:pPr lvl="1"/>
            <a:r>
              <a:rPr lang="en-US" dirty="0" smtClean="0"/>
              <a:t>Inspection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00100" y="1846555"/>
            <a:ext cx="29337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Information for Contracting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taking a </a:t>
            </a:r>
            <a:r>
              <a:rPr lang="en-US" b="1" i="1" u="sng" dirty="0" smtClean="0"/>
              <a:t>SINGLE</a:t>
            </a:r>
            <a:r>
              <a:rPr lang="en-US" dirty="0" smtClean="0"/>
              <a:t> step, call someone!</a:t>
            </a:r>
          </a:p>
          <a:p>
            <a:pPr lvl="1"/>
            <a:r>
              <a:rPr lang="en-US" dirty="0" smtClean="0"/>
              <a:t>Getting a contract obligation is step #1!!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RJR: Robbie Parker 919-810-0581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RJR: Ron Wright 336-829-9200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SFNTC: Randal Ball 919-692-3120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Certification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Organic certification is through the USDA-National Organic Program (NOP).</a:t>
            </a:r>
          </a:p>
          <a:p>
            <a:r>
              <a:rPr lang="en-US" dirty="0" smtClean="0"/>
              <a:t>Third parties perform inspections &amp; certifications.</a:t>
            </a:r>
          </a:p>
          <a:p>
            <a:pPr lvl="1"/>
            <a:r>
              <a:rPr lang="en-US" dirty="0" smtClean="0"/>
              <a:t>Example: Quality Certification Services</a:t>
            </a:r>
          </a:p>
          <a:p>
            <a:pPr lvl="1"/>
            <a:r>
              <a:rPr lang="en-US" dirty="0" smtClean="0"/>
              <a:t>Certification service group must offer NOP </a:t>
            </a:r>
            <a:r>
              <a:rPr lang="en-US" b="1" i="1" u="sng" dirty="0" smtClean="0"/>
              <a:t>AND </a:t>
            </a:r>
            <a:r>
              <a:rPr lang="en-US" dirty="0" smtClean="0"/>
              <a:t>EU certification</a:t>
            </a:r>
            <a:endParaRPr lang="en-US" b="1" i="1" u="sng" dirty="0" smtClean="0"/>
          </a:p>
          <a:p>
            <a:r>
              <a:rPr lang="en-US" dirty="0" smtClean="0"/>
              <a:t>Crop Consultants are available to help with certification.</a:t>
            </a:r>
          </a:p>
          <a:p>
            <a:pPr lvl="1"/>
            <a:r>
              <a:rPr lang="en-US" dirty="0" smtClean="0"/>
              <a:t>Most certification services have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Certification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general, the certification process can take 6-12 months.</a:t>
            </a:r>
          </a:p>
          <a:p>
            <a:pPr lvl="1"/>
            <a:r>
              <a:rPr lang="en-US" dirty="0" smtClean="0"/>
              <a:t>Depending on the time of year and farming situation</a:t>
            </a:r>
          </a:p>
          <a:p>
            <a:endParaRPr lang="en-US" dirty="0" smtClean="0"/>
          </a:p>
          <a:p>
            <a:r>
              <a:rPr lang="en-US" dirty="0" smtClean="0"/>
              <a:t>Plan ahead!</a:t>
            </a:r>
          </a:p>
          <a:p>
            <a:pPr lvl="1"/>
            <a:r>
              <a:rPr lang="en-US" dirty="0" smtClean="0"/>
              <a:t>Extensive paperwork must be filed before certified leaf can be sold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Organic </a:t>
            </a:r>
            <a:r>
              <a:rPr lang="en-US" dirty="0" smtClean="0"/>
              <a:t>Certification: Transition from Conventional to Organic Production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Certification requires three consecutive years of no synthetic material application.</a:t>
            </a:r>
          </a:p>
          <a:p>
            <a:pPr lvl="1"/>
            <a:r>
              <a:rPr lang="en-US" dirty="0" smtClean="0"/>
              <a:t>SFNTC can purchase leaf as Pesticide Residue Clean during the transition</a:t>
            </a:r>
          </a:p>
          <a:p>
            <a:pPr lvl="1"/>
            <a:r>
              <a:rPr lang="en-US" dirty="0" smtClean="0"/>
              <a:t>Leaf must be produced with organic practices</a:t>
            </a:r>
          </a:p>
          <a:p>
            <a:endParaRPr lang="en-US" dirty="0" smtClean="0"/>
          </a:p>
          <a:p>
            <a:r>
              <a:rPr lang="en-US" dirty="0" smtClean="0"/>
              <a:t>Certification service will assist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Stepwise Plan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Contact a certification group/request application forms.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Develop organic system plan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Certifier initial review/desk audit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Onsite inspection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Final review</a:t>
            </a:r>
          </a:p>
        </p:txBody>
      </p:sp>
    </p:spTree>
    <p:extLst>
      <p:ext uri="{BB962C8B-B14F-4D97-AF65-F5344CB8AC3E}">
        <p14:creationId xmlns:p14="http://schemas.microsoft.com/office/powerpoint/2010/main" val="39682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Organic </a:t>
            </a:r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non-approved products is the easiest way to lose certification.</a:t>
            </a:r>
          </a:p>
          <a:p>
            <a:pPr lvl="1"/>
            <a:r>
              <a:rPr lang="en-US" dirty="0" smtClean="0"/>
              <a:t>Use of synthetic materials will result in a three year re-certification process</a:t>
            </a:r>
          </a:p>
          <a:p>
            <a:endParaRPr lang="en-US" dirty="0" smtClean="0"/>
          </a:p>
          <a:p>
            <a:r>
              <a:rPr lang="en-US" dirty="0" smtClean="0"/>
              <a:t>Annual inspection by a certification service is required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More paperwork.....</a:t>
            </a:r>
          </a:p>
        </p:txBody>
      </p:sp>
    </p:spTree>
    <p:extLst>
      <p:ext uri="{BB962C8B-B14F-4D97-AF65-F5344CB8AC3E}">
        <p14:creationId xmlns:p14="http://schemas.microsoft.com/office/powerpoint/2010/main" val="20390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evennoble.com/main.php?g2_view=core.DownloadItem&amp;g2_itemId=1506&amp;g2_serialNumber=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4" b="91685" l="10000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4032" y="1164431"/>
            <a:ext cx="6096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235826"/>
            <a:ext cx="1752600" cy="622173"/>
            <a:chOff x="0" y="6214056"/>
            <a:chExt cx="1752600" cy="643944"/>
          </a:xfrm>
        </p:grpSpPr>
        <p:pic>
          <p:nvPicPr>
            <p:cNvPr id="6" name="Picture 2" descr="C:\Users\mcvann\AppData\Local\Microsoft\Windows\Temporary Internet Files\Content.Outlook\V0A9JDSS\FINAL_CropScienceLogo300p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73800"/>
              <a:ext cx="1752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http://www.bae.ncsu.edu/programs/extension/tobacco/images/lea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4" b="94792" l="2817" r="9647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214056"/>
              <a:ext cx="242358" cy="491544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</p:pic>
      </p:grpSp>
      <p:pic>
        <p:nvPicPr>
          <p:cNvPr id="8" name="Picture 2" descr="C:\Users\mcvann\Pictures\tobacco hand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Production Requirements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Must have organic certification</a:t>
            </a:r>
          </a:p>
          <a:p>
            <a:r>
              <a:rPr lang="en-US" dirty="0" smtClean="0"/>
              <a:t>Maintain accurate/up-to-date records</a:t>
            </a:r>
          </a:p>
          <a:p>
            <a:r>
              <a:rPr lang="en-US" dirty="0" smtClean="0"/>
              <a:t>Do not use synthetic materials</a:t>
            </a:r>
          </a:p>
          <a:p>
            <a:r>
              <a:rPr lang="en-US" dirty="0" smtClean="0"/>
              <a:t>Do not use prohibited “natural” products</a:t>
            </a:r>
          </a:p>
          <a:p>
            <a:pPr lvl="1"/>
            <a:r>
              <a:rPr lang="en-US" dirty="0" smtClean="0"/>
              <a:t>Just because something is labeled as “natural/organic” does not mean it is approved</a:t>
            </a:r>
          </a:p>
          <a:p>
            <a:pPr lvl="1"/>
            <a:r>
              <a:rPr lang="en-US" dirty="0" smtClean="0"/>
              <a:t>Check with your buying company and certification service before trying something new</a:t>
            </a:r>
          </a:p>
          <a:p>
            <a:r>
              <a:rPr lang="en-US" dirty="0" smtClean="0"/>
              <a:t>Must have crop nutrient management plan</a:t>
            </a:r>
          </a:p>
          <a:p>
            <a:r>
              <a:rPr lang="en-US" dirty="0" smtClean="0"/>
              <a:t>Use organically certified seed/transplants</a:t>
            </a:r>
          </a:p>
          <a:p>
            <a:r>
              <a:rPr lang="en-US" dirty="0" smtClean="0"/>
              <a:t>Must have defined boundaries between organic and conventional fields. </a:t>
            </a:r>
          </a:p>
          <a:p>
            <a:pPr lvl="1"/>
            <a:r>
              <a:rPr lang="en-US" dirty="0" smtClean="0"/>
              <a:t>Buffer zones= ≥50 feet </a:t>
            </a:r>
          </a:p>
        </p:txBody>
      </p:sp>
    </p:spTree>
    <p:extLst>
      <p:ext uri="{BB962C8B-B14F-4D97-AF65-F5344CB8AC3E}">
        <p14:creationId xmlns:p14="http://schemas.microsoft.com/office/powerpoint/2010/main" val="593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738</Words>
  <Application>Microsoft Office PowerPoint</Application>
  <PresentationFormat>On-screen Show (4:3)</PresentationFormat>
  <Paragraphs>163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Organic Tobacco Production Overview</vt:lpstr>
      <vt:lpstr>Organic Production Process</vt:lpstr>
      <vt:lpstr>Contact Information for Contracting</vt:lpstr>
      <vt:lpstr>Organic Certification</vt:lpstr>
      <vt:lpstr>Organic Certification</vt:lpstr>
      <vt:lpstr>Organic Certification: Transition from Conventional to Organic Production</vt:lpstr>
      <vt:lpstr>Stepwise Plan</vt:lpstr>
      <vt:lpstr>Maintaining Organic Certification</vt:lpstr>
      <vt:lpstr>Overview of Production Requirements</vt:lpstr>
      <vt:lpstr>Overview of Production Requirements</vt:lpstr>
      <vt:lpstr>List of Approved Products</vt:lpstr>
      <vt:lpstr>List of Products NOT Approved</vt:lpstr>
      <vt:lpstr>Material Consideration</vt:lpstr>
      <vt:lpstr>Agronomic Considerations: Greenhouse</vt:lpstr>
      <vt:lpstr>Agronomic Considerations: Fertility</vt:lpstr>
      <vt:lpstr>Agronomic Considerations: N Fertility</vt:lpstr>
      <vt:lpstr>Agronomic Considerations:  Weed Control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Tobacco Production Overview</dc:title>
  <dc:creator>Matthew Vann</dc:creator>
  <cp:lastModifiedBy>Matthew Vann</cp:lastModifiedBy>
  <cp:revision>11</cp:revision>
  <dcterms:created xsi:type="dcterms:W3CDTF">2015-01-17T21:17:57Z</dcterms:created>
  <dcterms:modified xsi:type="dcterms:W3CDTF">2015-01-19T17:08:50Z</dcterms:modified>
</cp:coreProperties>
</file>