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96" r:id="rId3"/>
    <p:sldId id="302" r:id="rId4"/>
    <p:sldId id="321" r:id="rId5"/>
    <p:sldId id="319" r:id="rId6"/>
    <p:sldId id="304" r:id="rId7"/>
    <p:sldId id="320" r:id="rId8"/>
    <p:sldId id="262" r:id="rId9"/>
    <p:sldId id="301" r:id="rId10"/>
    <p:sldId id="298" r:id="rId11"/>
    <p:sldId id="315" r:id="rId12"/>
    <p:sldId id="305" r:id="rId13"/>
    <p:sldId id="306" r:id="rId14"/>
    <p:sldId id="295" r:id="rId15"/>
    <p:sldId id="318" r:id="rId16"/>
    <p:sldId id="307" r:id="rId17"/>
    <p:sldId id="311" r:id="rId18"/>
    <p:sldId id="316" r:id="rId19"/>
    <p:sldId id="317" r:id="rId20"/>
    <p:sldId id="314" r:id="rId21"/>
    <p:sldId id="309" r:id="rId22"/>
    <p:sldId id="264" r:id="rId23"/>
    <p:sldId id="310" r:id="rId24"/>
    <p:sldId id="322"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bowen" initials="b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4" autoAdjust="0"/>
  </p:normalViewPr>
  <p:slideViewPr>
    <p:cSldViewPr>
      <p:cViewPr>
        <p:scale>
          <a:sx n="38" d="100"/>
          <a:sy n="38" d="100"/>
        </p:scale>
        <p:origin x="-1044"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13T12:15:22.552" idx="2">
    <p:pos x="10" y="10"/>
    <p:text>Do we want to say anything about  the securities concerns with the investment based model?  We need to make sure that investment based models meet federal and state securities laws.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97CE5-4ADB-449B-9255-59236AFA3482}" type="doc">
      <dgm:prSet loTypeId="urn:microsoft.com/office/officeart/2005/8/layout/process1" loCatId="process" qsTypeId="urn:microsoft.com/office/officeart/2005/8/quickstyle/simple1" qsCatId="simple" csTypeId="urn:microsoft.com/office/officeart/2005/8/colors/accent1_2" csCatId="accent1" phldr="1"/>
      <dgm:spPr/>
    </dgm:pt>
    <dgm:pt modelId="{F81542B2-A73F-4999-9772-91EA57FAF712}">
      <dgm:prSet phldrT="[Text]"/>
      <dgm:spPr>
        <a:solidFill>
          <a:srgbClr val="FFC000"/>
        </a:solidFill>
      </dgm:spPr>
      <dgm:t>
        <a:bodyPr/>
        <a:lstStyle/>
        <a:p>
          <a:r>
            <a:rPr lang="en-US" b="1" dirty="0" smtClean="0">
              <a:solidFill>
                <a:schemeClr val="bg1"/>
              </a:solidFill>
              <a:effectLst>
                <a:outerShdw blurRad="38100" dist="38100" dir="2700000" algn="tl">
                  <a:srgbClr val="000000">
                    <a:alpha val="43137"/>
                  </a:srgbClr>
                </a:outerShdw>
              </a:effectLst>
              <a:latin typeface="Gill Sans MT" panose="020B0502020104020203" pitchFamily="34" charset="0"/>
            </a:rPr>
            <a:t>Create a Page</a:t>
          </a:r>
          <a:endParaRPr lang="en-US" b="1" dirty="0">
            <a:solidFill>
              <a:schemeClr val="bg1"/>
            </a:solidFill>
            <a:effectLst>
              <a:outerShdw blurRad="38100" dist="38100" dir="2700000" algn="tl">
                <a:srgbClr val="000000">
                  <a:alpha val="43137"/>
                </a:srgbClr>
              </a:outerShdw>
            </a:effectLst>
            <a:latin typeface="Gill Sans MT" panose="020B0502020104020203" pitchFamily="34" charset="0"/>
          </a:endParaRPr>
        </a:p>
      </dgm:t>
    </dgm:pt>
    <dgm:pt modelId="{B3731545-AEC6-41A9-821F-3652D9A1F582}" type="parTrans" cxnId="{402145CE-3C4D-4A43-9A10-4CD7CE7A49D4}">
      <dgm:prSet/>
      <dgm:spPr/>
      <dgm:t>
        <a:bodyPr/>
        <a:lstStyle/>
        <a:p>
          <a:endParaRPr lang="en-US"/>
        </a:p>
      </dgm:t>
    </dgm:pt>
    <dgm:pt modelId="{73C15D44-EFCC-4103-8D71-95766572979B}" type="sibTrans" cxnId="{402145CE-3C4D-4A43-9A10-4CD7CE7A49D4}">
      <dgm:prSet/>
      <dgm:spPr/>
      <dgm:t>
        <a:bodyPr/>
        <a:lstStyle/>
        <a:p>
          <a:endParaRPr lang="en-US"/>
        </a:p>
      </dgm:t>
    </dgm:pt>
    <dgm:pt modelId="{3C50E595-178F-44F0-A758-B74581F71F33}">
      <dgm:prSet phldrT="[Text]"/>
      <dgm:spPr>
        <a:solidFill>
          <a:srgbClr val="FFC000"/>
        </a:solidFill>
      </dgm:spPr>
      <dgm:t>
        <a:bodyPr/>
        <a:lstStyle/>
        <a:p>
          <a:r>
            <a:rPr lang="en-US" b="1" dirty="0" smtClean="0">
              <a:effectLst>
                <a:outerShdw blurRad="38100" dist="38100" dir="2700000" algn="tl">
                  <a:srgbClr val="000000">
                    <a:alpha val="43137"/>
                  </a:srgbClr>
                </a:outerShdw>
              </a:effectLst>
              <a:latin typeface="Gill Sans MT" panose="020B0502020104020203" pitchFamily="34" charset="0"/>
            </a:rPr>
            <a:t>Spread</a:t>
          </a:r>
          <a:r>
            <a:rPr lang="en-US" b="1" baseline="0" dirty="0" smtClean="0">
              <a:effectLst>
                <a:outerShdw blurRad="38100" dist="38100" dir="2700000" algn="tl">
                  <a:srgbClr val="000000">
                    <a:alpha val="43137"/>
                  </a:srgbClr>
                </a:outerShdw>
              </a:effectLst>
              <a:latin typeface="Gill Sans MT" panose="020B0502020104020203" pitchFamily="34" charset="0"/>
            </a:rPr>
            <a:t> the Word</a:t>
          </a:r>
          <a:endParaRPr lang="en-US" b="1" dirty="0">
            <a:effectLst>
              <a:outerShdw blurRad="38100" dist="38100" dir="2700000" algn="tl">
                <a:srgbClr val="000000">
                  <a:alpha val="43137"/>
                </a:srgbClr>
              </a:outerShdw>
            </a:effectLst>
            <a:latin typeface="Gill Sans MT" panose="020B0502020104020203" pitchFamily="34" charset="0"/>
          </a:endParaRPr>
        </a:p>
      </dgm:t>
    </dgm:pt>
    <dgm:pt modelId="{89874D2B-6047-4745-A581-F662B419F43D}" type="parTrans" cxnId="{1DDD8D6C-226E-4B89-8806-94B5991ED303}">
      <dgm:prSet/>
      <dgm:spPr/>
      <dgm:t>
        <a:bodyPr/>
        <a:lstStyle/>
        <a:p>
          <a:endParaRPr lang="en-US"/>
        </a:p>
      </dgm:t>
    </dgm:pt>
    <dgm:pt modelId="{2B055EB2-EE15-458C-9898-7B20E26D8DFF}" type="sibTrans" cxnId="{1DDD8D6C-226E-4B89-8806-94B5991ED303}">
      <dgm:prSet/>
      <dgm:spPr/>
      <dgm:t>
        <a:bodyPr/>
        <a:lstStyle/>
        <a:p>
          <a:endParaRPr lang="en-US"/>
        </a:p>
      </dgm:t>
    </dgm:pt>
    <dgm:pt modelId="{B373E761-5809-4128-8B9B-B6B021B8AF32}">
      <dgm:prSet phldrT="[Text]"/>
      <dgm:spPr>
        <a:solidFill>
          <a:srgbClr val="FFC000"/>
        </a:solidFill>
      </dgm:spPr>
      <dgm:t>
        <a:bodyPr/>
        <a:lstStyle/>
        <a:p>
          <a:r>
            <a:rPr lang="en-US" b="1" dirty="0" smtClean="0">
              <a:effectLst>
                <a:outerShdw blurRad="38100" dist="38100" dir="2700000" algn="tl">
                  <a:srgbClr val="000000">
                    <a:alpha val="43137"/>
                  </a:srgbClr>
                </a:outerShdw>
              </a:effectLst>
              <a:latin typeface="Gill Sans MT" panose="020B0502020104020203" pitchFamily="34" charset="0"/>
            </a:rPr>
            <a:t>Collect  Donations</a:t>
          </a:r>
          <a:endParaRPr lang="en-US" b="1" dirty="0">
            <a:effectLst>
              <a:outerShdw blurRad="38100" dist="38100" dir="2700000" algn="tl">
                <a:srgbClr val="000000">
                  <a:alpha val="43137"/>
                </a:srgbClr>
              </a:outerShdw>
            </a:effectLst>
            <a:latin typeface="Gill Sans MT" panose="020B0502020104020203" pitchFamily="34" charset="0"/>
          </a:endParaRPr>
        </a:p>
      </dgm:t>
    </dgm:pt>
    <dgm:pt modelId="{16170763-7FA1-4993-9FDE-9150A0B324F7}" type="parTrans" cxnId="{0F495023-40F5-4A0B-A418-80364D02F9FE}">
      <dgm:prSet/>
      <dgm:spPr/>
      <dgm:t>
        <a:bodyPr/>
        <a:lstStyle/>
        <a:p>
          <a:endParaRPr lang="en-US"/>
        </a:p>
      </dgm:t>
    </dgm:pt>
    <dgm:pt modelId="{21C47631-B57C-45D8-B416-4150985756CF}" type="sibTrans" cxnId="{0F495023-40F5-4A0B-A418-80364D02F9FE}">
      <dgm:prSet/>
      <dgm:spPr/>
      <dgm:t>
        <a:bodyPr/>
        <a:lstStyle/>
        <a:p>
          <a:endParaRPr lang="en-US"/>
        </a:p>
      </dgm:t>
    </dgm:pt>
    <dgm:pt modelId="{3E28E206-1E24-4C65-8FC8-FFC9C94E497D}" type="pres">
      <dgm:prSet presAssocID="{BC097CE5-4ADB-449B-9255-59236AFA3482}" presName="Name0" presStyleCnt="0">
        <dgm:presLayoutVars>
          <dgm:dir/>
          <dgm:resizeHandles val="exact"/>
        </dgm:presLayoutVars>
      </dgm:prSet>
      <dgm:spPr/>
    </dgm:pt>
    <dgm:pt modelId="{F40CB159-9DB7-4AAD-BE9C-442E50273A5C}" type="pres">
      <dgm:prSet presAssocID="{F81542B2-A73F-4999-9772-91EA57FAF712}" presName="node" presStyleLbl="node1" presStyleIdx="0" presStyleCnt="3">
        <dgm:presLayoutVars>
          <dgm:bulletEnabled val="1"/>
        </dgm:presLayoutVars>
      </dgm:prSet>
      <dgm:spPr/>
      <dgm:t>
        <a:bodyPr/>
        <a:lstStyle/>
        <a:p>
          <a:endParaRPr lang="en-US"/>
        </a:p>
      </dgm:t>
    </dgm:pt>
    <dgm:pt modelId="{B1271ABB-637C-44BD-92AD-4D5F7DFD1A36}" type="pres">
      <dgm:prSet presAssocID="{73C15D44-EFCC-4103-8D71-95766572979B}" presName="sibTrans" presStyleLbl="sibTrans2D1" presStyleIdx="0" presStyleCnt="2"/>
      <dgm:spPr/>
      <dgm:t>
        <a:bodyPr/>
        <a:lstStyle/>
        <a:p>
          <a:endParaRPr lang="en-US"/>
        </a:p>
      </dgm:t>
    </dgm:pt>
    <dgm:pt modelId="{259EE6D7-21CD-48E2-9D13-C008783E234B}" type="pres">
      <dgm:prSet presAssocID="{73C15D44-EFCC-4103-8D71-95766572979B}" presName="connectorText" presStyleLbl="sibTrans2D1" presStyleIdx="0" presStyleCnt="2"/>
      <dgm:spPr/>
      <dgm:t>
        <a:bodyPr/>
        <a:lstStyle/>
        <a:p>
          <a:endParaRPr lang="en-US"/>
        </a:p>
      </dgm:t>
    </dgm:pt>
    <dgm:pt modelId="{7FE7F93E-F7DE-40B0-BF53-E7E074791689}" type="pres">
      <dgm:prSet presAssocID="{3C50E595-178F-44F0-A758-B74581F71F33}" presName="node" presStyleLbl="node1" presStyleIdx="1" presStyleCnt="3">
        <dgm:presLayoutVars>
          <dgm:bulletEnabled val="1"/>
        </dgm:presLayoutVars>
      </dgm:prSet>
      <dgm:spPr/>
      <dgm:t>
        <a:bodyPr/>
        <a:lstStyle/>
        <a:p>
          <a:endParaRPr lang="en-US"/>
        </a:p>
      </dgm:t>
    </dgm:pt>
    <dgm:pt modelId="{AAD0CDAE-C3A8-4BD9-B419-61C8FF4970FA}" type="pres">
      <dgm:prSet presAssocID="{2B055EB2-EE15-458C-9898-7B20E26D8DFF}" presName="sibTrans" presStyleLbl="sibTrans2D1" presStyleIdx="1" presStyleCnt="2"/>
      <dgm:spPr/>
      <dgm:t>
        <a:bodyPr/>
        <a:lstStyle/>
        <a:p>
          <a:endParaRPr lang="en-US"/>
        </a:p>
      </dgm:t>
    </dgm:pt>
    <dgm:pt modelId="{6ABE7AF0-676A-4CC3-8AB8-3EEBF14A06E9}" type="pres">
      <dgm:prSet presAssocID="{2B055EB2-EE15-458C-9898-7B20E26D8DFF}" presName="connectorText" presStyleLbl="sibTrans2D1" presStyleIdx="1" presStyleCnt="2"/>
      <dgm:spPr/>
      <dgm:t>
        <a:bodyPr/>
        <a:lstStyle/>
        <a:p>
          <a:endParaRPr lang="en-US"/>
        </a:p>
      </dgm:t>
    </dgm:pt>
    <dgm:pt modelId="{8128F422-1F0A-4C89-B5FB-482D9D6B7C39}" type="pres">
      <dgm:prSet presAssocID="{B373E761-5809-4128-8B9B-B6B021B8AF32}" presName="node" presStyleLbl="node1" presStyleIdx="2" presStyleCnt="3" custScaleX="121122">
        <dgm:presLayoutVars>
          <dgm:bulletEnabled val="1"/>
        </dgm:presLayoutVars>
      </dgm:prSet>
      <dgm:spPr/>
      <dgm:t>
        <a:bodyPr/>
        <a:lstStyle/>
        <a:p>
          <a:endParaRPr lang="en-US"/>
        </a:p>
      </dgm:t>
    </dgm:pt>
  </dgm:ptLst>
  <dgm:cxnLst>
    <dgm:cxn modelId="{8CD629AF-D1C5-428B-B5D1-E64F7EE47EA9}" type="presOf" srcId="{F81542B2-A73F-4999-9772-91EA57FAF712}" destId="{F40CB159-9DB7-4AAD-BE9C-442E50273A5C}" srcOrd="0" destOrd="0" presId="urn:microsoft.com/office/officeart/2005/8/layout/process1"/>
    <dgm:cxn modelId="{0F495023-40F5-4A0B-A418-80364D02F9FE}" srcId="{BC097CE5-4ADB-449B-9255-59236AFA3482}" destId="{B373E761-5809-4128-8B9B-B6B021B8AF32}" srcOrd="2" destOrd="0" parTransId="{16170763-7FA1-4993-9FDE-9150A0B324F7}" sibTransId="{21C47631-B57C-45D8-B416-4150985756CF}"/>
    <dgm:cxn modelId="{1DDD8D6C-226E-4B89-8806-94B5991ED303}" srcId="{BC097CE5-4ADB-449B-9255-59236AFA3482}" destId="{3C50E595-178F-44F0-A758-B74581F71F33}" srcOrd="1" destOrd="0" parTransId="{89874D2B-6047-4745-A581-F662B419F43D}" sibTransId="{2B055EB2-EE15-458C-9898-7B20E26D8DFF}"/>
    <dgm:cxn modelId="{7AC682EB-8C08-43B8-8CC8-357481D3459E}" type="presOf" srcId="{73C15D44-EFCC-4103-8D71-95766572979B}" destId="{B1271ABB-637C-44BD-92AD-4D5F7DFD1A36}" srcOrd="0" destOrd="0" presId="urn:microsoft.com/office/officeart/2005/8/layout/process1"/>
    <dgm:cxn modelId="{FE6C7A2E-0828-46AF-BE19-7F71DCFFC331}" type="presOf" srcId="{2B055EB2-EE15-458C-9898-7B20E26D8DFF}" destId="{AAD0CDAE-C3A8-4BD9-B419-61C8FF4970FA}" srcOrd="0" destOrd="0" presId="urn:microsoft.com/office/officeart/2005/8/layout/process1"/>
    <dgm:cxn modelId="{7DB318AB-CA6C-4C40-82FC-F4C79C9C819C}" type="presOf" srcId="{BC097CE5-4ADB-449B-9255-59236AFA3482}" destId="{3E28E206-1E24-4C65-8FC8-FFC9C94E497D}" srcOrd="0" destOrd="0" presId="urn:microsoft.com/office/officeart/2005/8/layout/process1"/>
    <dgm:cxn modelId="{136EF27B-F86B-4FC0-95C8-894CF22B6986}" type="presOf" srcId="{B373E761-5809-4128-8B9B-B6B021B8AF32}" destId="{8128F422-1F0A-4C89-B5FB-482D9D6B7C39}" srcOrd="0" destOrd="0" presId="urn:microsoft.com/office/officeart/2005/8/layout/process1"/>
    <dgm:cxn modelId="{5DD83A35-C49F-43B5-BBDB-B0000E12DEDB}" type="presOf" srcId="{3C50E595-178F-44F0-A758-B74581F71F33}" destId="{7FE7F93E-F7DE-40B0-BF53-E7E074791689}" srcOrd="0" destOrd="0" presId="urn:microsoft.com/office/officeart/2005/8/layout/process1"/>
    <dgm:cxn modelId="{796841F0-4745-4A41-A154-256BE2E8FC31}" type="presOf" srcId="{73C15D44-EFCC-4103-8D71-95766572979B}" destId="{259EE6D7-21CD-48E2-9D13-C008783E234B}" srcOrd="1" destOrd="0" presId="urn:microsoft.com/office/officeart/2005/8/layout/process1"/>
    <dgm:cxn modelId="{402145CE-3C4D-4A43-9A10-4CD7CE7A49D4}" srcId="{BC097CE5-4ADB-449B-9255-59236AFA3482}" destId="{F81542B2-A73F-4999-9772-91EA57FAF712}" srcOrd="0" destOrd="0" parTransId="{B3731545-AEC6-41A9-821F-3652D9A1F582}" sibTransId="{73C15D44-EFCC-4103-8D71-95766572979B}"/>
    <dgm:cxn modelId="{99D9F2ED-DE2D-403B-9E00-D73247274D14}" type="presOf" srcId="{2B055EB2-EE15-458C-9898-7B20E26D8DFF}" destId="{6ABE7AF0-676A-4CC3-8AB8-3EEBF14A06E9}" srcOrd="1" destOrd="0" presId="urn:microsoft.com/office/officeart/2005/8/layout/process1"/>
    <dgm:cxn modelId="{CD4650E8-91D0-4B30-9CBA-469A9CB4F439}" type="presParOf" srcId="{3E28E206-1E24-4C65-8FC8-FFC9C94E497D}" destId="{F40CB159-9DB7-4AAD-BE9C-442E50273A5C}" srcOrd="0" destOrd="0" presId="urn:microsoft.com/office/officeart/2005/8/layout/process1"/>
    <dgm:cxn modelId="{6675B4F9-2518-44A1-9905-F31FB47FDEA1}" type="presParOf" srcId="{3E28E206-1E24-4C65-8FC8-FFC9C94E497D}" destId="{B1271ABB-637C-44BD-92AD-4D5F7DFD1A36}" srcOrd="1" destOrd="0" presId="urn:microsoft.com/office/officeart/2005/8/layout/process1"/>
    <dgm:cxn modelId="{B4DC850F-C2D9-409C-BBAF-2F11DB9E2E1C}" type="presParOf" srcId="{B1271ABB-637C-44BD-92AD-4D5F7DFD1A36}" destId="{259EE6D7-21CD-48E2-9D13-C008783E234B}" srcOrd="0" destOrd="0" presId="urn:microsoft.com/office/officeart/2005/8/layout/process1"/>
    <dgm:cxn modelId="{02953D26-0CB9-4CDC-A2CF-1EBFFB1C281F}" type="presParOf" srcId="{3E28E206-1E24-4C65-8FC8-FFC9C94E497D}" destId="{7FE7F93E-F7DE-40B0-BF53-E7E074791689}" srcOrd="2" destOrd="0" presId="urn:microsoft.com/office/officeart/2005/8/layout/process1"/>
    <dgm:cxn modelId="{4DCDF6D3-DBB4-45A5-8DA9-B275856A7701}" type="presParOf" srcId="{3E28E206-1E24-4C65-8FC8-FFC9C94E497D}" destId="{AAD0CDAE-C3A8-4BD9-B419-61C8FF4970FA}" srcOrd="3" destOrd="0" presId="urn:microsoft.com/office/officeart/2005/8/layout/process1"/>
    <dgm:cxn modelId="{E05491FD-BA5F-48E0-B4CF-51B26FBAE982}" type="presParOf" srcId="{AAD0CDAE-C3A8-4BD9-B419-61C8FF4970FA}" destId="{6ABE7AF0-676A-4CC3-8AB8-3EEBF14A06E9}" srcOrd="0" destOrd="0" presId="urn:microsoft.com/office/officeart/2005/8/layout/process1"/>
    <dgm:cxn modelId="{649C553C-A3B8-4D6A-B971-4A6D5105B13B}" type="presParOf" srcId="{3E28E206-1E24-4C65-8FC8-FFC9C94E497D}" destId="{8128F422-1F0A-4C89-B5FB-482D9D6B7C3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CB159-9DB7-4AAD-BE9C-442E50273A5C}">
      <dsp:nvSpPr>
        <dsp:cNvPr id="0" name=""/>
        <dsp:cNvSpPr/>
      </dsp:nvSpPr>
      <dsp:spPr>
        <a:xfrm>
          <a:off x="572" y="1489696"/>
          <a:ext cx="2146343" cy="12878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effectLst>
                <a:outerShdw blurRad="38100" dist="38100" dir="2700000" algn="tl">
                  <a:srgbClr val="000000">
                    <a:alpha val="43137"/>
                  </a:srgbClr>
                </a:outerShdw>
              </a:effectLst>
              <a:latin typeface="Gill Sans MT" panose="020B0502020104020203" pitchFamily="34" charset="0"/>
            </a:rPr>
            <a:t>Create a Page</a:t>
          </a:r>
          <a:endParaRPr lang="en-US" sz="3100" b="1" kern="1200" dirty="0">
            <a:solidFill>
              <a:schemeClr val="bg1"/>
            </a:solidFill>
            <a:effectLst>
              <a:outerShdw blurRad="38100" dist="38100" dir="2700000" algn="tl">
                <a:srgbClr val="000000">
                  <a:alpha val="43137"/>
                </a:srgbClr>
              </a:outerShdw>
            </a:effectLst>
            <a:latin typeface="Gill Sans MT" panose="020B0502020104020203" pitchFamily="34" charset="0"/>
          </a:endParaRPr>
        </a:p>
      </dsp:txBody>
      <dsp:txXfrm>
        <a:off x="38291" y="1527415"/>
        <a:ext cx="2070905" cy="1212368"/>
      </dsp:txXfrm>
    </dsp:sp>
    <dsp:sp modelId="{B1271ABB-637C-44BD-92AD-4D5F7DFD1A36}">
      <dsp:nvSpPr>
        <dsp:cNvPr id="0" name=""/>
        <dsp:cNvSpPr/>
      </dsp:nvSpPr>
      <dsp:spPr>
        <a:xfrm>
          <a:off x="2361549" y="1867453"/>
          <a:ext cx="455024" cy="532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361549" y="1973912"/>
        <a:ext cx="318517" cy="319375"/>
      </dsp:txXfrm>
    </dsp:sp>
    <dsp:sp modelId="{7FE7F93E-F7DE-40B0-BF53-E7E074791689}">
      <dsp:nvSpPr>
        <dsp:cNvPr id="0" name=""/>
        <dsp:cNvSpPr/>
      </dsp:nvSpPr>
      <dsp:spPr>
        <a:xfrm>
          <a:off x="3005452" y="1489696"/>
          <a:ext cx="2146343" cy="12878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Gill Sans MT" panose="020B0502020104020203" pitchFamily="34" charset="0"/>
            </a:rPr>
            <a:t>Spread</a:t>
          </a:r>
          <a:r>
            <a:rPr lang="en-US" sz="3100" b="1" kern="1200" baseline="0" dirty="0" smtClean="0">
              <a:effectLst>
                <a:outerShdw blurRad="38100" dist="38100" dir="2700000" algn="tl">
                  <a:srgbClr val="000000">
                    <a:alpha val="43137"/>
                  </a:srgbClr>
                </a:outerShdw>
              </a:effectLst>
              <a:latin typeface="Gill Sans MT" panose="020B0502020104020203" pitchFamily="34" charset="0"/>
            </a:rPr>
            <a:t> the Word</a:t>
          </a:r>
          <a:endParaRPr lang="en-US" sz="3100" b="1" kern="1200" dirty="0">
            <a:effectLst>
              <a:outerShdw blurRad="38100" dist="38100" dir="2700000" algn="tl">
                <a:srgbClr val="000000">
                  <a:alpha val="43137"/>
                </a:srgbClr>
              </a:outerShdw>
            </a:effectLst>
            <a:latin typeface="Gill Sans MT" panose="020B0502020104020203" pitchFamily="34" charset="0"/>
          </a:endParaRPr>
        </a:p>
      </dsp:txBody>
      <dsp:txXfrm>
        <a:off x="3043171" y="1527415"/>
        <a:ext cx="2070905" cy="1212368"/>
      </dsp:txXfrm>
    </dsp:sp>
    <dsp:sp modelId="{AAD0CDAE-C3A8-4BD9-B419-61C8FF4970FA}">
      <dsp:nvSpPr>
        <dsp:cNvPr id="0" name=""/>
        <dsp:cNvSpPr/>
      </dsp:nvSpPr>
      <dsp:spPr>
        <a:xfrm>
          <a:off x="5366430" y="1867453"/>
          <a:ext cx="455024" cy="532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366430" y="1973912"/>
        <a:ext cx="318517" cy="319375"/>
      </dsp:txXfrm>
    </dsp:sp>
    <dsp:sp modelId="{8128F422-1F0A-4C89-B5FB-482D9D6B7C39}">
      <dsp:nvSpPr>
        <dsp:cNvPr id="0" name=""/>
        <dsp:cNvSpPr/>
      </dsp:nvSpPr>
      <dsp:spPr>
        <a:xfrm>
          <a:off x="6010333" y="1489696"/>
          <a:ext cx="2599694" cy="12878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Gill Sans MT" panose="020B0502020104020203" pitchFamily="34" charset="0"/>
            </a:rPr>
            <a:t>Collect  Donations</a:t>
          </a:r>
          <a:endParaRPr lang="en-US" sz="3100" b="1" kern="1200" dirty="0">
            <a:effectLst>
              <a:outerShdw blurRad="38100" dist="38100" dir="2700000" algn="tl">
                <a:srgbClr val="000000">
                  <a:alpha val="43137"/>
                </a:srgbClr>
              </a:outerShdw>
            </a:effectLst>
            <a:latin typeface="Gill Sans MT" panose="020B0502020104020203" pitchFamily="34" charset="0"/>
          </a:endParaRPr>
        </a:p>
      </dsp:txBody>
      <dsp:txXfrm>
        <a:off x="6048052" y="1527415"/>
        <a:ext cx="2524256" cy="12123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cs typeface="+mn-cs"/>
              </a:defRPr>
            </a:lvl1pPr>
          </a:lstStyle>
          <a:p>
            <a:pPr>
              <a:defRPr/>
            </a:pPr>
            <a:fld id="{B43B0213-6E99-4F21-A97B-4725E9CB8314}" type="datetimeFigureOut">
              <a:rPr lang="en-US"/>
              <a:pPr>
                <a:defRPr/>
              </a:pPr>
              <a:t>6/5/2014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EE2F23-F87E-47A6-A2A0-6FCDC3B1BFF0}" type="slidenum">
              <a:rPr lang="en-US" altLang="en-US"/>
              <a:pPr>
                <a:defRPr/>
              </a:pPr>
              <a:t>‹#›</a:t>
            </a:fld>
            <a:endParaRPr lang="en-US" altLang="en-US"/>
          </a:p>
        </p:txBody>
      </p:sp>
    </p:spTree>
    <p:extLst>
      <p:ext uri="{BB962C8B-B14F-4D97-AF65-F5344CB8AC3E}">
        <p14:creationId xmlns:p14="http://schemas.microsoft.com/office/powerpoint/2010/main" val="2860002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orbes.com/sites/ryancaldbeck/2013/06/23/crowdfunding-trends-which-crowdfunding-sites-will-survi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ostonglobe.com/business/2013/02/11/crowdsourcing-innovation-harvard-study-suggests-prizes-can-spur-scientific-problem-solving/JxDkOkuIKboRjWAoJpM0OK/story.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orbes.com/sites/chancebarnett/2013/05/08/top-10-crowdfunding-sites-for-fundrais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rowdfunder.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iveforward.com/s/lear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iveforward.com/p/crowdfunding/best-crowdfunding-websi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kickstarter.com/help/faq/kickstarter%20basi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rowdsourcing.org/director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iveforward.com/p/crowdfunding/crowd-funding-websites?utm_source=bing&amp;utm_medium=adcenterppc&amp;utm_campaign=_a_crowdfunding_sit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ickstarter.com/hello?ref=na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ickstarter.com/blog/five-million-back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78EF0F-C37A-4DC7-A88D-E8D8B9A0964A}" type="slidenum">
              <a:rPr lang="en-US" altLang="en-US" smtClean="0">
                <a:latin typeface="Times New Roman" pitchFamily="18" charset="0"/>
              </a:rPr>
              <a:pPr>
                <a:spcBef>
                  <a:spcPct val="0"/>
                </a:spcBef>
              </a:pPr>
              <a:t>1</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With this kind of success, many other crowdfunding platforms have jumped on the bandwagon.</a:t>
            </a:r>
          </a:p>
          <a:p>
            <a:endParaRPr lang="en-US" altLang="en-US" smtClean="0"/>
          </a:p>
          <a:p>
            <a:endParaRPr lang="en-US" altLang="en-US" smtClean="0"/>
          </a:p>
          <a:p>
            <a:r>
              <a:rPr lang="en-US" altLang="en-US" b="1" smtClean="0"/>
              <a:t>According to an article in Forbes Magazine, there are over 500 active crowdfunding platforms. </a:t>
            </a:r>
            <a:r>
              <a:rPr lang="en-US" altLang="en-US" b="1" smtClean="0">
                <a:hlinkClick r:id="rId3"/>
              </a:rPr>
              <a:t>http://www.forbes.com/sites/ryancaldbeck/2013/06/23/crowdfunding-trends-which-crowdfunding-sites-will-survive/</a:t>
            </a:r>
            <a:endParaRPr lang="en-US" altLang="en-US" b="1" smtClean="0"/>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3BA58C7-8296-47F7-8BB0-B26E377C985B}" type="slidenum">
              <a:rPr lang="en-US" altLang="en-US" smtClean="0">
                <a:latin typeface="Times New Roman" pitchFamily="18" charset="0"/>
              </a:rPr>
              <a:pPr>
                <a:spcBef>
                  <a:spcPct val="0"/>
                </a:spcBef>
              </a:pPr>
              <a:t>10</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415058C-8805-47CF-A873-9A52A143B75D}" type="slidenum">
              <a:rPr lang="en-US" altLang="en-US" smtClean="0">
                <a:latin typeface="Times New Roman" pitchFamily="18" charset="0"/>
              </a:rPr>
              <a:pPr>
                <a:spcBef>
                  <a:spcPct val="0"/>
                </a:spcBef>
              </a:pPr>
              <a:t>11</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Gill Sans MT" pitchFamily="34" charset="0"/>
              </a:rPr>
              <a:t>Most crowdfunding platforms specialize or focus on a specific area such as art, business or charities.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307A63-03A8-407E-B0F0-1ABA1D48A52B}" type="slidenum">
              <a:rPr lang="en-US" altLang="en-US" smtClean="0">
                <a:latin typeface="Times New Roman" pitchFamily="18" charset="0"/>
              </a:rPr>
              <a:pPr>
                <a:spcBef>
                  <a:spcPct val="0"/>
                </a:spcBef>
              </a:pPr>
              <a:t>12</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Gill Sans MT" pitchFamily="34" charset="0"/>
              </a:rPr>
              <a:t>There are even platforms for generating ideas and problem solving for scientific research. </a:t>
            </a:r>
          </a:p>
          <a:p>
            <a:r>
              <a:rPr lang="en-US" altLang="en-US" b="1" smtClean="0">
                <a:latin typeface="Gill Sans MT" pitchFamily="34" charset="0"/>
              </a:rPr>
              <a:t>In these cases the donors are not providing money but are sharing their skills; there may be  some monetary  reward.</a:t>
            </a:r>
          </a:p>
          <a:p>
            <a:endParaRPr lang="en-US" altLang="en-US" b="1" smtClean="0">
              <a:latin typeface="Gill Sans MT" pitchFamily="34" charset="0"/>
            </a:endParaRPr>
          </a:p>
          <a:p>
            <a:r>
              <a:rPr lang="en-US" altLang="en-US" b="1" smtClean="0">
                <a:latin typeface="Gill Sans MT" pitchFamily="34" charset="0"/>
              </a:rPr>
              <a:t>Click on the link to see an example of problem solving research.</a:t>
            </a:r>
          </a:p>
          <a:p>
            <a:endParaRPr lang="en-US" altLang="en-US" smtClean="0">
              <a:hlinkClick r:id="rId3"/>
            </a:endParaRPr>
          </a:p>
          <a:p>
            <a:r>
              <a:rPr lang="en-US" altLang="en-US" smtClean="0">
                <a:hlinkClick r:id="rId3"/>
              </a:rPr>
              <a:t>http://www.bostonglobe.com/business/2013/02/11/crowdsourcing-innovation-harvard-study-suggests-prizes-can-spur-scientific-problem-solving/JxDkOkuIKboRjWAoJpM0OK/story.html</a:t>
            </a:r>
            <a:endParaRPr lang="en-US" altLang="en-US" b="1" smtClean="0">
              <a:latin typeface="Gill Sans MT" pitchFamily="34" charset="0"/>
            </a:endParaRPr>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6DF8A02-5AC0-4941-8FD7-2F961275AFC8}" type="slidenum">
              <a:rPr lang="en-US" altLang="en-US" smtClean="0">
                <a:latin typeface="Times New Roman" pitchFamily="18" charset="0"/>
              </a:rPr>
              <a:pPr>
                <a:spcBef>
                  <a:spcPct val="0"/>
                </a:spcBef>
              </a:pPr>
              <a:t>13</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The donation based crowdfunding platform was the original model.  Donors contribute to a project idea or charity.  They may receive products or some sort of perk but no financial return.</a:t>
            </a:r>
          </a:p>
          <a:p>
            <a:endParaRPr lang="en-US" altLang="en-US" b="1" smtClean="0"/>
          </a:p>
          <a:p>
            <a:r>
              <a:rPr lang="en-US" altLang="en-US" b="1" smtClean="0"/>
              <a:t>Investment based or equity funding is a newer model where businesses seeking capital sell ownership stakes online in the form of equity or debt.  Individuals who fund these businesses or products have the potential for financial return which is not possible in the donation model.</a:t>
            </a:r>
          </a:p>
          <a:p>
            <a:r>
              <a:rPr lang="en-US" altLang="en-US" b="1" smtClean="0">
                <a:hlinkClick r:id="rId3"/>
              </a:rPr>
              <a:t>http://www.forbes.com/sites/chancebarnett/2013/05/08/top-10-crowdfunding-sites-for-fundraising/</a:t>
            </a:r>
            <a:endParaRPr lang="en-US" altLang="en-US" b="1" smtClean="0"/>
          </a:p>
          <a:p>
            <a:endParaRPr lang="en-US" altLang="en-US" b="1" smtClean="0"/>
          </a:p>
          <a:p>
            <a:r>
              <a:rPr lang="en-US" altLang="en-US" b="1" smtClean="0"/>
              <a:t>Investment based funding is a new platform and some of the legal aspects are still under review.  Our best recommendation is to obtain legal council if you have a group that is interested in this type of fundraising.</a:t>
            </a:r>
          </a:p>
          <a:p>
            <a:r>
              <a:rPr lang="en-US" altLang="en-US" b="1" smtClean="0"/>
              <a:t>Check out this link to learn more about Investment-based funding</a:t>
            </a:r>
          </a:p>
          <a:p>
            <a:r>
              <a:rPr lang="en-US" altLang="en-US" b="1" smtClean="0">
                <a:hlinkClick r:id="rId4"/>
              </a:rPr>
              <a:t>https://www.crowdfunder.com/</a:t>
            </a:r>
            <a:endParaRPr lang="en-US" altLang="en-US" b="1"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DFE6BA3-A21C-48BD-A37F-36D408C4F24F}" type="slidenum">
              <a:rPr lang="en-US" altLang="en-US" smtClean="0">
                <a:latin typeface="Times New Roman" pitchFamily="18" charset="0"/>
              </a:rPr>
              <a:pPr>
                <a:spcBef>
                  <a:spcPct val="0"/>
                </a:spcBef>
              </a:pPr>
              <a:t>14</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buFont typeface="Calibri" pitchFamily="34" charset="0"/>
              <a:buNone/>
              <a:defRPr/>
            </a:pPr>
            <a:r>
              <a:rPr lang="en-US" altLang="en-US" b="1" dirty="0" smtClean="0"/>
              <a:t>In general, the process for setting up a crowdfunding account follows a similar pattern.</a:t>
            </a:r>
          </a:p>
          <a:p>
            <a:pPr marL="228600" indent="-228600">
              <a:buFont typeface="Calibri" pitchFamily="34" charset="0"/>
              <a:buAutoNum type="arabicPeriod"/>
              <a:defRPr/>
            </a:pPr>
            <a:r>
              <a:rPr lang="en-US" altLang="en-US" b="1" dirty="0" smtClean="0"/>
              <a:t>Create a page.  Write a </a:t>
            </a:r>
            <a:r>
              <a:rPr lang="en-US" altLang="en-US" b="1" i="1" dirty="0" smtClean="0"/>
              <a:t>compelling</a:t>
            </a:r>
            <a:r>
              <a:rPr lang="en-US" altLang="en-US" b="1" dirty="0" smtClean="0"/>
              <a:t> story about your product or cause.</a:t>
            </a:r>
          </a:p>
          <a:p>
            <a:pPr marL="228600" indent="-228600">
              <a:buFont typeface="Calibri" pitchFamily="34" charset="0"/>
              <a:buAutoNum type="arabicPeriod"/>
              <a:defRPr/>
            </a:pPr>
            <a:r>
              <a:rPr lang="en-US" altLang="en-US" b="1" dirty="0" smtClean="0"/>
              <a:t>Spread the word, develop social media resources</a:t>
            </a:r>
          </a:p>
          <a:p>
            <a:pPr marL="228600" indent="-228600">
              <a:buFont typeface="Calibri" pitchFamily="34" charset="0"/>
              <a:buAutoNum type="arabicPeriod"/>
              <a:defRPr/>
            </a:pPr>
            <a:r>
              <a:rPr lang="en-US" altLang="en-US" b="1" dirty="0" smtClean="0"/>
              <a:t>Collect donations</a:t>
            </a:r>
          </a:p>
          <a:p>
            <a:pPr marL="228600" indent="-228600">
              <a:buFont typeface="Calibri" pitchFamily="34" charset="0"/>
              <a:buAutoNum type="arabicPeriod"/>
              <a:defRPr/>
            </a:pPr>
            <a:endParaRPr lang="en-US" altLang="en-US" b="1" dirty="0" smtClean="0"/>
          </a:p>
          <a:p>
            <a:pPr>
              <a:buFont typeface="Calibri" pitchFamily="34" charset="0"/>
              <a:buNone/>
              <a:defRPr/>
            </a:pPr>
            <a:r>
              <a:rPr lang="en-US" altLang="en-US" b="1" dirty="0" smtClean="0"/>
              <a:t>The process is not complicated but steps one and two are critical to the success or failure.  The story is your only marketing tool.  You might want to consider getting some professional or expert help in developing the </a:t>
            </a:r>
            <a:r>
              <a:rPr lang="en-US" altLang="en-US" b="1" i="1" dirty="0" smtClean="0"/>
              <a:t>story</a:t>
            </a:r>
            <a:r>
              <a:rPr lang="en-US" altLang="en-US" b="1" dirty="0" smtClean="0"/>
              <a:t>.</a:t>
            </a:r>
          </a:p>
          <a:p>
            <a:pPr>
              <a:buFont typeface="Calibri" pitchFamily="34" charset="0"/>
              <a:buNone/>
              <a:defRPr/>
            </a:pPr>
            <a:endParaRPr lang="en-US" altLang="en-US" b="1" dirty="0" smtClean="0"/>
          </a:p>
          <a:p>
            <a:pPr>
              <a:buFont typeface="Calibri" pitchFamily="34" charset="0"/>
              <a:buNone/>
              <a:defRPr/>
            </a:pPr>
            <a:r>
              <a:rPr lang="en-US" altLang="en-US" b="1" dirty="0" smtClean="0"/>
              <a:t>In addition, you should plan to spend time on the outreach campaign.  Once the website is up, you need to send people to the website and those people need to share the story with their friends.</a:t>
            </a:r>
          </a:p>
          <a:p>
            <a:pPr>
              <a:buFont typeface="Calibri" pitchFamily="34" charset="0"/>
              <a:buNone/>
              <a:defRPr/>
            </a:pPr>
            <a:endParaRPr lang="en-US" altLang="en-US" b="1" dirty="0" smtClean="0"/>
          </a:p>
          <a:p>
            <a:pPr>
              <a:buFont typeface="Calibri" pitchFamily="34" charset="0"/>
              <a:buNone/>
              <a:defRPr/>
            </a:pPr>
            <a:r>
              <a:rPr lang="en-US" altLang="en-US" b="1" dirty="0" smtClean="0"/>
              <a:t>In the movie </a:t>
            </a:r>
            <a:r>
              <a:rPr lang="en-US" altLang="en-US" b="1" i="1" dirty="0" smtClean="0"/>
              <a:t>Eat, Pray, Love, </a:t>
            </a:r>
            <a:r>
              <a:rPr lang="en-US" altLang="en-US" b="1" dirty="0" smtClean="0"/>
              <a:t>the main character (Julia Roberts) sent an email to her friends asking them to help out a new friend she had met on her travels (in lieu of birthday gifts).</a:t>
            </a:r>
          </a:p>
          <a:p>
            <a:pPr>
              <a:buFont typeface="Calibri" pitchFamily="34" charset="0"/>
              <a:buNone/>
              <a:defRPr/>
            </a:pPr>
            <a:endParaRPr lang="en-US" altLang="en-US" b="1" dirty="0" smtClean="0"/>
          </a:p>
          <a:p>
            <a:pPr>
              <a:buFont typeface="Calibri" pitchFamily="34" charset="0"/>
              <a:buNone/>
              <a:defRPr/>
            </a:pPr>
            <a:r>
              <a:rPr lang="en-US" altLang="en-US" b="1" dirty="0" smtClean="0"/>
              <a:t>She wrote to them explaining the problem, and also included a description of the person and why she was special. The response was overwhelming and generated  more funds than was needed.  (The movie captured a simple form of crowdfunding.)</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DEEA6B-DA9B-4B7F-9303-28871A016F6C}" type="slidenum">
              <a:rPr lang="en-US" altLang="en-US" smtClean="0">
                <a:latin typeface="Times New Roman" pitchFamily="18" charset="0"/>
              </a:rPr>
              <a:pPr>
                <a:spcBef>
                  <a:spcPct val="0"/>
                </a:spcBef>
              </a:pPr>
              <a:t>15</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Link to Give Forward</a:t>
            </a:r>
          </a:p>
          <a:p>
            <a:r>
              <a:rPr lang="en-US" altLang="en-US" b="1" smtClean="0">
                <a:hlinkClick r:id="rId3"/>
              </a:rPr>
              <a:t>http://www.giveforward.com/s/learn/</a:t>
            </a:r>
            <a:endParaRPr lang="en-US" altLang="en-US" b="1"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9206A7A-F6D2-417A-B5EA-1FE8E65662A8}" type="slidenum">
              <a:rPr lang="en-US" altLang="en-US" smtClean="0">
                <a:latin typeface="Times New Roman" pitchFamily="18" charset="0"/>
              </a:rPr>
              <a:pPr>
                <a:spcBef>
                  <a:spcPct val="0"/>
                </a:spcBef>
              </a:pPr>
              <a:t>16</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0B4376-9616-48D3-9E5F-5EF4E15EDF99}" type="slidenum">
              <a:rPr lang="en-US" altLang="en-US" smtClean="0">
                <a:latin typeface="Times New Roman" pitchFamily="18" charset="0"/>
              </a:rPr>
              <a:pPr>
                <a:spcBef>
                  <a:spcPct val="0"/>
                </a:spcBef>
              </a:pPr>
              <a:t>17</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This information came from the Give Forward online crowdfunding website.  Be sure you understand the processing fees for credit card charges.</a:t>
            </a:r>
          </a:p>
          <a:p>
            <a:pPr eaLnBrk="1" hangingPunct="1"/>
            <a:r>
              <a:rPr lang="en-US" altLang="en-US" b="1" smtClean="0">
                <a:hlinkClick r:id="rId3"/>
              </a:rPr>
              <a:t>http://www.giveforward.com/p/crowdfunding/best-crowdfunding-websites</a:t>
            </a:r>
            <a:endParaRPr lang="en-US" altLang="en-US" b="1"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B63A071-F168-4509-B5E9-1C3D065DFCDB}" type="slidenum">
              <a:rPr lang="en-US" altLang="en-US" smtClean="0">
                <a:latin typeface="Times New Roman" pitchFamily="18" charset="0"/>
              </a:rPr>
              <a:pPr>
                <a:spcBef>
                  <a:spcPct val="0"/>
                </a:spcBef>
              </a:pPr>
              <a:t>20</a:t>
            </a:fld>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All-or-nothing funding is a core part of Kickstarter--it's less risk for everyone. If you need $5,000, </a:t>
            </a:r>
            <a:r>
              <a:rPr lang="en-US" altLang="en-US" b="1" i="1" smtClean="0"/>
              <a:t>it's tough having $1,000 and a bunch of people expecting you to complete a $5,000 project. </a:t>
            </a:r>
          </a:p>
          <a:p>
            <a:endParaRPr lang="en-US" altLang="en-US" b="1" smtClean="0"/>
          </a:p>
          <a:p>
            <a:r>
              <a:rPr lang="en-US" altLang="en-US" b="1" smtClean="0"/>
              <a:t>The majority of funding initially comes from the fans and friends of each project. If they like it, they'll spread the word to their friends, and so on. Press, blogs, Twitter, Facebook, and Kickstarter itself are also big sources of traffic and pledges.</a:t>
            </a:r>
          </a:p>
          <a:p>
            <a:endParaRPr lang="en-US" altLang="en-US" b="1" smtClean="0"/>
          </a:p>
          <a:p>
            <a:r>
              <a:rPr lang="en-US" altLang="en-US" b="1" smtClean="0"/>
              <a:t>If a project is successfully funded, Kickstarter applies a 5% fee to the funds collected, if the project does not meet its funding goal, Kickstarter does not process the credit card donations.</a:t>
            </a:r>
          </a:p>
          <a:p>
            <a:endParaRPr lang="en-US" altLang="en-US" b="1" smtClean="0"/>
          </a:p>
          <a:p>
            <a:endParaRPr lang="en-US" altLang="en-US" b="1" smtClean="0"/>
          </a:p>
          <a:p>
            <a:r>
              <a:rPr lang="en-US" altLang="en-US" smtClean="0"/>
              <a:t>Kickstarter website: </a:t>
            </a:r>
            <a:r>
              <a:rPr lang="en-US" altLang="en-US" smtClean="0">
                <a:hlinkClick r:id="rId3"/>
              </a:rPr>
              <a:t>http://www.kickstarter.com/help/faq/kickstarter%20basics</a:t>
            </a: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AA0521-1180-4850-B224-845CFDDCB2A8}" type="slidenum">
              <a:rPr lang="en-US" altLang="en-US" smtClean="0">
                <a:latin typeface="Times New Roman" pitchFamily="18" charset="0"/>
              </a:rPr>
              <a:pPr>
                <a:spcBef>
                  <a:spcPct val="0"/>
                </a:spcBef>
              </a:pPr>
              <a:t>21</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u="sng" dirty="0" smtClean="0"/>
          </a:p>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B5A511-6D3A-4205-A3F4-B81050C46359}" type="slidenum">
              <a:rPr lang="en-US" altLang="en-US" smtClean="0">
                <a:latin typeface="Times New Roman" pitchFamily="18" charset="0"/>
              </a:rPr>
              <a:pPr>
                <a:spcBef>
                  <a:spcPct val="0"/>
                </a:spcBef>
              </a:pPr>
              <a:t>2</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Read the fine print.  Get legal advice.</a:t>
            </a:r>
          </a:p>
          <a:p>
            <a:pPr eaLnBrk="1" hangingPunct="1">
              <a:spcBef>
                <a:spcPct val="0"/>
              </a:spcBef>
            </a:pPr>
            <a:endParaRPr lang="en-US" altLang="en-US" b="1" smtClean="0"/>
          </a:p>
          <a:p>
            <a:pPr eaLnBrk="1" hangingPunct="1">
              <a:spcBef>
                <a:spcPct val="0"/>
              </a:spcBef>
            </a:pPr>
            <a:r>
              <a:rPr lang="en-US" altLang="en-US" b="1" smtClean="0"/>
              <a:t>There are many online websites that offer crowdfunding and the list of options is growing everyday.</a:t>
            </a:r>
          </a:p>
          <a:p>
            <a:pPr eaLnBrk="1" hangingPunct="1">
              <a:spcBef>
                <a:spcPct val="0"/>
              </a:spcBef>
            </a:pPr>
            <a:endParaRPr lang="en-US" altLang="en-US" b="1" smtClean="0"/>
          </a:p>
          <a:p>
            <a:pPr eaLnBrk="1" hangingPunct="1">
              <a:spcBef>
                <a:spcPct val="0"/>
              </a:spcBef>
            </a:pPr>
            <a:r>
              <a:rPr lang="en-US" altLang="en-US" b="1" smtClean="0"/>
              <a:t>Each of these services has different guidelines and fees.  </a:t>
            </a:r>
          </a:p>
          <a:p>
            <a:pPr eaLnBrk="1" hangingPunct="1">
              <a:spcBef>
                <a:spcPct val="0"/>
              </a:spcBef>
            </a:pPr>
            <a:endParaRPr lang="en-US" altLang="en-US" b="1" smtClean="0"/>
          </a:p>
          <a:p>
            <a:pPr eaLnBrk="1" hangingPunct="1">
              <a:spcBef>
                <a:spcPct val="0"/>
              </a:spcBef>
            </a:pPr>
            <a:endParaRPr lang="en-US" altLang="en-US" b="1" smtClean="0"/>
          </a:p>
          <a:p>
            <a:pPr eaLnBrk="1" hangingPunct="1">
              <a:spcBef>
                <a:spcPct val="0"/>
              </a:spcBef>
            </a:pPr>
            <a:endParaRPr lang="en-US" altLang="en-US" b="1"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3A642C8-CDD0-4102-AC6C-3A29B3BD7B60}" type="slidenum">
              <a:rPr lang="en-US" altLang="en-US" smtClean="0">
                <a:latin typeface="Times New Roman" pitchFamily="18" charset="0"/>
              </a:rPr>
              <a:pPr>
                <a:spcBef>
                  <a:spcPct val="0"/>
                </a:spcBef>
              </a:pPr>
              <a:t>22</a:t>
            </a:fld>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
            </a:r>
            <a:br>
              <a:rPr lang="en-US" altLang="en-US" smtClean="0"/>
            </a:br>
            <a:r>
              <a:rPr lang="en-US" altLang="en-US" smtClean="0">
                <a:latin typeface="Gill Sans MT" pitchFamily="34" charset="0"/>
                <a:hlinkClick r:id="rId3"/>
              </a:rPr>
              <a:t>http://www.crowdsourcing.org/directory</a:t>
            </a:r>
            <a:endParaRPr lang="en-US" altLang="en-US" smtClean="0">
              <a:latin typeface="Gill Sans MT" pitchFamily="34" charset="0"/>
            </a:endParaRPr>
          </a:p>
          <a:p>
            <a:pPr eaLnBrk="1" hangingPunct="1"/>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0EDD30F-ABE0-49A7-B34D-3A650282F711}" type="slidenum">
              <a:rPr lang="en-US" altLang="en-US" smtClean="0">
                <a:latin typeface="Times New Roman" pitchFamily="18" charset="0"/>
              </a:rPr>
              <a:pPr>
                <a:spcBef>
                  <a:spcPct val="0"/>
                </a:spcBef>
              </a:pPr>
              <a:t>23</a:t>
            </a:fld>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Video link:  http://www.indiegogo.com/projects/tarboro-brewing-company--2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1EEE2F23-F87E-47A6-A2A0-6FCDC3B1BFF0}" type="slidenum">
              <a:rPr lang="en-US" altLang="en-US" smtClean="0"/>
              <a:pPr>
                <a:defRPr/>
              </a:pPr>
              <a:t>24</a:t>
            </a:fld>
            <a:endParaRPr lang="en-US" altLang="en-US"/>
          </a:p>
        </p:txBody>
      </p:sp>
    </p:spTree>
    <p:extLst>
      <p:ext uri="{BB962C8B-B14F-4D97-AF65-F5344CB8AC3E}">
        <p14:creationId xmlns:p14="http://schemas.microsoft.com/office/powerpoint/2010/main" val="257559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It’s an updated version of a traditional fundraising process.  It used to be that church groups or civic groups would raise money to build a school or some community project.  With the internet, that local group can reach out to a much larger population.</a:t>
            </a:r>
          </a:p>
          <a:p>
            <a:pPr eaLnBrk="1" hangingPunct="1"/>
            <a:endParaRPr lang="en-US" alt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5DD3AF-D3FD-4AC9-A574-4E0CA7643785}" type="slidenum">
              <a:rPr lang="en-US" altLang="en-US" smtClean="0">
                <a:latin typeface="Times New Roman" pitchFamily="18" charset="0"/>
              </a:rPr>
              <a:pPr>
                <a:spcBef>
                  <a:spcPct val="0"/>
                </a:spcBef>
              </a:pPr>
              <a:t>3</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cs typeface="Arial" charset="0"/>
              </a:rPr>
              <a:t>This was taken from the Give Forward website:</a:t>
            </a:r>
          </a:p>
          <a:p>
            <a:r>
              <a:rPr lang="en-US" altLang="en-US" b="1" smtClean="0">
                <a:cs typeface="Arial" charset="0"/>
                <a:hlinkClick r:id="rId3"/>
              </a:rPr>
              <a:t>http://www.giveforward.com/p/crowdfunding/crowd-funding websites?utm_source=bing&amp;utm_medium=adcenterppc&amp;utm_campaign=_a_crowdfunding_sites</a:t>
            </a:r>
            <a:endParaRPr lang="en-US" altLang="en-US" b="1" smtClean="0">
              <a:cs typeface="Arial" charset="0"/>
            </a:endParaRPr>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5E7D8BC-9BDC-4F66-9A72-EC478C96511C}"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One of the earliest crowdfunding platforms was launched in 2008 after its co-founder could not find a meaningful way to help families affected by Hurricane Katrina.  </a:t>
            </a:r>
          </a:p>
          <a:p>
            <a:pPr eaLnBrk="1" hangingPunct="1"/>
            <a:endParaRPr lang="en-US" altLang="en-US" b="1" smtClean="0"/>
          </a:p>
          <a:p>
            <a:pPr eaLnBrk="1" hangingPunct="1"/>
            <a:r>
              <a:rPr lang="en-US" altLang="en-US" b="1" smtClean="0"/>
              <a:t>In 2010, Give Forward became the 1</a:t>
            </a:r>
            <a:r>
              <a:rPr lang="en-US" altLang="en-US" b="1" baseline="30000" smtClean="0"/>
              <a:t>st</a:t>
            </a:r>
            <a:r>
              <a:rPr lang="en-US" altLang="en-US" b="1" smtClean="0"/>
              <a:t> crowd funding website for personal/individual medical fundraising and for fundraising around catastrophic events such hurricanes and typhoons.</a:t>
            </a:r>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6960C54E-1BBA-4DF3-8A80-9F8D7EB13C32}"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a:p>
            <a:pPr eaLnBrk="1" hangingPunct="1"/>
            <a:endParaRPr lang="en-US" altLang="en-US" b="1" dirty="0" smtClean="0"/>
          </a:p>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6C5CE0-45B6-4065-AB63-27C61BB2916A}" type="slidenum">
              <a:rPr lang="en-US" altLang="en-US" smtClean="0">
                <a:latin typeface="Times New Roman" pitchFamily="18" charset="0"/>
              </a:rPr>
              <a:pPr>
                <a:spcBef>
                  <a:spcPct val="0"/>
                </a:spcBef>
              </a:pPr>
              <a:t>6</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D0F92D0-B8B5-4DB2-A9AF-40E250DAAD91}"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smtClean="0">
                <a:hlinkClick r:id="rId3"/>
              </a:rPr>
              <a:t>http://www.kickstarter.com/hello?ref=nav</a:t>
            </a:r>
            <a:endParaRPr lang="en-US" altLang="en-US" b="1" smtClean="0"/>
          </a:p>
          <a:p>
            <a:pPr eaLnBrk="1" hangingPunct="1">
              <a:spcBef>
                <a:spcPct val="0"/>
              </a:spcBef>
            </a:pPr>
            <a:endParaRPr lang="en-US" altLang="en-US" b="1"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1522EBF-05AF-4ECA-BC39-1963D84C6CB4}" type="slidenum">
              <a:rPr lang="en-US" altLang="en-US" smtClean="0">
                <a:latin typeface="Times New Roman" pitchFamily="18" charset="0"/>
              </a:rPr>
              <a:pPr>
                <a:spcBef>
                  <a:spcPct val="0"/>
                </a:spcBef>
              </a:pPr>
              <a:t>8</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Since its launch on April 28, 2009, over $850 million has been pledged by more than </a:t>
            </a:r>
            <a:r>
              <a:rPr lang="en-US" altLang="en-US" b="1" smtClean="0">
                <a:hlinkClick r:id="rId3"/>
              </a:rPr>
              <a:t>5 million people</a:t>
            </a:r>
            <a:r>
              <a:rPr lang="en-US" altLang="en-US" b="1" smtClean="0"/>
              <a:t>, funding more than 50,000 creative projects.</a:t>
            </a:r>
          </a:p>
          <a:p>
            <a:pPr eaLnBrk="1" hangingPunct="1">
              <a:spcBef>
                <a:spcPct val="0"/>
              </a:spcBef>
            </a:pPr>
            <a:endParaRPr lang="en-US" altLang="en-US" b="1" smtClean="0"/>
          </a:p>
          <a:p>
            <a:pPr eaLnBrk="1" hangingPunct="1">
              <a:spcBef>
                <a:spcPct val="0"/>
              </a:spcBef>
            </a:pPr>
            <a:r>
              <a:rPr lang="en-US" altLang="en-US" b="1" smtClean="0"/>
              <a:t>According to Chance Barnett, (Forbes Magazine), Crowdfunding has revitalized the Arts at a time when support for public art is steadily dying off.</a:t>
            </a:r>
          </a:p>
          <a:p>
            <a:pPr eaLnBrk="1" hangingPunct="1">
              <a:spcBef>
                <a:spcPct val="0"/>
              </a:spcBef>
            </a:pPr>
            <a:endParaRPr lang="en-US" altLang="en-US" b="1" smtClean="0"/>
          </a:p>
          <a:p>
            <a:endParaRPr lang="en-US" altLang="en-US" b="1" smtClean="0"/>
          </a:p>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000891-0559-465F-988E-67B6978D1E2C}" type="slidenum">
              <a:rPr lang="en-US" altLang="en-US" smtClean="0">
                <a:latin typeface="Times New Roman" pitchFamily="18" charset="0"/>
              </a:rPr>
              <a:pPr>
                <a:spcBef>
                  <a:spcPct val="0"/>
                </a:spcBef>
              </a:pPr>
              <a:t>9</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6" descr="G:\PPT_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5" name="Rectangle 1033"/>
          <p:cNvSpPr>
            <a:spLocks noGrp="1" noChangeArrowheads="1"/>
          </p:cNvSpPr>
          <p:nvPr>
            <p:ph type="dt" sz="quarter" idx="10"/>
          </p:nvPr>
        </p:nvSpPr>
        <p:spPr/>
        <p:txBody>
          <a:bodyPr/>
          <a:lstStyle>
            <a:lvl1pPr>
              <a:defRPr/>
            </a:lvl1pPr>
          </a:lstStyle>
          <a:p>
            <a:pPr>
              <a:defRPr/>
            </a:pPr>
            <a:endParaRPr lang="en-US"/>
          </a:p>
        </p:txBody>
      </p:sp>
      <p:sp>
        <p:nvSpPr>
          <p:cNvPr id="6" name="Rectangle 1034"/>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83F273DE-A606-4CA7-9B20-FB0850EF22A3}" type="slidenum">
              <a:rPr lang="en-US" altLang="en-US"/>
              <a:pPr>
                <a:defRPr/>
              </a:pPr>
              <a:t>‹#›</a:t>
            </a:fld>
            <a:endParaRPr lang="en-US" altLang="en-US"/>
          </a:p>
        </p:txBody>
      </p:sp>
    </p:spTree>
    <p:extLst>
      <p:ext uri="{BB962C8B-B14F-4D97-AF65-F5344CB8AC3E}">
        <p14:creationId xmlns:p14="http://schemas.microsoft.com/office/powerpoint/2010/main" val="10214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D6A668E-2A48-4F7D-B54A-78504499F147}" type="slidenum">
              <a:rPr lang="en-US" altLang="en-US"/>
              <a:pPr>
                <a:defRPr/>
              </a:pPr>
              <a:t>‹#›</a:t>
            </a:fld>
            <a:endParaRPr lang="en-US" altLang="en-US"/>
          </a:p>
        </p:txBody>
      </p:sp>
    </p:spTree>
    <p:extLst>
      <p:ext uri="{BB962C8B-B14F-4D97-AF65-F5344CB8AC3E}">
        <p14:creationId xmlns:p14="http://schemas.microsoft.com/office/powerpoint/2010/main" val="176763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1B734F2-0BD8-4DFC-A93B-7F1D77B9067C}" type="slidenum">
              <a:rPr lang="en-US" altLang="en-US"/>
              <a:pPr>
                <a:defRPr/>
              </a:pPr>
              <a:t>‹#›</a:t>
            </a:fld>
            <a:endParaRPr lang="en-US" altLang="en-US"/>
          </a:p>
        </p:txBody>
      </p:sp>
    </p:spTree>
    <p:extLst>
      <p:ext uri="{BB962C8B-B14F-4D97-AF65-F5344CB8AC3E}">
        <p14:creationId xmlns:p14="http://schemas.microsoft.com/office/powerpoint/2010/main" val="273726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28C817-F56B-4F81-A646-2DDF10AE75CC}" type="slidenum">
              <a:rPr lang="en-US" altLang="en-US"/>
              <a:pPr>
                <a:defRPr/>
              </a:pPr>
              <a:t>‹#›</a:t>
            </a:fld>
            <a:endParaRPr lang="en-US" altLang="en-US"/>
          </a:p>
        </p:txBody>
      </p:sp>
    </p:spTree>
    <p:extLst>
      <p:ext uri="{BB962C8B-B14F-4D97-AF65-F5344CB8AC3E}">
        <p14:creationId xmlns:p14="http://schemas.microsoft.com/office/powerpoint/2010/main" val="411274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7FE1A61-30E9-4B7D-BA1D-AE8D9A0C1375}" type="slidenum">
              <a:rPr lang="en-US" altLang="en-US"/>
              <a:pPr>
                <a:defRPr/>
              </a:pPr>
              <a:t>‹#›</a:t>
            </a:fld>
            <a:endParaRPr lang="en-US" altLang="en-US"/>
          </a:p>
        </p:txBody>
      </p:sp>
    </p:spTree>
    <p:extLst>
      <p:ext uri="{BB962C8B-B14F-4D97-AF65-F5344CB8AC3E}">
        <p14:creationId xmlns:p14="http://schemas.microsoft.com/office/powerpoint/2010/main" val="22788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2000953-803D-4770-9FA9-E86FC6F04345}" type="slidenum">
              <a:rPr lang="en-US" altLang="en-US"/>
              <a:pPr>
                <a:defRPr/>
              </a:pPr>
              <a:t>‹#›</a:t>
            </a:fld>
            <a:endParaRPr lang="en-US" altLang="en-US"/>
          </a:p>
        </p:txBody>
      </p:sp>
    </p:spTree>
    <p:extLst>
      <p:ext uri="{BB962C8B-B14F-4D97-AF65-F5344CB8AC3E}">
        <p14:creationId xmlns:p14="http://schemas.microsoft.com/office/powerpoint/2010/main" val="35187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1A9D046-2A54-40EE-80E0-95DA74476EC5}" type="slidenum">
              <a:rPr lang="en-US" altLang="en-US"/>
              <a:pPr>
                <a:defRPr/>
              </a:pPr>
              <a:t>‹#›</a:t>
            </a:fld>
            <a:endParaRPr lang="en-US" altLang="en-US"/>
          </a:p>
        </p:txBody>
      </p:sp>
    </p:spTree>
    <p:extLst>
      <p:ext uri="{BB962C8B-B14F-4D97-AF65-F5344CB8AC3E}">
        <p14:creationId xmlns:p14="http://schemas.microsoft.com/office/powerpoint/2010/main" val="383265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5E4DA88-9150-4EA2-8E26-A8C9AD2265CA}" type="slidenum">
              <a:rPr lang="en-US" altLang="en-US"/>
              <a:pPr>
                <a:defRPr/>
              </a:pPr>
              <a:t>‹#›</a:t>
            </a:fld>
            <a:endParaRPr lang="en-US" altLang="en-US"/>
          </a:p>
        </p:txBody>
      </p:sp>
    </p:spTree>
    <p:extLst>
      <p:ext uri="{BB962C8B-B14F-4D97-AF65-F5344CB8AC3E}">
        <p14:creationId xmlns:p14="http://schemas.microsoft.com/office/powerpoint/2010/main" val="345672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E7A8FAB-ECD4-4F0B-9B11-741F08496581}" type="slidenum">
              <a:rPr lang="en-US" altLang="en-US"/>
              <a:pPr>
                <a:defRPr/>
              </a:pPr>
              <a:t>‹#›</a:t>
            </a:fld>
            <a:endParaRPr lang="en-US" altLang="en-US"/>
          </a:p>
        </p:txBody>
      </p:sp>
    </p:spTree>
    <p:extLst>
      <p:ext uri="{BB962C8B-B14F-4D97-AF65-F5344CB8AC3E}">
        <p14:creationId xmlns:p14="http://schemas.microsoft.com/office/powerpoint/2010/main" val="92253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137D062-7DF4-4F15-8AEB-5C657246B736}" type="slidenum">
              <a:rPr lang="en-US" altLang="en-US"/>
              <a:pPr>
                <a:defRPr/>
              </a:pPr>
              <a:t>‹#›</a:t>
            </a:fld>
            <a:endParaRPr lang="en-US" altLang="en-US"/>
          </a:p>
        </p:txBody>
      </p:sp>
    </p:spTree>
    <p:extLst>
      <p:ext uri="{BB962C8B-B14F-4D97-AF65-F5344CB8AC3E}">
        <p14:creationId xmlns:p14="http://schemas.microsoft.com/office/powerpoint/2010/main" val="302841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40E46F-11FF-42CE-B444-9B7B65D43BD6}" type="slidenum">
              <a:rPr lang="en-US" altLang="en-US"/>
              <a:pPr>
                <a:defRPr/>
              </a:pPr>
              <a:t>‹#›</a:t>
            </a:fld>
            <a:endParaRPr lang="en-US" altLang="en-US"/>
          </a:p>
        </p:txBody>
      </p:sp>
    </p:spTree>
    <p:extLst>
      <p:ext uri="{BB962C8B-B14F-4D97-AF65-F5344CB8AC3E}">
        <p14:creationId xmlns:p14="http://schemas.microsoft.com/office/powerpoint/2010/main" val="31762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Documents and Settings\mdearmon\Desktop\PPT_template_ne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a:defRPr/>
            </a:pPr>
            <a:fld id="{C07D4112-02A5-4F14-8961-61977B693C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iveforward.com/s/lear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Crowdsourc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www.crowdsourcing.org/director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ckstarter.com/hello?ref=na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kickstarter.com/hello?ref=na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14387"/>
            <a:ext cx="3276600" cy="45815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8600" y="3105149"/>
            <a:ext cx="4648200" cy="1846659"/>
          </a:xfrm>
          <a:prstGeom prst="rect">
            <a:avLst/>
          </a:prstGeom>
          <a:noFill/>
        </p:spPr>
        <p:txBody>
          <a:bodyPr wrap="square" rtlCol="0">
            <a:spAutoFit/>
          </a:bodyPr>
          <a:lstStyle/>
          <a:p>
            <a:r>
              <a:rPr lang="en-US" sz="3000" dirty="0">
                <a:latin typeface="+mn-lt"/>
              </a:rPr>
              <a:t>Created by </a:t>
            </a:r>
            <a:endParaRPr lang="en-US" sz="3000" dirty="0" smtClean="0">
              <a:latin typeface="+mn-lt"/>
            </a:endParaRPr>
          </a:p>
          <a:p>
            <a:r>
              <a:rPr lang="en-US" sz="3000" dirty="0" smtClean="0">
                <a:latin typeface="+mn-lt"/>
              </a:rPr>
              <a:t>Jacqueline </a:t>
            </a:r>
            <a:r>
              <a:rPr lang="en-US" sz="3000" dirty="0">
                <a:latin typeface="+mn-lt"/>
              </a:rPr>
              <a:t>Murphy Miller </a:t>
            </a:r>
            <a:endParaRPr lang="en-US" sz="3000" dirty="0" smtClean="0">
              <a:latin typeface="+mn-lt"/>
            </a:endParaRPr>
          </a:p>
          <a:p>
            <a:r>
              <a:rPr lang="en-US" sz="3000" dirty="0" smtClean="0">
                <a:latin typeface="+mn-lt"/>
              </a:rPr>
              <a:t>for CultivateNC </a:t>
            </a:r>
            <a:endParaRPr lang="en-US" sz="3000" dirty="0">
              <a:latin typeface="+mn-l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computer-coffe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143000"/>
            <a:ext cx="4114800" cy="4114800"/>
          </a:xfrm>
          <a:noFill/>
          <a:ln>
            <a:solidFill>
              <a:schemeClr val="tx1"/>
            </a:solidFill>
            <a:miter lim="800000"/>
            <a:headEnd/>
            <a:tailEnd/>
          </a:ln>
        </p:spPr>
      </p:pic>
      <p:sp>
        <p:nvSpPr>
          <p:cNvPr id="12291" name="Title 1"/>
          <p:cNvSpPr>
            <a:spLocks noGrp="1"/>
          </p:cNvSpPr>
          <p:nvPr>
            <p:ph type="title"/>
          </p:nvPr>
        </p:nvSpPr>
        <p:spPr>
          <a:xfrm>
            <a:off x="5029200" y="1219200"/>
            <a:ext cx="3962400" cy="4114800"/>
          </a:xfrm>
        </p:spPr>
        <p:txBody>
          <a:bodyPr/>
          <a:lstStyle/>
          <a:p>
            <a:pPr algn="l">
              <a:lnSpc>
                <a:spcPct val="150000"/>
              </a:lnSpc>
            </a:pPr>
            <a:r>
              <a:rPr lang="en-US" altLang="en-US" sz="3800" dirty="0" smtClean="0">
                <a:solidFill>
                  <a:schemeClr val="tx1"/>
                </a:solidFill>
                <a:latin typeface="+mn-lt"/>
              </a:rPr>
              <a:t>More </a:t>
            </a:r>
            <a:br>
              <a:rPr lang="en-US" altLang="en-US" sz="3800" dirty="0" smtClean="0">
                <a:solidFill>
                  <a:schemeClr val="tx1"/>
                </a:solidFill>
                <a:latin typeface="+mn-lt"/>
              </a:rPr>
            </a:br>
            <a:r>
              <a:rPr lang="en-US" altLang="en-US" sz="3800" dirty="0" smtClean="0">
                <a:solidFill>
                  <a:schemeClr val="tx1"/>
                </a:solidFill>
                <a:latin typeface="+mn-lt"/>
              </a:rPr>
              <a:t>than </a:t>
            </a:r>
            <a:br>
              <a:rPr lang="en-US" altLang="en-US" sz="3800" dirty="0" smtClean="0">
                <a:solidFill>
                  <a:schemeClr val="tx1"/>
                </a:solidFill>
                <a:latin typeface="+mn-lt"/>
              </a:rPr>
            </a:br>
            <a:r>
              <a:rPr lang="en-US" altLang="en-US" sz="3800" dirty="0" smtClean="0">
                <a:solidFill>
                  <a:schemeClr val="tx1"/>
                </a:solidFill>
                <a:latin typeface="+mn-lt"/>
              </a:rPr>
              <a:t>500 </a:t>
            </a:r>
            <a:br>
              <a:rPr lang="en-US" altLang="en-US" sz="3800" dirty="0" smtClean="0">
                <a:solidFill>
                  <a:schemeClr val="tx1"/>
                </a:solidFill>
                <a:latin typeface="+mn-lt"/>
              </a:rPr>
            </a:br>
            <a:r>
              <a:rPr lang="en-US" altLang="en-US" sz="3800" dirty="0" smtClean="0">
                <a:solidFill>
                  <a:schemeClr val="tx1"/>
                </a:solidFill>
                <a:latin typeface="+mn-lt"/>
              </a:rPr>
              <a:t>crowdfunding </a:t>
            </a:r>
            <a:br>
              <a:rPr lang="en-US" altLang="en-US" sz="3800" dirty="0" smtClean="0">
                <a:solidFill>
                  <a:schemeClr val="tx1"/>
                </a:solidFill>
                <a:latin typeface="+mn-lt"/>
              </a:rPr>
            </a:br>
            <a:r>
              <a:rPr lang="en-US" altLang="en-US" sz="3800" dirty="0" smtClean="0">
                <a:solidFill>
                  <a:schemeClr val="tx1"/>
                </a:solidFill>
                <a:latin typeface="+mn-lt"/>
              </a:rPr>
              <a:t>platforms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pPr>
              <a:defRPr/>
            </a:pPr>
            <a:r>
              <a:rPr lang="en-US" sz="4800" dirty="0" smtClean="0">
                <a:solidFill>
                  <a:srgbClr val="FFC000"/>
                </a:solidFill>
                <a:effectLst>
                  <a:outerShdw blurRad="38100" dist="38100" dir="2700000" algn="tl">
                    <a:srgbClr val="000000">
                      <a:alpha val="43137"/>
                    </a:srgbClr>
                  </a:outerShdw>
                </a:effectLst>
                <a:latin typeface="+mn-lt"/>
              </a:rPr>
              <a:t/>
            </a:r>
            <a:br>
              <a:rPr lang="en-US" sz="4800" dirty="0" smtClean="0">
                <a:solidFill>
                  <a:srgbClr val="FFC000"/>
                </a:solidFill>
                <a:effectLst>
                  <a:outerShdw blurRad="38100" dist="38100" dir="2700000" algn="tl">
                    <a:srgbClr val="000000">
                      <a:alpha val="43137"/>
                    </a:srgbClr>
                  </a:outerShdw>
                </a:effectLst>
                <a:latin typeface="+mn-lt"/>
              </a:rPr>
            </a:br>
            <a:r>
              <a:rPr lang="en-US" sz="4800" dirty="0" smtClean="0">
                <a:solidFill>
                  <a:schemeClr val="tx1"/>
                </a:solidFill>
                <a:latin typeface="+mn-lt"/>
              </a:rPr>
              <a:t>Why does it work?</a:t>
            </a:r>
            <a:endParaRPr lang="en-US" sz="4800" dirty="0">
              <a:solidFill>
                <a:schemeClr val="tx1"/>
              </a:solidFill>
              <a:latin typeface="+mn-lt"/>
            </a:endParaRPr>
          </a:p>
        </p:txBody>
      </p:sp>
      <p:sp>
        <p:nvSpPr>
          <p:cNvPr id="13315" name="TextBox 2"/>
          <p:cNvSpPr txBox="1">
            <a:spLocks noChangeArrowheads="1"/>
          </p:cNvSpPr>
          <p:nvPr/>
        </p:nvSpPr>
        <p:spPr bwMode="auto">
          <a:xfrm>
            <a:off x="381000" y="1547813"/>
            <a:ext cx="67818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en-US" altLang="en-US" dirty="0">
                <a:latin typeface="+mn-lt"/>
              </a:rPr>
              <a:t>Small donations from many people can raise a lot of money.</a:t>
            </a:r>
          </a:p>
          <a:p>
            <a:pPr eaLnBrk="1" hangingPunct="1">
              <a:spcBef>
                <a:spcPct val="0"/>
              </a:spcBef>
              <a:buClrTx/>
              <a:buFontTx/>
              <a:buNone/>
            </a:pPr>
            <a:endParaRPr lang="en-US" altLang="en-US" sz="3600" dirty="0">
              <a:latin typeface="+mn-lt"/>
            </a:endParaRPr>
          </a:p>
          <a:p>
            <a:pPr eaLnBrk="1" hangingPunct="1">
              <a:spcBef>
                <a:spcPct val="0"/>
              </a:spcBef>
              <a:buClrTx/>
              <a:buFontTx/>
              <a:buNone/>
            </a:pPr>
            <a:r>
              <a:rPr lang="en-US" altLang="en-US" dirty="0">
                <a:latin typeface="+mn-lt"/>
              </a:rPr>
              <a:t>By tapping into your online social connections,  you can reach a much broader audience in less time than traditional fundraising processes.</a:t>
            </a:r>
          </a:p>
          <a:p>
            <a:pPr eaLnBrk="1" hangingPunct="1">
              <a:spcBef>
                <a:spcPct val="0"/>
              </a:spcBef>
              <a:buClrTx/>
              <a:buFontTx/>
              <a:buNone/>
            </a:pPr>
            <a:r>
              <a:rPr lang="en-US" altLang="en-US" sz="2800" dirty="0">
                <a:latin typeface="Times New Roman" pitchFamily="18" charset="0"/>
              </a:rPr>
              <a:t/>
            </a:r>
            <a:br>
              <a:rPr lang="en-US" altLang="en-US" sz="2800" dirty="0">
                <a:latin typeface="Times New Roman" pitchFamily="18" charset="0"/>
              </a:rPr>
            </a:br>
            <a:r>
              <a:rPr lang="en-US" altLang="en-US" sz="2800" dirty="0">
                <a:latin typeface="Times New Roman" pitchFamily="18" charset="0"/>
              </a:rPr>
              <a:t/>
            </a:r>
            <a:br>
              <a:rPr lang="en-US" altLang="en-US" sz="2800" dirty="0">
                <a:latin typeface="Times New Roman" pitchFamily="18" charset="0"/>
              </a:rPr>
            </a:br>
            <a:endParaRPr lang="en-US" altLang="en-US" sz="2800" dirty="0">
              <a:latin typeface="Gill Sans MT" pitchFamily="34" charset="0"/>
            </a:endParaRPr>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01875"/>
            <a:ext cx="213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33400"/>
            <a:ext cx="7924800" cy="685800"/>
          </a:xfrm>
        </p:spPr>
        <p:txBody>
          <a:bodyPr/>
          <a:lstStyle/>
          <a:p>
            <a:r>
              <a:rPr lang="en-US" altLang="en-US" sz="3600" dirty="0" smtClean="0">
                <a:solidFill>
                  <a:schemeClr val="tx1"/>
                </a:solidFill>
                <a:latin typeface="+mn-lt"/>
              </a:rPr>
              <a:t>Examples of Crowdfunding sites</a:t>
            </a:r>
          </a:p>
        </p:txBody>
      </p:sp>
      <p:sp>
        <p:nvSpPr>
          <p:cNvPr id="14339" name="Content Placeholder 2"/>
          <p:cNvSpPr>
            <a:spLocks noGrp="1"/>
          </p:cNvSpPr>
          <p:nvPr>
            <p:ph idx="1"/>
          </p:nvPr>
        </p:nvSpPr>
        <p:spPr>
          <a:xfrm>
            <a:off x="381000" y="1371600"/>
            <a:ext cx="8382000" cy="4495800"/>
          </a:xfrm>
        </p:spPr>
        <p:txBody>
          <a:bodyPr/>
          <a:lstStyle/>
          <a:p>
            <a:r>
              <a:rPr lang="en-US" altLang="en-US" dirty="0" err="1" smtClean="0">
                <a:latin typeface="+mn-lt"/>
              </a:rPr>
              <a:t>Crowdfunder</a:t>
            </a:r>
            <a:r>
              <a:rPr lang="en-US" altLang="en-US" dirty="0" smtClean="0">
                <a:latin typeface="+mn-lt"/>
              </a:rPr>
              <a:t> (specializes in business and tech start-ups)</a:t>
            </a:r>
          </a:p>
          <a:p>
            <a:r>
              <a:rPr lang="en-US" altLang="en-US" dirty="0" err="1" smtClean="0">
                <a:latin typeface="+mn-lt"/>
              </a:rPr>
              <a:t>Crowdrise</a:t>
            </a:r>
            <a:r>
              <a:rPr lang="en-US" altLang="en-US" dirty="0" smtClean="0">
                <a:latin typeface="+mn-lt"/>
              </a:rPr>
              <a:t> (funds charities &amp; causes)</a:t>
            </a:r>
          </a:p>
          <a:p>
            <a:r>
              <a:rPr lang="en-US" altLang="en-US" dirty="0" smtClean="0">
                <a:latin typeface="+mn-lt"/>
              </a:rPr>
              <a:t>Quirky (funds for inventors)</a:t>
            </a:r>
          </a:p>
          <a:p>
            <a:r>
              <a:rPr lang="en-US" altLang="en-US" dirty="0" smtClean="0">
                <a:latin typeface="+mn-lt"/>
              </a:rPr>
              <a:t>Invested.in (to create your own funding community)</a:t>
            </a:r>
          </a:p>
          <a:p>
            <a:r>
              <a:rPr lang="en-US" altLang="en-US" dirty="0" err="1" smtClean="0">
                <a:latin typeface="+mn-lt"/>
              </a:rPr>
              <a:t>Indiegogo</a:t>
            </a:r>
            <a:r>
              <a:rPr lang="en-US" altLang="en-US" dirty="0" smtClean="0">
                <a:latin typeface="+mn-lt"/>
              </a:rPr>
              <a:t> (no specialization)</a:t>
            </a:r>
          </a:p>
          <a:p>
            <a:endParaRPr lang="en-US" altLang="en-US" sz="3600" b="1" dirty="0" smtClean="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81000"/>
            <a:ext cx="8534400" cy="838200"/>
          </a:xfrm>
        </p:spPr>
        <p:txBody>
          <a:bodyPr/>
          <a:lstStyle/>
          <a:p>
            <a:r>
              <a:rPr lang="en-US" altLang="en-US" sz="3900" dirty="0" smtClean="0">
                <a:solidFill>
                  <a:schemeClr val="tx1"/>
                </a:solidFill>
                <a:latin typeface="+mn-lt"/>
              </a:rPr>
              <a:t>Crowdsourcing or Crowdfunding?</a:t>
            </a:r>
          </a:p>
        </p:txBody>
      </p:sp>
      <p:sp>
        <p:nvSpPr>
          <p:cNvPr id="15363" name="Content Placeholder 2"/>
          <p:cNvSpPr>
            <a:spLocks noGrp="1"/>
          </p:cNvSpPr>
          <p:nvPr>
            <p:ph idx="1"/>
          </p:nvPr>
        </p:nvSpPr>
        <p:spPr>
          <a:xfrm>
            <a:off x="457200" y="1447800"/>
            <a:ext cx="8305800" cy="4191000"/>
          </a:xfrm>
        </p:spPr>
        <p:txBody>
          <a:bodyPr/>
          <a:lstStyle/>
          <a:p>
            <a:pPr marL="0" indent="0" algn="just">
              <a:buFontTx/>
              <a:buNone/>
            </a:pPr>
            <a:r>
              <a:rPr lang="en-US" altLang="en-US" dirty="0" smtClean="0">
                <a:latin typeface="+mn-lt"/>
              </a:rPr>
              <a:t>Crowdfunding falls under the Crowdsourcing umbrella, but not all crowdsourcing services are looking for donations.</a:t>
            </a:r>
          </a:p>
          <a:p>
            <a:pPr marL="0" indent="0" algn="just">
              <a:buFontTx/>
              <a:buNone/>
            </a:pPr>
            <a:endParaRPr lang="en-US" altLang="en-US" dirty="0" smtClean="0">
              <a:latin typeface="+mn-lt"/>
            </a:endParaRPr>
          </a:p>
          <a:p>
            <a:pPr marL="0" indent="0" algn="just">
              <a:buFontTx/>
              <a:buNone/>
            </a:pPr>
            <a:r>
              <a:rPr lang="en-US" altLang="en-US" dirty="0" smtClean="0">
                <a:latin typeface="+mn-lt"/>
              </a:rPr>
              <a:t>Some crowdsourcing sites collect innovative ideas or work on problem solving questions </a:t>
            </a:r>
          </a:p>
          <a:p>
            <a:pPr marL="0" indent="0">
              <a:buFontTx/>
              <a:buNone/>
            </a:pPr>
            <a:endParaRPr lang="en-US" altLang="en-US" sz="3600" dirty="0" smtClean="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838200"/>
            <a:ext cx="7772400" cy="1143000"/>
          </a:xfrm>
        </p:spPr>
        <p:txBody>
          <a:bodyPr/>
          <a:lstStyle/>
          <a:p>
            <a:r>
              <a:rPr lang="en-US" altLang="en-US" sz="4400" dirty="0" smtClean="0">
                <a:latin typeface="+mn-lt"/>
              </a:rPr>
              <a:t/>
            </a:r>
            <a:br>
              <a:rPr lang="en-US" altLang="en-US" sz="4400" dirty="0" smtClean="0">
                <a:latin typeface="+mn-lt"/>
              </a:rPr>
            </a:br>
            <a:r>
              <a:rPr lang="en-US" altLang="en-US" sz="4400" dirty="0" smtClean="0">
                <a:solidFill>
                  <a:schemeClr val="tx1"/>
                </a:solidFill>
                <a:latin typeface="+mn-lt"/>
              </a:rPr>
              <a:t>Two basic models </a:t>
            </a:r>
            <a:br>
              <a:rPr lang="en-US" altLang="en-US" sz="4400" dirty="0" smtClean="0">
                <a:solidFill>
                  <a:schemeClr val="tx1"/>
                </a:solidFill>
                <a:latin typeface="+mn-lt"/>
              </a:rPr>
            </a:br>
            <a:r>
              <a:rPr lang="en-US" altLang="en-US" sz="4400" dirty="0" smtClean="0">
                <a:solidFill>
                  <a:schemeClr val="tx1"/>
                </a:solidFill>
                <a:latin typeface="+mn-lt"/>
              </a:rPr>
              <a:t>for fundraising</a:t>
            </a:r>
          </a:p>
        </p:txBody>
      </p:sp>
      <p:sp>
        <p:nvSpPr>
          <p:cNvPr id="16387" name="Content Placeholder 2"/>
          <p:cNvSpPr>
            <a:spLocks noGrp="1"/>
          </p:cNvSpPr>
          <p:nvPr>
            <p:ph idx="1"/>
          </p:nvPr>
        </p:nvSpPr>
        <p:spPr>
          <a:xfrm>
            <a:off x="685800" y="2362200"/>
            <a:ext cx="7772400" cy="3581400"/>
          </a:xfrm>
        </p:spPr>
        <p:txBody>
          <a:bodyPr/>
          <a:lstStyle/>
          <a:p>
            <a:pPr marL="742950" indent="-742950">
              <a:buFontTx/>
              <a:buAutoNum type="arabicPeriod"/>
            </a:pPr>
            <a:r>
              <a:rPr lang="en-US" altLang="en-US" sz="4000" dirty="0" smtClean="0">
                <a:latin typeface="+mn-lt"/>
              </a:rPr>
              <a:t>Donation based</a:t>
            </a:r>
          </a:p>
          <a:p>
            <a:pPr marL="742950" indent="-742950">
              <a:buFontTx/>
              <a:buAutoNum type="arabicPeriod"/>
            </a:pPr>
            <a:r>
              <a:rPr lang="en-US" altLang="en-US" sz="4000" dirty="0" smtClean="0">
                <a:latin typeface="+mn-lt"/>
              </a:rPr>
              <a:t>Investment based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533400"/>
            <a:ext cx="7772400" cy="1143000"/>
          </a:xfrm>
        </p:spPr>
        <p:txBody>
          <a:bodyPr/>
          <a:lstStyle/>
          <a:p>
            <a:r>
              <a:rPr lang="en-US" altLang="en-US" sz="6600" dirty="0" smtClean="0">
                <a:solidFill>
                  <a:schemeClr val="tx1"/>
                </a:solidFill>
                <a:latin typeface="+mn-lt"/>
              </a:rPr>
              <a:t>The Process</a:t>
            </a:r>
          </a:p>
        </p:txBody>
      </p:sp>
      <p:graphicFrame>
        <p:nvGraphicFramePr>
          <p:cNvPr id="2" name="Content Placeholder 1"/>
          <p:cNvGraphicFramePr>
            <a:graphicFrameLocks noGrp="1"/>
          </p:cNvGraphicFramePr>
          <p:nvPr>
            <p:ph idx="1"/>
          </p:nvPr>
        </p:nvGraphicFramePr>
        <p:xfrm>
          <a:off x="304800" y="1371600"/>
          <a:ext cx="8610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609600"/>
            <a:ext cx="7772400" cy="1143000"/>
          </a:xfrm>
        </p:spPr>
        <p:txBody>
          <a:bodyPr/>
          <a:lstStyle/>
          <a:p>
            <a:r>
              <a:rPr lang="en-US" altLang="en-US" dirty="0" smtClean="0">
                <a:solidFill>
                  <a:schemeClr val="tx1"/>
                </a:solidFill>
                <a:latin typeface="+mn-lt"/>
              </a:rPr>
              <a:t>Selecting a </a:t>
            </a:r>
            <a:br>
              <a:rPr lang="en-US" altLang="en-US" dirty="0" smtClean="0">
                <a:solidFill>
                  <a:schemeClr val="tx1"/>
                </a:solidFill>
                <a:latin typeface="+mn-lt"/>
              </a:rPr>
            </a:br>
            <a:r>
              <a:rPr lang="en-US" altLang="en-US" dirty="0" smtClean="0">
                <a:solidFill>
                  <a:schemeClr val="tx1"/>
                </a:solidFill>
                <a:latin typeface="+mn-lt"/>
              </a:rPr>
              <a:t>Crowdfunding Service</a:t>
            </a:r>
          </a:p>
        </p:txBody>
      </p:sp>
      <p:sp>
        <p:nvSpPr>
          <p:cNvPr id="3" name="Content Placeholder 2"/>
          <p:cNvSpPr>
            <a:spLocks noGrp="1"/>
          </p:cNvSpPr>
          <p:nvPr>
            <p:ph idx="1"/>
          </p:nvPr>
        </p:nvSpPr>
        <p:spPr/>
        <p:txBody>
          <a:bodyPr/>
          <a:lstStyle/>
          <a:p>
            <a:pPr marL="0" indent="0">
              <a:buFontTx/>
              <a:buNone/>
              <a:defRPr/>
            </a:pPr>
            <a:r>
              <a:rPr lang="en-US" sz="3600" dirty="0" smtClean="0">
                <a:latin typeface="+mn-lt"/>
              </a:rPr>
              <a:t>The </a:t>
            </a:r>
            <a:r>
              <a:rPr lang="en-US" sz="3600" dirty="0" smtClean="0">
                <a:solidFill>
                  <a:srgbClr val="FFC000"/>
                </a:solidFill>
                <a:latin typeface="+mn-lt"/>
              </a:rPr>
              <a:t>Give</a:t>
            </a:r>
            <a:r>
              <a:rPr lang="en-US" sz="3600" dirty="0" smtClean="0">
                <a:solidFill>
                  <a:srgbClr val="00B0F0"/>
                </a:solidFill>
                <a:latin typeface="+mn-lt"/>
              </a:rPr>
              <a:t>forward</a:t>
            </a:r>
            <a:r>
              <a:rPr lang="en-US" sz="3600" dirty="0" smtClean="0">
                <a:latin typeface="+mn-lt"/>
              </a:rPr>
              <a:t> website offers four suggestions or things to think about if you are considering using an online crowdfunding service.</a:t>
            </a:r>
          </a:p>
          <a:p>
            <a:pPr marL="0" indent="0">
              <a:buFontTx/>
              <a:buNone/>
              <a:defRPr/>
            </a:pPr>
            <a:endParaRPr lang="en-US" sz="3600" dirty="0" smtClean="0">
              <a:latin typeface="+mn-lt"/>
            </a:endParaRPr>
          </a:p>
          <a:p>
            <a:pPr marL="0" indent="0">
              <a:buFontTx/>
              <a:buNone/>
              <a:defRPr/>
            </a:pPr>
            <a:r>
              <a:rPr lang="en-US" sz="2400" dirty="0">
                <a:latin typeface="+mn-lt"/>
                <a:hlinkClick r:id="rId3"/>
              </a:rPr>
              <a:t>http://www.giveforward.com/s/learn/</a:t>
            </a:r>
            <a:endParaRPr lang="en-US" sz="2400" dirty="0" smtClean="0">
              <a:latin typeface="+mn-lt"/>
            </a:endParaRPr>
          </a:p>
          <a:p>
            <a:pPr>
              <a:defRPr/>
            </a:pPr>
            <a:endParaRPr lang="en-US" sz="2400" dirty="0">
              <a:latin typeface="+mn-lt"/>
            </a:endParaRPr>
          </a:p>
        </p:txBody>
      </p:sp>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62400"/>
            <a:ext cx="24209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81000"/>
            <a:ext cx="7772400" cy="990600"/>
          </a:xfrm>
        </p:spPr>
        <p:txBody>
          <a:bodyPr/>
          <a:lstStyle/>
          <a:p>
            <a:r>
              <a:rPr lang="en-US" altLang="en-US" dirty="0" smtClean="0">
                <a:solidFill>
                  <a:schemeClr val="tx1"/>
                </a:solidFill>
                <a:latin typeface="+mn-lt"/>
              </a:rPr>
              <a:t>Choose a user friendly service</a:t>
            </a:r>
          </a:p>
        </p:txBody>
      </p:sp>
      <p:sp>
        <p:nvSpPr>
          <p:cNvPr id="10243" name="Content Placeholder 2"/>
          <p:cNvSpPr>
            <a:spLocks noGrp="1"/>
          </p:cNvSpPr>
          <p:nvPr>
            <p:ph idx="1"/>
          </p:nvPr>
        </p:nvSpPr>
        <p:spPr>
          <a:xfrm>
            <a:off x="685800" y="1676400"/>
            <a:ext cx="7772400" cy="3962400"/>
          </a:xfrm>
        </p:spPr>
        <p:txBody>
          <a:bodyPr/>
          <a:lstStyle/>
          <a:p>
            <a:pPr marL="0" indent="0">
              <a:buFontTx/>
              <a:buNone/>
              <a:defRPr/>
            </a:pPr>
            <a:r>
              <a:rPr lang="en-US" altLang="en-US" sz="3600" dirty="0">
                <a:latin typeface="+mn-lt"/>
              </a:rPr>
              <a:t>N</a:t>
            </a:r>
            <a:r>
              <a:rPr lang="en-US" altLang="en-US" sz="3600" dirty="0" smtClean="0">
                <a:latin typeface="+mn-lt"/>
              </a:rPr>
              <a:t>avigate through the website. </a:t>
            </a:r>
          </a:p>
          <a:p>
            <a:pPr>
              <a:defRPr/>
            </a:pPr>
            <a:r>
              <a:rPr lang="en-US" altLang="en-US" sz="3600" dirty="0" smtClean="0">
                <a:latin typeface="+mn-lt"/>
              </a:rPr>
              <a:t>Does it make sense to you? </a:t>
            </a:r>
          </a:p>
          <a:p>
            <a:pPr>
              <a:defRPr/>
            </a:pPr>
            <a:r>
              <a:rPr lang="en-US" altLang="en-US" sz="3600" dirty="0" smtClean="0">
                <a:latin typeface="+mn-lt"/>
              </a:rPr>
              <a:t>Do you like how the pages look? </a:t>
            </a:r>
          </a:p>
          <a:p>
            <a:pPr>
              <a:defRPr/>
            </a:pPr>
            <a:r>
              <a:rPr lang="en-US" altLang="en-US" sz="3600" dirty="0" smtClean="0">
                <a:latin typeface="+mn-lt"/>
              </a:rPr>
              <a:t>Can you easily update and edit the information?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solidFill>
                  <a:schemeClr val="tx1"/>
                </a:solidFill>
                <a:latin typeface="+mn-lt"/>
              </a:rPr>
              <a:t>Website Tools</a:t>
            </a:r>
          </a:p>
        </p:txBody>
      </p:sp>
      <p:sp>
        <p:nvSpPr>
          <p:cNvPr id="20483" name="Content Placeholder 2"/>
          <p:cNvSpPr>
            <a:spLocks noGrp="1"/>
          </p:cNvSpPr>
          <p:nvPr>
            <p:ph idx="1"/>
          </p:nvPr>
        </p:nvSpPr>
        <p:spPr>
          <a:xfrm>
            <a:off x="685800" y="1676400"/>
            <a:ext cx="7772400" cy="3581400"/>
          </a:xfrm>
        </p:spPr>
        <p:txBody>
          <a:bodyPr/>
          <a:lstStyle/>
          <a:p>
            <a:pPr marL="0" indent="0">
              <a:buFontTx/>
              <a:buNone/>
            </a:pPr>
            <a:r>
              <a:rPr lang="en-US" altLang="en-US" sz="3600" dirty="0" smtClean="0">
                <a:latin typeface="+mn-lt"/>
              </a:rPr>
              <a:t>The best crowdfunding website will have social tools to assist in sharing your fundraiser on social media.  </a:t>
            </a:r>
          </a:p>
          <a:p>
            <a:pPr marL="0" indent="0">
              <a:buFontTx/>
              <a:buNone/>
            </a:pPr>
            <a:r>
              <a:rPr lang="en-US" altLang="en-US" sz="3600" dirty="0" smtClean="0">
                <a:latin typeface="+mn-lt"/>
              </a:rPr>
              <a:t>Make sure the website has Facebook and Twitter applications as well as an easy way to share via email.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09600"/>
            <a:ext cx="7772400" cy="838200"/>
          </a:xfrm>
        </p:spPr>
        <p:txBody>
          <a:bodyPr/>
          <a:lstStyle/>
          <a:p>
            <a:r>
              <a:rPr lang="en-US" altLang="en-US" dirty="0" smtClean="0">
                <a:solidFill>
                  <a:schemeClr val="tx1"/>
                </a:solidFill>
                <a:latin typeface="+mn-lt"/>
              </a:rPr>
              <a:t>Fundraising Coaches</a:t>
            </a:r>
          </a:p>
        </p:txBody>
      </p:sp>
      <p:sp>
        <p:nvSpPr>
          <p:cNvPr id="21507" name="Content Placeholder 2"/>
          <p:cNvSpPr>
            <a:spLocks noGrp="1"/>
          </p:cNvSpPr>
          <p:nvPr>
            <p:ph idx="1"/>
          </p:nvPr>
        </p:nvSpPr>
        <p:spPr>
          <a:xfrm>
            <a:off x="685800" y="1600200"/>
            <a:ext cx="8001000" cy="4038600"/>
          </a:xfrm>
        </p:spPr>
        <p:txBody>
          <a:bodyPr/>
          <a:lstStyle/>
          <a:p>
            <a:pPr marL="0" indent="0">
              <a:buFontTx/>
              <a:buNone/>
            </a:pPr>
            <a:r>
              <a:rPr lang="en-US" altLang="en-US" sz="3600" dirty="0" smtClean="0">
                <a:latin typeface="+mn-lt"/>
              </a:rPr>
              <a:t>Check to see if the people behind the website are accessible.  Do they have email addresses, a live chat, a phone line, or all three? </a:t>
            </a:r>
          </a:p>
          <a:p>
            <a:pPr marL="0" indent="0">
              <a:buFontTx/>
              <a:buNone/>
            </a:pPr>
            <a:r>
              <a:rPr lang="en-US" altLang="en-US" sz="3600" dirty="0" smtClean="0">
                <a:latin typeface="+mn-lt"/>
              </a:rPr>
              <a:t>It is very important that you feel the website and the team behind it are honest, responsible, and legitimate.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tx1"/>
                </a:solidFill>
                <a:latin typeface="+mn-lt"/>
              </a:rPr>
              <a:t>What is Crowdfunding?</a:t>
            </a:r>
          </a:p>
        </p:txBody>
      </p:sp>
      <p:sp>
        <p:nvSpPr>
          <p:cNvPr id="4099" name="Content Placeholder 2"/>
          <p:cNvSpPr>
            <a:spLocks noGrp="1"/>
          </p:cNvSpPr>
          <p:nvPr>
            <p:ph idx="1"/>
          </p:nvPr>
        </p:nvSpPr>
        <p:spPr>
          <a:xfrm>
            <a:off x="1143000" y="1600200"/>
            <a:ext cx="6781800" cy="3962400"/>
          </a:xfrm>
        </p:spPr>
        <p:txBody>
          <a:bodyPr/>
          <a:lstStyle/>
          <a:p>
            <a:pPr marL="0" indent="0">
              <a:buFontTx/>
              <a:buNone/>
            </a:pPr>
            <a:r>
              <a:rPr lang="en-US" altLang="en-US" sz="3600" i="1" dirty="0" smtClean="0">
                <a:latin typeface="+mn-lt"/>
              </a:rPr>
              <a:t>Crowdfunding is  a method for obtaining project funding, by soliciting contributions from a large group of people, and especially from an online community.</a:t>
            </a:r>
            <a:r>
              <a:rPr lang="en-US" altLang="en-US" sz="3600" i="1" u="sng" dirty="0" smtClean="0">
                <a:latin typeface="+mn-lt"/>
              </a:rPr>
              <a:t> </a:t>
            </a:r>
          </a:p>
          <a:p>
            <a:pPr marL="0" indent="0" algn="just">
              <a:buFontTx/>
              <a:buNone/>
            </a:pPr>
            <a:r>
              <a:rPr lang="en-US" altLang="en-US" sz="2400" b="1" u="sng" dirty="0" smtClean="0">
                <a:latin typeface="+mn-lt"/>
                <a:hlinkClick r:id="rId3"/>
              </a:rPr>
              <a:t>http://en.Wikipedia.Org/wiki/crowdfunding</a:t>
            </a:r>
            <a:endParaRPr lang="en-US" altLang="en-US" sz="2400" b="1" u="sng" dirty="0" smtClean="0">
              <a:latin typeface="+mn-lt"/>
            </a:endParaRPr>
          </a:p>
          <a:p>
            <a:pPr marL="0" indent="0" algn="just">
              <a:buFontTx/>
              <a:buNone/>
            </a:pPr>
            <a:endParaRPr lang="en-US" altLang="en-US" sz="3600" i="1" u="sng" dirty="0" smtClean="0">
              <a:latin typeface="+mn-lt"/>
            </a:endParaRPr>
          </a:p>
          <a:p>
            <a:pPr marL="0" indent="0" algn="just">
              <a:buFontTx/>
              <a:buNone/>
            </a:pPr>
            <a:endParaRPr lang="en-US" altLang="en-US" dirty="0" smtClean="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381000"/>
            <a:ext cx="7772400" cy="914400"/>
          </a:xfrm>
        </p:spPr>
        <p:txBody>
          <a:bodyPr/>
          <a:lstStyle/>
          <a:p>
            <a:r>
              <a:rPr lang="en-US" altLang="en-US" dirty="0" smtClean="0">
                <a:solidFill>
                  <a:schemeClr val="tx1"/>
                </a:solidFill>
                <a:latin typeface="+mn-lt"/>
              </a:rPr>
              <a:t>Fees</a:t>
            </a:r>
          </a:p>
        </p:txBody>
      </p:sp>
      <p:sp>
        <p:nvSpPr>
          <p:cNvPr id="3" name="Content Placeholder 2"/>
          <p:cNvSpPr>
            <a:spLocks noGrp="1"/>
          </p:cNvSpPr>
          <p:nvPr>
            <p:ph idx="1"/>
          </p:nvPr>
        </p:nvSpPr>
        <p:spPr>
          <a:xfrm>
            <a:off x="533400" y="1447800"/>
            <a:ext cx="8077200" cy="4648200"/>
          </a:xfrm>
        </p:spPr>
        <p:txBody>
          <a:bodyPr/>
          <a:lstStyle/>
          <a:p>
            <a:pPr marL="0" indent="0">
              <a:buFontTx/>
              <a:buNone/>
              <a:defRPr/>
            </a:pPr>
            <a:r>
              <a:rPr lang="en-US" sz="3600" dirty="0" smtClean="0">
                <a:latin typeface="+mn-lt"/>
              </a:rPr>
              <a:t>Normal </a:t>
            </a:r>
            <a:r>
              <a:rPr lang="en-US" sz="3600" dirty="0">
                <a:latin typeface="+mn-lt"/>
              </a:rPr>
              <a:t>fees for personal fundraising sites range from 7% to 12</a:t>
            </a:r>
            <a:r>
              <a:rPr lang="en-US" sz="3600" dirty="0" smtClean="0">
                <a:latin typeface="+mn-lt"/>
              </a:rPr>
              <a:t>%.</a:t>
            </a:r>
          </a:p>
          <a:p>
            <a:pPr marL="0" indent="0">
              <a:buFontTx/>
              <a:buNone/>
              <a:defRPr/>
            </a:pPr>
            <a:r>
              <a:rPr lang="en-US" sz="3600" dirty="0" smtClean="0">
                <a:latin typeface="+mn-lt"/>
              </a:rPr>
              <a:t>Some organizations charge the credit card processing fees to the donor; others roll the fees into the organization service charges.</a:t>
            </a:r>
          </a:p>
          <a:p>
            <a:pPr marL="0" indent="0">
              <a:buFontTx/>
              <a:buNone/>
              <a:defRPr/>
            </a:pPr>
            <a:r>
              <a:rPr lang="en-US" sz="2400" i="1" dirty="0" smtClean="0">
                <a:latin typeface="+mn-lt"/>
              </a:rPr>
              <a:t>This information came from the Give Forward online crowdfunding website. </a:t>
            </a:r>
          </a:p>
          <a:p>
            <a:pPr marL="0" indent="0">
              <a:buFontTx/>
              <a:buNone/>
              <a:defRPr/>
            </a:pPr>
            <a:endParaRPr lang="en-US" sz="3600" i="1" dirty="0">
              <a:latin typeface="+mn-lt"/>
            </a:endParaRPr>
          </a:p>
          <a:p>
            <a:pPr marL="0" indent="0">
              <a:buFontTx/>
              <a:buNone/>
              <a:defRPr/>
            </a:pPr>
            <a:endParaRPr lang="en-US" sz="3600" i="1" dirty="0" smtClean="0">
              <a:latin typeface="+mn-lt"/>
            </a:endParaRPr>
          </a:p>
          <a:p>
            <a:pPr>
              <a:defRPr/>
            </a:pPr>
            <a:endParaRPr lang="en-US" sz="36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solidFill>
                  <a:schemeClr val="tx1"/>
                </a:solidFill>
                <a:latin typeface="+mn-lt"/>
              </a:rPr>
              <a:t>Example</a:t>
            </a:r>
          </a:p>
        </p:txBody>
      </p:sp>
      <p:sp>
        <p:nvSpPr>
          <p:cNvPr id="23555" name="Content Placeholder 2"/>
          <p:cNvSpPr>
            <a:spLocks noGrp="1"/>
          </p:cNvSpPr>
          <p:nvPr>
            <p:ph idx="1"/>
          </p:nvPr>
        </p:nvSpPr>
        <p:spPr>
          <a:xfrm>
            <a:off x="685800" y="1676400"/>
            <a:ext cx="7772400" cy="4267200"/>
          </a:xfrm>
        </p:spPr>
        <p:txBody>
          <a:bodyPr/>
          <a:lstStyle/>
          <a:p>
            <a:pPr marL="0" indent="0">
              <a:buFontTx/>
              <a:buNone/>
            </a:pPr>
            <a:r>
              <a:rPr lang="en-US" altLang="en-US" sz="3600" dirty="0" smtClean="0">
                <a:latin typeface="+mn-lt"/>
              </a:rPr>
              <a:t>All-or-nothing funding is a core part of </a:t>
            </a:r>
            <a:r>
              <a:rPr lang="en-US" altLang="en-US" sz="3600" b="1" dirty="0" smtClean="0">
                <a:latin typeface="+mn-lt"/>
              </a:rPr>
              <a:t>KICK</a:t>
            </a:r>
            <a:r>
              <a:rPr lang="en-US" altLang="en-US" sz="3600" b="1" dirty="0" smtClean="0">
                <a:solidFill>
                  <a:srgbClr val="00B050"/>
                </a:solidFill>
                <a:latin typeface="+mn-lt"/>
              </a:rPr>
              <a:t>STARTER</a:t>
            </a:r>
            <a:endParaRPr lang="en-US" altLang="en-US" sz="3600" b="1" dirty="0" smtClean="0">
              <a:latin typeface="+mn-lt"/>
            </a:endParaRPr>
          </a:p>
          <a:p>
            <a:pPr marL="0" indent="0">
              <a:buFontTx/>
              <a:buNone/>
            </a:pPr>
            <a:r>
              <a:rPr lang="en-US" altLang="en-US" sz="3600" dirty="0" smtClean="0">
                <a:latin typeface="+mn-lt"/>
              </a:rPr>
              <a:t>If a project is successfully funded, they apply a 5% fee to the funds collected </a:t>
            </a:r>
            <a:r>
              <a:rPr lang="en-US" altLang="en-US" sz="3600" i="1" dirty="0" smtClean="0">
                <a:latin typeface="+mn-lt"/>
              </a:rPr>
              <a:t>plus c</a:t>
            </a:r>
            <a:r>
              <a:rPr lang="en-US" altLang="en-US" sz="3600" dirty="0" smtClean="0">
                <a:latin typeface="+mn-lt"/>
              </a:rPr>
              <a:t>redit card processing fees of 3 to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fineprint.WM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949825" y="1673225"/>
            <a:ext cx="3848100" cy="3813175"/>
          </a:xfrm>
        </p:spPr>
      </p:pic>
      <p:sp>
        <p:nvSpPr>
          <p:cNvPr id="2" name="Title 1"/>
          <p:cNvSpPr>
            <a:spLocks noGrp="1"/>
          </p:cNvSpPr>
          <p:nvPr>
            <p:ph type="title"/>
          </p:nvPr>
        </p:nvSpPr>
        <p:spPr>
          <a:xfrm>
            <a:off x="304800" y="533400"/>
            <a:ext cx="8077200" cy="5257800"/>
          </a:xfrm>
        </p:spPr>
        <p:txBody>
          <a:bodyPr/>
          <a:lstStyle/>
          <a:p>
            <a:pPr algn="l" eaLnBrk="1" hangingPunct="1">
              <a:lnSpc>
                <a:spcPct val="150000"/>
              </a:lnSpc>
              <a:defRPr/>
            </a:pPr>
            <a:r>
              <a:rPr lang="en-US" sz="4400" dirty="0" smtClean="0">
                <a:solidFill>
                  <a:schemeClr val="tx1"/>
                </a:solidFill>
                <a:latin typeface="+mn-lt"/>
              </a:rPr>
              <a:t>Read the fine print and get legal advice</a:t>
            </a: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endParaRPr lang="en-US" sz="4400" dirty="0">
              <a:solidFill>
                <a:schemeClr val="tx1"/>
              </a:solidFill>
              <a:effectLst>
                <a:outerShdw blurRad="38100" dist="38100" dir="2700000" algn="tl">
                  <a:srgbClr val="000000">
                    <a:alpha val="43137"/>
                  </a:srgbClr>
                </a:outerShdw>
              </a:effectLst>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512763"/>
            <a:ext cx="52736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396875" y="499268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3600">
                <a:latin typeface="Gill Sans MT" pitchFamily="34" charset="0"/>
                <a:hlinkClick r:id="rId4"/>
              </a:rPr>
              <a:t>http://www.crowdsourcing.org/directory</a:t>
            </a:r>
            <a:endParaRPr lang="en-US" altLang="en-US" sz="3600">
              <a:latin typeface="Gill Sans MT" pitchFamily="34" charset="0"/>
            </a:endParaRPr>
          </a:p>
        </p:txBody>
      </p:sp>
      <p:sp>
        <p:nvSpPr>
          <p:cNvPr id="25604" name="Title 1"/>
          <p:cNvSpPr>
            <a:spLocks noGrp="1"/>
          </p:cNvSpPr>
          <p:nvPr>
            <p:ph type="title"/>
          </p:nvPr>
        </p:nvSpPr>
        <p:spPr>
          <a:xfrm>
            <a:off x="228600" y="381000"/>
            <a:ext cx="8686800" cy="1447800"/>
          </a:xfrm>
        </p:spPr>
        <p:txBody>
          <a:bodyPr/>
          <a:lstStyle/>
          <a:p>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rPr>
              <a:t/>
            </a:r>
            <a:br>
              <a:rPr lang="en-US" altLang="en-US" sz="3600" dirty="0" smtClean="0">
                <a:latin typeface="+mn-lt"/>
              </a:rPr>
            </a:br>
            <a:r>
              <a:rPr lang="en-US" altLang="en-US" sz="3600" b="0" dirty="0" smtClean="0">
                <a:latin typeface="+mn-lt"/>
              </a:rPr>
              <a:t/>
            </a:r>
            <a:br>
              <a:rPr lang="en-US" altLang="en-US" sz="3600" b="0" dirty="0" smtClean="0">
                <a:latin typeface="+mn-lt"/>
              </a:rPr>
            </a:br>
            <a:r>
              <a:rPr lang="en-US" altLang="en-US" sz="3600" b="0" dirty="0" smtClean="0">
                <a:latin typeface="+mn-lt"/>
              </a:rPr>
              <a:t/>
            </a:r>
            <a:br>
              <a:rPr lang="en-US" altLang="en-US" sz="3600" b="0" dirty="0" smtClean="0">
                <a:latin typeface="+mn-lt"/>
              </a:rPr>
            </a:br>
            <a:r>
              <a:rPr lang="en-US" altLang="en-US" sz="4400" dirty="0" smtClean="0">
                <a:solidFill>
                  <a:schemeClr val="tx1"/>
                </a:solidFill>
                <a:latin typeface="+mn-lt"/>
              </a:rPr>
              <a:t>Crowdfunding Directory</a:t>
            </a:r>
            <a:r>
              <a:rPr lang="en-US" altLang="en-US" sz="4400" b="0" dirty="0" smtClean="0">
                <a:solidFill>
                  <a:schemeClr val="tx1"/>
                </a:solidFill>
                <a:latin typeface="+mn-lt"/>
              </a:rPr>
              <a:t/>
            </a:r>
            <a:br>
              <a:rPr lang="en-US" altLang="en-US" sz="4400" b="0" dirty="0" smtClean="0">
                <a:solidFill>
                  <a:schemeClr val="tx1"/>
                </a:solidFill>
                <a:latin typeface="+mn-lt"/>
              </a:rPr>
            </a:br>
            <a:endParaRPr lang="en-US" altLang="en-US" sz="4400" dirty="0" smtClean="0">
              <a:solidFill>
                <a:schemeClr val="tx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838200"/>
            <a:ext cx="6248400" cy="3046988"/>
          </a:xfrm>
          <a:prstGeom prst="rect">
            <a:avLst/>
          </a:prstGeom>
        </p:spPr>
        <p:txBody>
          <a:bodyPr wrap="square">
            <a:spAutoFit/>
          </a:bodyPr>
          <a:lstStyle/>
          <a:p>
            <a:r>
              <a:rPr lang="en-US" sz="4000" dirty="0" smtClean="0">
                <a:latin typeface="+mn-lt"/>
              </a:rPr>
              <a:t>Watch a crowdfunding success story from Tarboro, NC.</a:t>
            </a:r>
          </a:p>
          <a:p>
            <a:endParaRPr lang="en-US" dirty="0"/>
          </a:p>
          <a:p>
            <a:r>
              <a:rPr lang="en-US" dirty="0" smtClean="0"/>
              <a:t>http</a:t>
            </a:r>
            <a:r>
              <a:rPr lang="en-US" dirty="0"/>
              <a:t>://www.indiegogo.com/projects/tarboro-brewing-company--2</a:t>
            </a:r>
          </a:p>
        </p:txBody>
      </p:sp>
    </p:spTree>
    <p:extLst>
      <p:ext uri="{BB962C8B-B14F-4D97-AF65-F5344CB8AC3E}">
        <p14:creationId xmlns:p14="http://schemas.microsoft.com/office/powerpoint/2010/main" val="182746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100" y="1231900"/>
            <a:ext cx="42545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457200" y="604838"/>
            <a:ext cx="835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4000" dirty="0">
                <a:latin typeface="+mn-lt"/>
              </a:rPr>
              <a:t>Crowdfunding isn’t really new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876800"/>
          </a:xfrm>
        </p:spPr>
        <p:txBody>
          <a:bodyPr/>
          <a:lstStyle/>
          <a:p>
            <a:pPr marL="0" indent="0" eaLnBrk="1" hangingPunct="1">
              <a:buFontTx/>
              <a:buNone/>
              <a:defRPr/>
            </a:pPr>
            <a:r>
              <a:rPr lang="en-US" altLang="en-US" sz="4000" dirty="0" smtClean="0">
                <a:latin typeface="+mn-lt"/>
              </a:rPr>
              <a:t>Early crowd funding efforts can even date back to the 18</a:t>
            </a:r>
            <a:r>
              <a:rPr lang="en-US" altLang="en-US" sz="4000" baseline="30000" dirty="0" smtClean="0">
                <a:latin typeface="+mn-lt"/>
              </a:rPr>
              <a:t>th</a:t>
            </a:r>
            <a:r>
              <a:rPr lang="en-US" altLang="en-US" sz="4000" dirty="0" smtClean="0">
                <a:latin typeface="+mn-lt"/>
              </a:rPr>
              <a:t> century when writers and musicians gathered money from many investors to publish large pieces of work.</a:t>
            </a:r>
          </a:p>
          <a:p>
            <a:pPr marL="0" indent="0" algn="just" eaLnBrk="1" hangingPunct="1">
              <a:buFontTx/>
              <a:buNone/>
              <a:defRPr/>
            </a:pPr>
            <a:endParaRPr lang="en-US" altLang="en-US" dirty="0" smtClean="0">
              <a:latin typeface="+mn-lt"/>
            </a:endParaRPr>
          </a:p>
          <a:p>
            <a:pPr>
              <a:defRPr/>
            </a:pPr>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4400" dirty="0" smtClean="0">
                <a:solidFill>
                  <a:srgbClr val="FFC000"/>
                </a:solidFill>
                <a:latin typeface="+mn-lt"/>
              </a:rPr>
              <a:t>Give</a:t>
            </a:r>
            <a:r>
              <a:rPr lang="en-US" altLang="en-US" sz="4400" dirty="0" smtClean="0">
                <a:solidFill>
                  <a:srgbClr val="00B0F0"/>
                </a:solidFill>
                <a:latin typeface="+mn-lt"/>
              </a:rPr>
              <a:t>forward</a:t>
            </a:r>
            <a:endParaRPr lang="en-US" altLang="en-US" sz="4400" dirty="0" smtClean="0">
              <a:latin typeface="+mn-lt"/>
            </a:endParaRPr>
          </a:p>
        </p:txBody>
      </p:sp>
      <p:sp>
        <p:nvSpPr>
          <p:cNvPr id="3" name="Content Placeholder 2"/>
          <p:cNvSpPr>
            <a:spLocks noGrp="1"/>
          </p:cNvSpPr>
          <p:nvPr>
            <p:ph idx="1"/>
          </p:nvPr>
        </p:nvSpPr>
        <p:spPr/>
        <p:txBody>
          <a:bodyPr/>
          <a:lstStyle/>
          <a:p>
            <a:pPr marL="0" indent="0" algn="just">
              <a:buFontTx/>
              <a:buNone/>
              <a:defRPr/>
            </a:pPr>
            <a:r>
              <a:rPr lang="en-US" altLang="en-US" sz="3600" dirty="0" smtClean="0">
                <a:latin typeface="+mn-lt"/>
              </a:rPr>
              <a:t>One of the earliest crowdfunding platforms was launched in 2008 after its co-founder could not find a meaningful way to help families affected by Hurricane Katrina. </a:t>
            </a:r>
            <a:r>
              <a:rPr lang="en-US" altLang="en-US" dirty="0" smtClean="0">
                <a:latin typeface="+mn-lt"/>
              </a:rPr>
              <a:t> </a:t>
            </a:r>
          </a:p>
          <a:p>
            <a:pPr>
              <a:defRPr/>
            </a:pPr>
            <a:endParaRPr lang="en-US"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solidFill>
                  <a:srgbClr val="FFC000"/>
                </a:solidFill>
                <a:latin typeface="+mn-lt"/>
              </a:rPr>
              <a:t>Give</a:t>
            </a:r>
            <a:r>
              <a:rPr lang="en-US" altLang="en-US" dirty="0" smtClean="0">
                <a:solidFill>
                  <a:srgbClr val="00B0F0"/>
                </a:solidFill>
                <a:latin typeface="+mn-lt"/>
              </a:rPr>
              <a:t>forward</a:t>
            </a:r>
            <a:r>
              <a:rPr lang="en-US" altLang="en-US" dirty="0" smtClean="0">
                <a:solidFill>
                  <a:srgbClr val="0070C0"/>
                </a:solidFill>
                <a:latin typeface="+mn-lt"/>
              </a:rPr>
              <a:t> </a:t>
            </a:r>
            <a:r>
              <a:rPr lang="en-US" altLang="en-US" dirty="0" smtClean="0">
                <a:solidFill>
                  <a:schemeClr val="tx1"/>
                </a:solidFill>
                <a:latin typeface="+mn-lt"/>
              </a:rPr>
              <a:t>motto</a:t>
            </a:r>
          </a:p>
        </p:txBody>
      </p:sp>
      <p:sp>
        <p:nvSpPr>
          <p:cNvPr id="10243" name="Content Placeholder 2"/>
          <p:cNvSpPr>
            <a:spLocks noGrp="1"/>
          </p:cNvSpPr>
          <p:nvPr>
            <p:ph idx="1"/>
          </p:nvPr>
        </p:nvSpPr>
        <p:spPr/>
        <p:txBody>
          <a:bodyPr/>
          <a:lstStyle/>
          <a:p>
            <a:pPr marL="0" indent="0" algn="just">
              <a:buFontTx/>
              <a:buNone/>
              <a:defRPr/>
            </a:pPr>
            <a:r>
              <a:rPr lang="en-US" altLang="en-US" sz="3600" i="1" dirty="0" smtClean="0">
                <a:latin typeface="+mn-lt"/>
              </a:rPr>
              <a:t>“We’re here to help if you’re looking for a way to raise funds for friends or loved ones in need.”</a:t>
            </a:r>
          </a:p>
          <a:p>
            <a:pPr>
              <a:defRPr/>
            </a:pPr>
            <a:endParaRPr lang="en-US" altLang="en-US" dirty="0" smtClean="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7772400" cy="914400"/>
          </a:xfrm>
        </p:spPr>
        <p:txBody>
          <a:bodyPr/>
          <a:lstStyle/>
          <a:p>
            <a:r>
              <a:rPr lang="en-US" altLang="en-US" dirty="0" smtClean="0">
                <a:latin typeface="+mn-lt"/>
              </a:rPr>
              <a:t>KICK</a:t>
            </a:r>
            <a:r>
              <a:rPr lang="en-US" altLang="en-US" dirty="0" smtClean="0">
                <a:solidFill>
                  <a:srgbClr val="00B050"/>
                </a:solidFill>
                <a:latin typeface="+mn-lt"/>
              </a:rPr>
              <a:t>STARTER</a:t>
            </a:r>
            <a:endParaRPr lang="en-US" altLang="en-US" dirty="0" smtClean="0">
              <a:latin typeface="+mn-lt"/>
            </a:endParaRPr>
          </a:p>
        </p:txBody>
      </p:sp>
      <p:sp>
        <p:nvSpPr>
          <p:cNvPr id="3" name="Content Placeholder 2"/>
          <p:cNvSpPr>
            <a:spLocks noGrp="1"/>
          </p:cNvSpPr>
          <p:nvPr>
            <p:ph idx="1"/>
          </p:nvPr>
        </p:nvSpPr>
        <p:spPr/>
        <p:txBody>
          <a:bodyPr/>
          <a:lstStyle/>
          <a:p>
            <a:pPr marL="0" indent="0" algn="just" eaLnBrk="1" hangingPunct="1">
              <a:spcBef>
                <a:spcPct val="0"/>
              </a:spcBef>
              <a:buFontTx/>
              <a:buNone/>
              <a:defRPr/>
            </a:pPr>
            <a:r>
              <a:rPr lang="en-US" altLang="en-US" sz="3600" dirty="0" smtClean="0">
                <a:latin typeface="+mn-lt"/>
              </a:rPr>
              <a:t>Another early crowdfunding platform that has generated huge success is KICKSTARTER.</a:t>
            </a:r>
          </a:p>
          <a:p>
            <a:pPr marL="0" indent="0" algn="just" eaLnBrk="1" hangingPunct="1">
              <a:spcBef>
                <a:spcPct val="0"/>
              </a:spcBef>
              <a:buFontTx/>
              <a:buNone/>
              <a:defRPr/>
            </a:pPr>
            <a:endParaRPr lang="en-US" altLang="en-US" b="1" dirty="0" smtClean="0">
              <a:latin typeface="+mn-lt"/>
            </a:endParaRPr>
          </a:p>
          <a:p>
            <a:pPr marL="0" indent="0" algn="just" eaLnBrk="1" hangingPunct="1">
              <a:spcBef>
                <a:spcPct val="0"/>
              </a:spcBef>
              <a:buFontTx/>
              <a:buNone/>
              <a:defRPr/>
            </a:pPr>
            <a:endParaRPr lang="en-US" altLang="en-US" b="1" dirty="0" smtClean="0">
              <a:latin typeface="+mn-lt"/>
            </a:endParaRPr>
          </a:p>
          <a:p>
            <a:pPr>
              <a:defRPr/>
            </a:pPr>
            <a:endParaRPr 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4876800"/>
          </a:xfrm>
          <a:ln>
            <a:solidFill>
              <a:schemeClr val="bg1"/>
            </a:solidFill>
          </a:ln>
        </p:spPr>
        <p:txBody>
          <a:bodyPr>
            <a:normAutofit fontScale="85000" lnSpcReduction="20000"/>
          </a:bodyPr>
          <a:lstStyle/>
          <a:p>
            <a:pPr marL="0" indent="0" algn="just" eaLnBrk="1" hangingPunct="1">
              <a:buFontTx/>
              <a:buNone/>
              <a:defRPr/>
            </a:pPr>
            <a:endParaRPr lang="en-US" sz="4400" dirty="0" smtClean="0">
              <a:latin typeface="+mn-lt"/>
            </a:endParaRPr>
          </a:p>
          <a:p>
            <a:pPr marL="0" indent="0" algn="just" eaLnBrk="1" hangingPunct="1">
              <a:buFontTx/>
              <a:buNone/>
              <a:defRPr/>
            </a:pPr>
            <a:r>
              <a:rPr lang="en-US" sz="4400" dirty="0" smtClean="0">
                <a:latin typeface="+mn-lt"/>
              </a:rPr>
              <a:t>KICKSTARTER specializes in creative </a:t>
            </a:r>
            <a:r>
              <a:rPr lang="en-US" sz="4400" dirty="0">
                <a:latin typeface="+mn-lt"/>
              </a:rPr>
              <a:t>projects </a:t>
            </a:r>
            <a:r>
              <a:rPr lang="en-US" sz="4400" dirty="0" smtClean="0">
                <a:latin typeface="+mn-lt"/>
              </a:rPr>
              <a:t>such </a:t>
            </a:r>
            <a:r>
              <a:rPr lang="en-US" sz="4400" dirty="0">
                <a:latin typeface="+mn-lt"/>
              </a:rPr>
              <a:t>as </a:t>
            </a:r>
            <a:r>
              <a:rPr lang="en-US" sz="4400" dirty="0" smtClean="0">
                <a:latin typeface="+mn-lt"/>
              </a:rPr>
              <a:t>films</a:t>
            </a:r>
            <a:r>
              <a:rPr lang="en-US" sz="4400" dirty="0">
                <a:latin typeface="+mn-lt"/>
              </a:rPr>
              <a:t>, </a:t>
            </a:r>
            <a:r>
              <a:rPr lang="en-US" sz="4400" dirty="0" smtClean="0">
                <a:latin typeface="+mn-lt"/>
              </a:rPr>
              <a:t>games, art and </a:t>
            </a:r>
            <a:r>
              <a:rPr lang="en-US" sz="4400" dirty="0">
                <a:latin typeface="+mn-lt"/>
              </a:rPr>
              <a:t>technology.  </a:t>
            </a:r>
            <a:endParaRPr lang="en-US" sz="4400" dirty="0" smtClean="0">
              <a:latin typeface="+mn-lt"/>
            </a:endParaRPr>
          </a:p>
          <a:p>
            <a:pPr marL="0" indent="0" algn="just" eaLnBrk="1" hangingPunct="1">
              <a:buFontTx/>
              <a:buNone/>
              <a:defRPr/>
            </a:pPr>
            <a:endParaRPr lang="en-US" sz="4400" dirty="0" smtClean="0">
              <a:latin typeface="+mn-lt"/>
            </a:endParaRPr>
          </a:p>
          <a:p>
            <a:pPr marL="0" indent="0" algn="just" eaLnBrk="1" hangingPunct="1">
              <a:buFontTx/>
              <a:buNone/>
              <a:defRPr/>
            </a:pPr>
            <a:endParaRPr lang="en-US" sz="4400" dirty="0" smtClean="0">
              <a:latin typeface="+mn-lt"/>
            </a:endParaRPr>
          </a:p>
          <a:p>
            <a:pPr marL="0" indent="0" algn="just" eaLnBrk="1" hangingPunct="1">
              <a:buFontTx/>
              <a:buNone/>
              <a:defRPr/>
            </a:pPr>
            <a:endParaRPr lang="en-US" sz="4400" dirty="0">
              <a:latin typeface="+mn-lt"/>
            </a:endParaRPr>
          </a:p>
          <a:p>
            <a:pPr marL="0" indent="0" algn="just" eaLnBrk="1" hangingPunct="1">
              <a:buFontTx/>
              <a:buNone/>
              <a:defRPr/>
            </a:pPr>
            <a:endParaRPr lang="en-US" sz="4400" dirty="0" smtClean="0">
              <a:latin typeface="+mn-lt"/>
            </a:endParaRPr>
          </a:p>
          <a:p>
            <a:pPr marL="0" indent="0" algn="just" eaLnBrk="1" hangingPunct="1">
              <a:buFontTx/>
              <a:buNone/>
              <a:defRPr/>
            </a:pPr>
            <a:r>
              <a:rPr lang="en-US" altLang="en-US" sz="2800" b="1" u="sng" dirty="0">
                <a:latin typeface="+mn-lt"/>
                <a:hlinkClick r:id="rId3"/>
              </a:rPr>
              <a:t>http://www.kickstarter.com/hello?ref=nav</a:t>
            </a:r>
            <a:endParaRPr lang="en-US" altLang="en-US" sz="2800" b="1" dirty="0">
              <a:latin typeface="+mn-lt"/>
            </a:endParaRPr>
          </a:p>
          <a:p>
            <a:pPr marL="0" indent="0" algn="just" eaLnBrk="1" hangingPunct="1">
              <a:buFontTx/>
              <a:buNone/>
              <a:defRPr/>
            </a:pPr>
            <a:endParaRPr lang="en-US" sz="4400" dirty="0">
              <a:latin typeface="+mn-lt"/>
            </a:endParaRPr>
          </a:p>
          <a:p>
            <a:pPr eaLnBrk="1" hangingPunct="1">
              <a:defRPr/>
            </a:pPr>
            <a:endParaRPr lang="en-US" dirty="0">
              <a:latin typeface="+mn-lt"/>
            </a:endParaRPr>
          </a:p>
        </p:txBody>
      </p:sp>
      <p:pic>
        <p:nvPicPr>
          <p:cNvPr id="102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05050"/>
            <a:ext cx="27146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762000"/>
            <a:ext cx="8686800" cy="1219200"/>
          </a:xfrm>
        </p:spPr>
        <p:txBody>
          <a:bodyPr/>
          <a:lstStyle/>
          <a:p>
            <a:r>
              <a:rPr lang="en-US" altLang="en-US" dirty="0" smtClean="0">
                <a:solidFill>
                  <a:schemeClr val="tx1"/>
                </a:solidFill>
                <a:latin typeface="+mn-lt"/>
              </a:rPr>
              <a:t>KICK</a:t>
            </a:r>
            <a:r>
              <a:rPr lang="en-US" altLang="en-US" dirty="0" smtClean="0">
                <a:solidFill>
                  <a:srgbClr val="00B050"/>
                </a:solidFill>
                <a:latin typeface="+mn-lt"/>
              </a:rPr>
              <a:t>STARTER</a:t>
            </a:r>
            <a:r>
              <a:rPr lang="en-US" altLang="en-US" i="1" dirty="0" smtClean="0">
                <a:solidFill>
                  <a:srgbClr val="00B050"/>
                </a:solidFill>
                <a:latin typeface="+mn-lt"/>
              </a:rPr>
              <a:t/>
            </a:r>
            <a:br>
              <a:rPr lang="en-US" altLang="en-US" i="1" dirty="0" smtClean="0">
                <a:solidFill>
                  <a:srgbClr val="00B050"/>
                </a:solidFill>
                <a:latin typeface="+mn-lt"/>
              </a:rPr>
            </a:br>
            <a:endParaRPr lang="en-US" altLang="en-US" dirty="0" smtClean="0">
              <a:latin typeface="+mn-lt"/>
            </a:endParaRPr>
          </a:p>
        </p:txBody>
      </p:sp>
      <p:sp>
        <p:nvSpPr>
          <p:cNvPr id="3" name="Content Placeholder 2"/>
          <p:cNvSpPr>
            <a:spLocks noGrp="1"/>
          </p:cNvSpPr>
          <p:nvPr>
            <p:ph idx="1"/>
          </p:nvPr>
        </p:nvSpPr>
        <p:spPr>
          <a:xfrm>
            <a:off x="685800" y="1676400"/>
            <a:ext cx="7772400" cy="3581400"/>
          </a:xfrm>
        </p:spPr>
        <p:txBody>
          <a:bodyPr/>
          <a:lstStyle/>
          <a:p>
            <a:pPr>
              <a:defRPr/>
            </a:pPr>
            <a:r>
              <a:rPr lang="en-US" dirty="0" smtClean="0">
                <a:latin typeface="+mn-lt"/>
              </a:rPr>
              <a:t>$850 million pledged </a:t>
            </a:r>
          </a:p>
          <a:p>
            <a:pPr>
              <a:defRPr/>
            </a:pPr>
            <a:r>
              <a:rPr lang="en-US" dirty="0" smtClean="0">
                <a:latin typeface="+mn-lt"/>
              </a:rPr>
              <a:t>By more than 5 million people</a:t>
            </a:r>
          </a:p>
          <a:p>
            <a:pPr>
              <a:defRPr/>
            </a:pPr>
            <a:r>
              <a:rPr lang="en-US" dirty="0" smtClean="0">
                <a:latin typeface="+mn-lt"/>
              </a:rPr>
              <a:t>Funding more than 50,000 creative projects</a:t>
            </a:r>
          </a:p>
          <a:p>
            <a:pPr>
              <a:defRPr/>
            </a:pPr>
            <a:endParaRPr lang="en-US" dirty="0" smtClean="0">
              <a:latin typeface="+mn-lt"/>
            </a:endParaRPr>
          </a:p>
          <a:p>
            <a:pPr>
              <a:defRPr/>
            </a:pPr>
            <a:endParaRPr lang="en-US" dirty="0">
              <a:latin typeface="+mn-lt"/>
            </a:endParaRPr>
          </a:p>
          <a:p>
            <a:pPr marL="0" indent="0">
              <a:buFontTx/>
              <a:buNone/>
              <a:defRPr/>
            </a:pPr>
            <a:r>
              <a:rPr lang="en-US" altLang="en-US" sz="2400" b="1" u="sng" dirty="0" smtClean="0">
                <a:latin typeface="+mn-lt"/>
                <a:hlinkClick r:id="rId3"/>
              </a:rPr>
              <a:t>http://www.kickstarter.com/hello?ref=nav</a:t>
            </a:r>
            <a:endParaRPr lang="en-US" altLang="en-US" sz="2400" b="1" dirty="0" smtClean="0">
              <a:latin typeface="+mn-lt"/>
            </a:endParaRPr>
          </a:p>
          <a:p>
            <a:pPr>
              <a:defRPr/>
            </a:pPr>
            <a:endParaRPr lang="en-US" dirty="0">
              <a:latin typeface="+mn-lt"/>
            </a:endParaRPr>
          </a:p>
        </p:txBody>
      </p:sp>
    </p:spTree>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2402</TotalTime>
  <Words>1140</Words>
  <Application>Microsoft Office PowerPoint</Application>
  <PresentationFormat>On-screen Show (4:3)</PresentationFormat>
  <Paragraphs>166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CES Template</vt:lpstr>
      <vt:lpstr>PowerPoint Presentation</vt:lpstr>
      <vt:lpstr>What is Crowdfunding?</vt:lpstr>
      <vt:lpstr>PowerPoint Presentation</vt:lpstr>
      <vt:lpstr>PowerPoint Presentation</vt:lpstr>
      <vt:lpstr>Giveforward</vt:lpstr>
      <vt:lpstr>Giveforward motto</vt:lpstr>
      <vt:lpstr>KICKSTARTER</vt:lpstr>
      <vt:lpstr>PowerPoint Presentation</vt:lpstr>
      <vt:lpstr>KICKSTARTER </vt:lpstr>
      <vt:lpstr>More  than  500  crowdfunding  platforms</vt:lpstr>
      <vt:lpstr> Why does it work?</vt:lpstr>
      <vt:lpstr>Examples of Crowdfunding sites</vt:lpstr>
      <vt:lpstr>Crowdsourcing or Crowdfunding?</vt:lpstr>
      <vt:lpstr> Two basic models  for fundraising</vt:lpstr>
      <vt:lpstr>The Process</vt:lpstr>
      <vt:lpstr>Selecting a  Crowdfunding Service</vt:lpstr>
      <vt:lpstr>Choose a user friendly service</vt:lpstr>
      <vt:lpstr>Website Tools</vt:lpstr>
      <vt:lpstr>Fundraising Coaches</vt:lpstr>
      <vt:lpstr>Fees</vt:lpstr>
      <vt:lpstr>Example</vt:lpstr>
      <vt:lpstr>Read the fine print and get legal advice   </vt:lpstr>
      <vt:lpstr>           Crowdfunding Directory </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Jacqueline Murphy Miller</cp:lastModifiedBy>
  <cp:revision>107</cp:revision>
  <cp:lastPrinted>1601-01-01T00:00:00Z</cp:lastPrinted>
  <dcterms:created xsi:type="dcterms:W3CDTF">2008-02-19T21:49:37Z</dcterms:created>
  <dcterms:modified xsi:type="dcterms:W3CDTF">2014-06-05T18:38:05Z</dcterms:modified>
</cp:coreProperties>
</file>