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notesMasterIdLst>
    <p:notesMasterId r:id="rId24"/>
  </p:notesMasterIdLst>
  <p:handoutMasterIdLst>
    <p:handoutMasterId r:id="rId25"/>
  </p:handoutMasterIdLst>
  <p:sldIdLst>
    <p:sldId id="295" r:id="rId2"/>
    <p:sldId id="316" r:id="rId3"/>
    <p:sldId id="297" r:id="rId4"/>
    <p:sldId id="299" r:id="rId5"/>
    <p:sldId id="298" r:id="rId6"/>
    <p:sldId id="315" r:id="rId7"/>
    <p:sldId id="285" r:id="rId8"/>
    <p:sldId id="275" r:id="rId9"/>
    <p:sldId id="276" r:id="rId10"/>
    <p:sldId id="286" r:id="rId11"/>
    <p:sldId id="287" r:id="rId12"/>
    <p:sldId id="277" r:id="rId13"/>
    <p:sldId id="278" r:id="rId14"/>
    <p:sldId id="279" r:id="rId15"/>
    <p:sldId id="281" r:id="rId16"/>
    <p:sldId id="282" r:id="rId17"/>
    <p:sldId id="280" r:id="rId18"/>
    <p:sldId id="319" r:id="rId19"/>
    <p:sldId id="321" r:id="rId20"/>
    <p:sldId id="320" r:id="rId21"/>
    <p:sldId id="314" r:id="rId22"/>
    <p:sldId id="313" r:id="rId2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15" autoAdjust="0"/>
    <p:restoredTop sz="86623" autoAdjust="0"/>
  </p:normalViewPr>
  <p:slideViewPr>
    <p:cSldViewPr>
      <p:cViewPr varScale="1">
        <p:scale>
          <a:sx n="98" d="100"/>
          <a:sy n="98" d="100"/>
        </p:scale>
        <p:origin x="-1188" y="-102"/>
      </p:cViewPr>
      <p:guideLst>
        <p:guide orient="horz" pos="2160"/>
        <p:guide pos="2880"/>
      </p:guideLst>
    </p:cSldViewPr>
  </p:slideViewPr>
  <p:outlineViewPr>
    <p:cViewPr>
      <p:scale>
        <a:sx n="33" d="100"/>
        <a:sy n="33" d="100"/>
      </p:scale>
      <p:origin x="0" y="3456"/>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9AEE20F4-F10A-468F-B431-D5A8AE36E4F8}" type="datetimeFigureOut">
              <a:rPr lang="en-US" smtClean="0"/>
              <a:pPr/>
              <a:t>10/20/2011</a:t>
            </a:fld>
            <a:endParaRPr lang="en-US" dirty="0"/>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03054FE5-192B-40A1-B08B-C5D128418743}"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0DB87BDE-FFC0-4DE8-90E0-91A8CF4FEEFD}" type="datetimeFigureOut">
              <a:rPr lang="en-US" smtClean="0"/>
              <a:pPr/>
              <a:t>10/20/2011</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EE8DC1A8-2B5A-412C-AF5C-BEFA7C5657C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 provides an introduction to </a:t>
            </a:r>
            <a:r>
              <a:rPr lang="en-US" baseline="0" dirty="0" smtClean="0"/>
              <a:t>the Pesticides and Farmworker Health Toolkit--</a:t>
            </a:r>
            <a:r>
              <a:rPr lang="en-US" dirty="0" smtClean="0"/>
              <a:t>a crop-specific pesticide</a:t>
            </a:r>
            <a:r>
              <a:rPr lang="en-US" baseline="0" dirty="0" smtClean="0"/>
              <a:t> education resource for training Spanish-speaking farmworkers about </a:t>
            </a:r>
            <a:r>
              <a:rPr lang="en-US" sz="1200" kern="1200" dirty="0" smtClean="0">
                <a:solidFill>
                  <a:schemeClr val="tx1"/>
                </a:solidFill>
                <a:latin typeface="+mn-lt"/>
                <a:ea typeface="+mn-ea"/>
                <a:cs typeface="+mn-cs"/>
              </a:rPr>
              <a:t>pesticide hazards.  The</a:t>
            </a:r>
            <a:r>
              <a:rPr lang="en-US" sz="1200" kern="1200" baseline="0" dirty="0" smtClean="0">
                <a:solidFill>
                  <a:schemeClr val="tx1"/>
                </a:solidFill>
                <a:latin typeface="+mn-lt"/>
                <a:ea typeface="+mn-ea"/>
                <a:cs typeface="+mn-cs"/>
              </a:rPr>
              <a:t> toolkit presents pesticide </a:t>
            </a:r>
            <a:r>
              <a:rPr lang="en-US" sz="1200" kern="1200" dirty="0" smtClean="0">
                <a:solidFill>
                  <a:schemeClr val="tx1"/>
                </a:solidFill>
                <a:latin typeface="+mn-lt"/>
                <a:ea typeface="+mn-ea"/>
                <a:cs typeface="+mn-cs"/>
              </a:rPr>
              <a:t>safety information in a highly visual, interactive, and discussion-based format.  The development of this</a:t>
            </a:r>
            <a:r>
              <a:rPr lang="en-US" sz="1200" kern="1200" baseline="0" dirty="0" smtClean="0">
                <a:solidFill>
                  <a:schemeClr val="tx1"/>
                </a:solidFill>
                <a:latin typeface="+mn-lt"/>
                <a:ea typeface="+mn-ea"/>
                <a:cs typeface="+mn-cs"/>
              </a:rPr>
              <a:t> resource was funded by a Pesticide Environmental Trust Fund grant.  The toolkit has been approved by the Environmental Protection Agency for worker training as required by the Worker Protection Standard.</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flip chart introduces the restricted</a:t>
            </a:r>
            <a:r>
              <a:rPr lang="en-US" baseline="0" dirty="0" smtClean="0"/>
              <a:t> entry interval (REI) sign and initiates a discussion of the REI concept to limit worker exposure to pesticides.  Employer responsibilities for providing notification to workers about treated areas and maintaining a central posting location are reviewed.</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discussion of the points of entry covers</a:t>
            </a:r>
            <a:r>
              <a:rPr lang="en-US" baseline="0" dirty="0" smtClean="0"/>
              <a:t> how a pesticide can enter the body.  The workers represented on this page and throughout the flip chart are wearing appropriate work clothing of long-sleeved shirts, pants, and boots.</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flip chart introduces</a:t>
            </a:r>
            <a:r>
              <a:rPr lang="en-US" baseline="0" dirty="0" smtClean="0"/>
              <a:t> the classic toxicology equation in a visual manner.  This page shows that toxicity and exposure are both needed for pesticide illness.  The training emphasizes that following the REI prevents pesticide illness.  The equation underscores the distinction between toxicity and exposure.</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addition to presenting the REI as a means to reduce pesticide exposure, the flip chart highlights other ways to protect oneself throughout the work day.  When workers leave for work at the beginning of the day, they should wear appropriate work clothing.  At work, they should wash their hands before eating, drinking, smoking, and using the restroom; leave a field if they observe drift; and not take home pesticides or pesticide containers.  Once they have arrived home, workers should shower, change out of their work clothing, and launder their work clothing separately from their non-work and family clothing.</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flip chart reviews symptoms</a:t>
            </a:r>
            <a:r>
              <a:rPr lang="en-US" baseline="0" dirty="0" smtClean="0"/>
              <a:t> of </a:t>
            </a:r>
            <a:r>
              <a:rPr lang="en-US" dirty="0" smtClean="0"/>
              <a:t>pesticide</a:t>
            </a:r>
            <a:r>
              <a:rPr lang="en-US" baseline="0" dirty="0" smtClean="0"/>
              <a:t> poisoning in case pesticide exposure/illness does occur.  The training includes a discussion of common symptoms (caused by many pesticides) and irritation symptoms.</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Toolkit</a:t>
            </a:r>
            <a:r>
              <a:rPr lang="en-US" baseline="0" dirty="0" smtClean="0"/>
              <a:t> developers also chose to highlight organophosphate poisoning in the flip chart as many of the most severe pesticide poisoning cases are related to organophosphate pesticides.  The specific combination of symptoms typical of organophosphate poisoning are presented.</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toolkit</a:t>
            </a:r>
            <a:r>
              <a:rPr lang="en-US" baseline="0" dirty="0" smtClean="0"/>
              <a:t> training concludes with emergency information, including a scenario for group discussion, a review of appropriate emergency responses, and identification of important phone numbers (911, Poison Help, and the local health clinic).</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Within the flip chart training, several pages are</a:t>
            </a:r>
            <a:r>
              <a:rPr lang="en-US" baseline="0" dirty="0" smtClean="0"/>
              <a:t> devoted to hands-on activities.  These activities serve to reinforce key concepts from the toolkit training.  The first activity is a jug labeling group activity in which workers use the crop-specific handout to identify the toxicity signal word and REI for a specific pesticide.  The second activity is a symptom charade game that reviews the illness and irritation symptoms introduced in the training.</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[Demonstration 1:</a:t>
            </a:r>
            <a:r>
              <a:rPr lang="en-US" baseline="0" dirty="0" smtClean="0"/>
              <a:t>  Demonstrate the jug labeling activity with an individual or small group.  Instruct the individual/group to use the tobacco handout on the right to identify the toxicity signal word and REI for Prep and then to add the appropriate labels to the labeling container.  Ask the individual/group to identify when Prep is used.  Follow up by asking the audience if the correct toxicity signal word, REI, and crop production stage were selected by the individual/group.]</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[Demonstration 2:</a:t>
            </a:r>
            <a:r>
              <a:rPr lang="en-US" baseline="0" dirty="0" smtClean="0"/>
              <a:t>  Demonstrate how to use an actual pesticide label to complete the jug labeling activity with a different individual or small group.  Instruct the individual/group to use the Off-Shoot-T label to identify the toxicity signal word and REI and then to add the appropriate labels to the labeling container.  Ask the individual/group to identify when Off-Shoot-T is used.  Follow up by asking the audience if the correct toxicity signal word, REI, and crop production stage were selected by the individual/group.]</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 3-minute video provides an overview of the toolkit training, including toolkit components and the development process.  [Click on the bag to play the YouTube video.]</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[Refer to the </a:t>
            </a:r>
            <a:r>
              <a:rPr lang="en-US" sz="1200" b="0" i="0" kern="1200" dirty="0" smtClean="0">
                <a:solidFill>
                  <a:schemeClr val="tx1"/>
                </a:solidFill>
                <a:latin typeface="+mn-lt"/>
                <a:ea typeface="+mn-ea"/>
                <a:cs typeface="+mn-cs"/>
              </a:rPr>
              <a:t>record-keeping page for recording</a:t>
            </a:r>
            <a:r>
              <a:rPr lang="en-US" sz="1200" b="0" i="0" kern="1200" baseline="0" dirty="0" smtClean="0">
                <a:solidFill>
                  <a:schemeClr val="tx1"/>
                </a:solidFill>
                <a:latin typeface="+mn-lt"/>
                <a:ea typeface="+mn-ea"/>
                <a:cs typeface="+mn-cs"/>
              </a:rPr>
              <a:t> the </a:t>
            </a:r>
            <a:r>
              <a:rPr lang="en-US" sz="1200" b="0" i="0" kern="1200" dirty="0" smtClean="0">
                <a:solidFill>
                  <a:schemeClr val="tx1"/>
                </a:solidFill>
                <a:latin typeface="+mn-lt"/>
                <a:ea typeface="+mn-ea"/>
                <a:cs typeface="+mn-cs"/>
              </a:rPr>
              <a:t>completion date and time of pesticide application,</a:t>
            </a:r>
            <a:r>
              <a:rPr lang="en-US" sz="1200" b="0" i="0" kern="1200" baseline="0" dirty="0" smtClean="0">
                <a:solidFill>
                  <a:schemeClr val="tx1"/>
                </a:solidFill>
                <a:latin typeface="+mn-lt"/>
                <a:ea typeface="+mn-ea"/>
                <a:cs typeface="+mn-cs"/>
              </a:rPr>
              <a:t> and review that t</a:t>
            </a:r>
            <a:r>
              <a:rPr lang="en-US" sz="1200" b="0" i="0" kern="1200" dirty="0" smtClean="0">
                <a:solidFill>
                  <a:schemeClr val="tx1"/>
                </a:solidFill>
                <a:latin typeface="+mn-lt"/>
                <a:ea typeface="+mn-ea"/>
                <a:cs typeface="+mn-cs"/>
              </a:rPr>
              <a:t>his is when the REI clock starts ticking.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Toolkits for</a:t>
            </a:r>
            <a:r>
              <a:rPr lang="en-US" baseline="0" dirty="0" smtClean="0"/>
              <a:t> each of the 11 crops on the left are available for purchase from Universal Printing.  Use the link above to access the Pesticides and Farmworker Health Toolkit ordering site.  </a:t>
            </a:r>
            <a:r>
              <a:rPr lang="en-US" sz="1200" b="0" i="0" kern="1200" dirty="0" smtClean="0">
                <a:solidFill>
                  <a:schemeClr val="tx1"/>
                </a:solidFill>
                <a:latin typeface="+mn-lt"/>
                <a:ea typeface="+mn-ea"/>
                <a:cs typeface="+mn-cs"/>
              </a:rPr>
              <a:t>If you have not been provided a user name and password, you will need to register as a new user. To register, click on the red icon (New User Registration) at the bottom of the page.  You will be asked to provide your name, e-mail address, and a password of your choice.  You will then be able to use your email address and password to enter the online store.  </a:t>
            </a:r>
          </a:p>
        </p:txBody>
      </p:sp>
      <p:sp>
        <p:nvSpPr>
          <p:cNvPr id="4" name="Slide Number Placeholder 3"/>
          <p:cNvSpPr>
            <a:spLocks noGrp="1"/>
          </p:cNvSpPr>
          <p:nvPr>
            <p:ph type="sldNum" sz="quarter" idx="10"/>
          </p:nvPr>
        </p:nvSpPr>
        <p:spPr/>
        <p:txBody>
          <a:bodyPr/>
          <a:lstStyle/>
          <a:p>
            <a:fld id="{EE8DC1A8-2B5A-412C-AF5C-BEFA7C5657C5}"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if you are</a:t>
            </a:r>
            <a:r>
              <a:rPr lang="en-US" baseline="0" dirty="0" smtClean="0"/>
              <a:t> not a Spanish speaker, there are many opportunities to collaborate with local bilingual resources to provide the Pesticides and Farmworker Health toolkit training.  </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22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toolkit materials were developed for and tested with Spanish-speaking farmworkers.  The farmworker audience can be characterized generally as being young or middle-aged and Latino, having low literacy levels in English and in Spanish, and having limited formal education (typically between 3 and 6 years for NC farmworkers).  We have a relatively large population of farmworkers in NC.  Because farmworkers live and work in close proximity to agricultural chemicals, this population is at risk for pesticide exposure and illness.</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Toolkit development began in 2007 with a brainstorming meeting</a:t>
            </a:r>
            <a:r>
              <a:rPr lang="en-US" baseline="0" dirty="0" smtClean="0"/>
              <a:t> with stakeholders and a review of the literature. </a:t>
            </a:r>
            <a:r>
              <a:rPr lang="en-US" sz="1200" kern="1200" dirty="0" smtClean="0">
                <a:solidFill>
                  <a:schemeClr val="tx1"/>
                </a:solidFill>
                <a:latin typeface="+mn-lt"/>
                <a:ea typeface="+mn-ea"/>
                <a:cs typeface="+mn-cs"/>
              </a:rPr>
              <a:t>At the brainstorming meeting in July 2007, stakeholders indicated that an updated Pesticides and Farmworker Health Toolkit should consist a complete educational</a:t>
            </a:r>
            <a:r>
              <a:rPr lang="en-US" sz="1200" kern="1200" baseline="0" dirty="0" smtClean="0">
                <a:solidFill>
                  <a:schemeClr val="tx1"/>
                </a:solidFill>
                <a:latin typeface="+mn-lt"/>
                <a:ea typeface="+mn-ea"/>
                <a:cs typeface="+mn-cs"/>
              </a:rPr>
              <a:t> package, including a</a:t>
            </a:r>
            <a:r>
              <a:rPr lang="en-US" sz="1200" kern="1200" dirty="0" smtClean="0">
                <a:solidFill>
                  <a:schemeClr val="tx1"/>
                </a:solidFill>
                <a:latin typeface="+mn-lt"/>
                <a:ea typeface="+mn-ea"/>
                <a:cs typeface="+mn-cs"/>
              </a:rPr>
              <a:t> single-page, crop-specific pesticide safety handout that incorporated the use of colorful illustrations and minimal text.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During the summer of 2008, field testing of the</a:t>
            </a:r>
            <a:r>
              <a:rPr lang="en-US" sz="1200" kern="1200" baseline="0" dirty="0" smtClean="0">
                <a:solidFill>
                  <a:schemeClr val="tx1"/>
                </a:solidFill>
                <a:latin typeface="+mn-lt"/>
                <a:ea typeface="+mn-ea"/>
                <a:cs typeface="+mn-cs"/>
              </a:rPr>
              <a:t> prototype </a:t>
            </a:r>
            <a:r>
              <a:rPr lang="en-US" sz="1200" kern="1200" dirty="0" smtClean="0">
                <a:solidFill>
                  <a:schemeClr val="tx1"/>
                </a:solidFill>
                <a:latin typeface="+mn-lt"/>
                <a:ea typeface="+mn-ea"/>
                <a:cs typeface="+mn-cs"/>
              </a:rPr>
              <a:t>tobacco toolkit and accompanying</a:t>
            </a:r>
            <a:r>
              <a:rPr lang="en-US" sz="1200" kern="1200" baseline="0" dirty="0" smtClean="0">
                <a:solidFill>
                  <a:schemeClr val="tx1"/>
                </a:solidFill>
                <a:latin typeface="+mn-lt"/>
                <a:ea typeface="+mn-ea"/>
                <a:cs typeface="+mn-cs"/>
              </a:rPr>
              <a:t> handout </a:t>
            </a:r>
            <a:r>
              <a:rPr lang="en-US" sz="1200" kern="1200" dirty="0" smtClean="0">
                <a:solidFill>
                  <a:schemeClr val="tx1"/>
                </a:solidFill>
                <a:latin typeface="+mn-lt"/>
                <a:ea typeface="+mn-ea"/>
                <a:cs typeface="+mn-cs"/>
              </a:rPr>
              <a:t>occurred.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Through four focused</a:t>
            </a:r>
            <a:r>
              <a:rPr lang="en-US" sz="1200" kern="1200" baseline="0" dirty="0" smtClean="0">
                <a:solidFill>
                  <a:schemeClr val="tx1"/>
                </a:solidFill>
                <a:latin typeface="+mn-lt"/>
                <a:ea typeface="+mn-ea"/>
                <a:cs typeface="+mn-cs"/>
              </a:rPr>
              <a:t> small group discussions and follow-up interviews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toolkit developers</a:t>
            </a:r>
            <a:r>
              <a:rPr lang="en-US" sz="1200" kern="1200" dirty="0" smtClean="0">
                <a:solidFill>
                  <a:schemeClr val="tx1"/>
                </a:solidFill>
                <a:latin typeface="+mn-lt"/>
                <a:ea typeface="+mn-ea"/>
                <a:cs typeface="+mn-cs"/>
              </a:rPr>
              <a:t> learned more about farmworkers' layout preferences for the handout and about their understanding of central learning messages associated with the toolkit.</a:t>
            </a:r>
            <a:r>
              <a:rPr lang="en-US" sz="1200" kern="1200" baseline="0" dirty="0" smtClean="0">
                <a:solidFill>
                  <a:schemeClr val="tx1"/>
                </a:solidFill>
                <a:latin typeface="+mn-lt"/>
                <a:ea typeface="+mn-ea"/>
                <a:cs typeface="+mn-cs"/>
              </a:rPr>
              <a:t>  In 2009, t</a:t>
            </a:r>
            <a:r>
              <a:rPr lang="en-US" sz="1200" kern="1200" dirty="0" smtClean="0">
                <a:solidFill>
                  <a:schemeClr val="tx1"/>
                </a:solidFill>
                <a:latin typeface="+mn-lt"/>
                <a:ea typeface="+mn-ea"/>
                <a:cs typeface="+mn-cs"/>
              </a:rPr>
              <a:t>he toolkit flip charts, interactive activities,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handouts were assessed by both farmworkers and trainers.</a:t>
            </a:r>
            <a:r>
              <a:rPr lang="en-US" sz="1200" kern="1200" baseline="0" dirty="0" smtClean="0">
                <a:solidFill>
                  <a:schemeClr val="tx1"/>
                </a:solidFill>
                <a:latin typeface="+mn-lt"/>
                <a:ea typeface="+mn-ea"/>
                <a:cs typeface="+mn-cs"/>
              </a:rPr>
              <a:t>  A</a:t>
            </a:r>
            <a:r>
              <a:rPr lang="en-US" sz="1200" kern="1200" dirty="0" smtClean="0">
                <a:solidFill>
                  <a:schemeClr val="tx1"/>
                </a:solidFill>
                <a:latin typeface="+mn-lt"/>
                <a:ea typeface="+mn-ea"/>
                <a:cs typeface="+mn-cs"/>
              </a:rPr>
              <a:t>nalysis of farmworker assessments indicated increased knowledge and skill levels following toolkit training.  Trainers enthusiastically received the toolkit and provided constructive feedback on the educational materials.  Based on the input of farmworker pesticide educators, in early 2010</a:t>
            </a:r>
            <a:r>
              <a:rPr lang="en-US" sz="1200" kern="1200" baseline="0" dirty="0" smtClean="0">
                <a:solidFill>
                  <a:schemeClr val="tx1"/>
                </a:solidFill>
                <a:latin typeface="+mn-lt"/>
                <a:ea typeface="+mn-ea"/>
                <a:cs typeface="+mn-cs"/>
              </a:rPr>
              <a:t> toolkit developers</a:t>
            </a:r>
            <a:r>
              <a:rPr lang="en-US" sz="1200" kern="1200" dirty="0" smtClean="0">
                <a:solidFill>
                  <a:schemeClr val="tx1"/>
                </a:solidFill>
                <a:latin typeface="+mn-lt"/>
                <a:ea typeface="+mn-ea"/>
                <a:cs typeface="+mn-cs"/>
              </a:rPr>
              <a:t> expanded the toolkit training to include all of the criteria for worker training mandated under the Worker Protection Standard.</a:t>
            </a:r>
          </a:p>
        </p:txBody>
      </p:sp>
      <p:sp>
        <p:nvSpPr>
          <p:cNvPr id="4" name="Slide Number Placeholder 3"/>
          <p:cNvSpPr>
            <a:spLocks noGrp="1"/>
          </p:cNvSpPr>
          <p:nvPr>
            <p:ph type="sldNum" sz="quarter" idx="10"/>
          </p:nvPr>
        </p:nvSpPr>
        <p:spPr/>
        <p:txBody>
          <a:bodyPr/>
          <a:lstStyle/>
          <a:p>
            <a:fld id="{EE8DC1A8-2B5A-412C-AF5C-BEFA7C5657C5}"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left are the 11 crops for which the Pesticides and Farmworker</a:t>
            </a:r>
            <a:r>
              <a:rPr lang="en-US" baseline="0" dirty="0" smtClean="0"/>
              <a:t> Health Toolkit is available.  On the right are the items packaged in a toolkit: a crop-specific flip chart and 50-pack of handouts, interactive activities, and an introductory DVD for trainers.  The toolkit contains all Spanish materials.  An English flip chart and handout for each crop are available for individual purchase.  A bilingual poster with the information contained on the handout is also available.  The complete toolkit training is between 45 and 60 minutes in duration.</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important toolkit component</a:t>
            </a:r>
            <a:r>
              <a:rPr lang="en-US" baseline="0" dirty="0" smtClean="0"/>
              <a:t> is the crop-specific flip chart.  One side of the flip chart is visual to engage the farmworker audience.  The other side contains all of the information that a trainer needs to lead a discussion of pesticide hazards and safety information and to facilitate hands-on activities.  The Environmental Protection Agency has certified that the flip chart addresses all of the criteria for worker training under the Worker Protection Standard.</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handout, which </a:t>
            </a:r>
            <a:r>
              <a:rPr lang="en-US" baseline="0" dirty="0" smtClean="0"/>
              <a:t>contains the key concepts from the flip chart</a:t>
            </a:r>
            <a:r>
              <a:rPr lang="en-US" dirty="0" smtClean="0"/>
              <a:t>, is designed to be taken home by the worker at the end of the training.</a:t>
            </a:r>
            <a:r>
              <a:rPr lang="en-US" baseline="0" dirty="0" smtClean="0"/>
              <a:t>  As you can see on the tomato handout, the pesticides included on the handout are organized by crop production stage.  Crop production specialists at NC State University identified the 10-15 most commonly used pesticides for each crop to be displayed on the handout.</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flip chart training begins with several pages on the crop production stages</a:t>
            </a:r>
            <a:r>
              <a:rPr lang="en-US" baseline="0" dirty="0" smtClean="0"/>
              <a:t> for the specific crop.  The trainer leads the workers in a discussion of the tasks that the workers are performing during each stage and introduces the chemicals that are typically used.  Following the crop production stages is a page that discusses why pests are used and highlights a common insect, weed, and plant disease for that crop.</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traffic light is introduced to communicate the concept of relative toxicity.  The red</a:t>
            </a:r>
            <a:r>
              <a:rPr lang="en-US" baseline="0" dirty="0" smtClean="0"/>
              <a:t> light indicates a Danger or Danger-Poison (when used with the skull-and-crossbones sign) signal word.  The yellow light indicates a Warning signal word.  The green light indicates a Caution signal world.  The traffic light analogy was found to be effective in communicating variable toxicity to farmworkers during pilot testing  in the toolkit development process.</a:t>
            </a:r>
            <a:endParaRPr lang="en-US" dirty="0"/>
          </a:p>
        </p:txBody>
      </p:sp>
      <p:sp>
        <p:nvSpPr>
          <p:cNvPr id="4" name="Slide Number Placeholder 3"/>
          <p:cNvSpPr>
            <a:spLocks noGrp="1"/>
          </p:cNvSpPr>
          <p:nvPr>
            <p:ph type="sldNum" sz="quarter" idx="10"/>
          </p:nvPr>
        </p:nvSpPr>
        <p:spPr/>
        <p:txBody>
          <a:bodyPr/>
          <a:lstStyle/>
          <a:p>
            <a:fld id="{EE8DC1A8-2B5A-412C-AF5C-BEFA7C5657C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B71D38EC-B416-40DA-8640-92FF4FACED3E}" type="datetimeFigureOut">
              <a:rPr lang="en-US" smtClean="0"/>
              <a:pPr/>
              <a:t>10/20/2011</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11FA180-A19C-4637-BD5A-1D4D818670B1}"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71D38EC-B416-40DA-8640-92FF4FACED3E}" type="datetimeFigureOut">
              <a:rPr lang="en-US" smtClean="0"/>
              <a:pPr/>
              <a:t>10/20/2011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1FA180-A19C-4637-BD5A-1D4D818670B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B71D38EC-B416-40DA-8640-92FF4FACED3E}" type="datetimeFigureOut">
              <a:rPr lang="en-US" smtClean="0"/>
              <a:pPr/>
              <a:t>10/20/2011</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811FA180-A19C-4637-BD5A-1D4D818670B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71D38EC-B416-40DA-8640-92FF4FACED3E}" type="datetimeFigureOut">
              <a:rPr lang="en-US" smtClean="0"/>
              <a:pPr/>
              <a:t>10/20/2011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11FA180-A19C-4637-BD5A-1D4D818670B1}"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71D38EC-B416-40DA-8640-92FF4FACED3E}" type="datetimeFigureOut">
              <a:rPr lang="en-US" smtClean="0"/>
              <a:pPr/>
              <a:t>10/20/2011</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11FA180-A19C-4637-BD5A-1D4D818670B1}"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B71D38EC-B416-40DA-8640-92FF4FACED3E}" type="datetimeFigureOut">
              <a:rPr lang="en-US" smtClean="0"/>
              <a:pPr/>
              <a:t>10/20/2011</a:t>
            </a:fld>
            <a:endParaRPr lang="en-US" dirty="0"/>
          </a:p>
        </p:txBody>
      </p:sp>
      <p:sp>
        <p:nvSpPr>
          <p:cNvPr id="10" name="Slide Number Placeholder 9"/>
          <p:cNvSpPr>
            <a:spLocks noGrp="1"/>
          </p:cNvSpPr>
          <p:nvPr>
            <p:ph type="sldNum" sz="quarter" idx="16"/>
          </p:nvPr>
        </p:nvSpPr>
        <p:spPr/>
        <p:txBody>
          <a:bodyPr rtlCol="0"/>
          <a:lstStyle/>
          <a:p>
            <a:fld id="{811FA180-A19C-4637-BD5A-1D4D818670B1}"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B71D38EC-B416-40DA-8640-92FF4FACED3E}" type="datetimeFigureOut">
              <a:rPr lang="en-US" smtClean="0"/>
              <a:pPr/>
              <a:t>10/20/2011</a:t>
            </a:fld>
            <a:endParaRPr lang="en-US" dirty="0"/>
          </a:p>
        </p:txBody>
      </p:sp>
      <p:sp>
        <p:nvSpPr>
          <p:cNvPr id="12" name="Slide Number Placeholder 11"/>
          <p:cNvSpPr>
            <a:spLocks noGrp="1"/>
          </p:cNvSpPr>
          <p:nvPr>
            <p:ph type="sldNum" sz="quarter" idx="16"/>
          </p:nvPr>
        </p:nvSpPr>
        <p:spPr/>
        <p:txBody>
          <a:bodyPr rtlCol="0"/>
          <a:lstStyle/>
          <a:p>
            <a:fld id="{811FA180-A19C-4637-BD5A-1D4D818670B1}"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71D38EC-B416-40DA-8640-92FF4FACED3E}" type="datetimeFigureOut">
              <a:rPr lang="en-US" smtClean="0"/>
              <a:pPr/>
              <a:t>10/20/2011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11FA180-A19C-4637-BD5A-1D4D818670B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D38EC-B416-40DA-8640-92FF4FACED3E}" type="datetimeFigureOut">
              <a:rPr lang="en-US" smtClean="0"/>
              <a:pPr/>
              <a:t>10/20/2011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11FA180-A19C-4637-BD5A-1D4D818670B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71D38EC-B416-40DA-8640-92FF4FACED3E}" type="datetimeFigureOut">
              <a:rPr lang="en-US" smtClean="0"/>
              <a:pPr/>
              <a:t>10/20/2011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11FA180-A19C-4637-BD5A-1D4D818670B1}"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B71D38EC-B416-40DA-8640-92FF4FACED3E}" type="datetimeFigureOut">
              <a:rPr lang="en-US" smtClean="0"/>
              <a:pPr/>
              <a:t>10/20/2011</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11FA180-A19C-4637-BD5A-1D4D818670B1}"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B71D38EC-B416-40DA-8640-92FF4FACED3E}" type="datetimeFigureOut">
              <a:rPr lang="en-US" smtClean="0"/>
              <a:pPr/>
              <a:t>10/20/2011</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11FA180-A19C-4637-BD5A-1D4D818670B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oleObject1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oleObject12.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oleObject" Target="../embeddings/oleObject13.bin"/><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g46sYk6zEE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oleObject" Target="../embeddings/oleObject14.bin"/></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4038600"/>
            <a:ext cx="6477000" cy="1828800"/>
          </a:xfrm>
        </p:spPr>
        <p:txBody>
          <a:bodyPr>
            <a:normAutofit fontScale="90000"/>
          </a:bodyPr>
          <a:lstStyle/>
          <a:p>
            <a:r>
              <a:rPr lang="en-US" dirty="0" smtClean="0"/>
              <a:t>Pesticides &amp;</a:t>
            </a:r>
            <a:br>
              <a:rPr lang="en-US" dirty="0" smtClean="0"/>
            </a:br>
            <a:r>
              <a:rPr lang="en-US" dirty="0" smtClean="0"/>
              <a:t>Farmworker Health Toolkit</a:t>
            </a:r>
            <a:br>
              <a:rPr lang="en-US" dirty="0" smtClean="0"/>
            </a:br>
            <a:r>
              <a:rPr lang="en-US" dirty="0" smtClean="0"/>
              <a:t/>
            </a:r>
            <a:br>
              <a:rPr lang="en-US" dirty="0" smtClean="0"/>
            </a:br>
            <a:r>
              <a:rPr lang="en-US" sz="3100" dirty="0" smtClean="0">
                <a:latin typeface="+mn-lt"/>
              </a:rPr>
              <a:t>http://go.ncsu.edu/pesticide-toolkit</a:t>
            </a:r>
            <a:endParaRPr lang="en-US" dirty="0"/>
          </a:p>
        </p:txBody>
      </p:sp>
      <p:sp>
        <p:nvSpPr>
          <p:cNvPr id="3" name="Subtitle 2"/>
          <p:cNvSpPr>
            <a:spLocks noGrp="1"/>
          </p:cNvSpPr>
          <p:nvPr>
            <p:ph type="subTitle" idx="1"/>
          </p:nvPr>
        </p:nvSpPr>
        <p:spPr>
          <a:xfrm>
            <a:off x="2362200" y="6050037"/>
            <a:ext cx="6705600" cy="685800"/>
          </a:xfrm>
        </p:spPr>
        <p:txBody>
          <a:bodyPr>
            <a:normAutofit fontScale="77500" lnSpcReduction="20000"/>
          </a:bodyPr>
          <a:lstStyle/>
          <a:p>
            <a:r>
              <a:rPr lang="en-US" dirty="0" smtClean="0"/>
              <a:t>Catherine LePrevost, Julia Storm,  Greg Cope </a:t>
            </a:r>
          </a:p>
          <a:p>
            <a:r>
              <a:rPr lang="en-US" dirty="0" smtClean="0"/>
              <a:t>NC State University</a:t>
            </a:r>
          </a:p>
        </p:txBody>
      </p:sp>
      <p:pic>
        <p:nvPicPr>
          <p:cNvPr id="4" name="Picture 3" descr="NEW_EXT_LOGO_color.jpg"/>
          <p:cNvPicPr>
            <a:picLocks noChangeAspect="1"/>
          </p:cNvPicPr>
          <p:nvPr/>
        </p:nvPicPr>
        <p:blipFill>
          <a:blip r:embed="rId3" cstate="print"/>
          <a:stretch>
            <a:fillRect/>
          </a:stretch>
        </p:blipFill>
        <p:spPr>
          <a:xfrm>
            <a:off x="0" y="0"/>
            <a:ext cx="2286000" cy="69363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4106466" y="54481"/>
          <a:ext cx="4351734" cy="6727319"/>
        </p:xfrm>
        <a:graphic>
          <a:graphicData uri="http://schemas.openxmlformats.org/presentationml/2006/ole">
            <p:oleObj spid="_x0000_s27650" name="Acrobat Document" r:id="rId4" imgW="7506360" imgH="11618280" progId="AcroExch.Document.7">
              <p:embed/>
            </p:oleObj>
          </a:graphicData>
        </a:graphic>
      </p:graphicFrame>
      <p:sp>
        <p:nvSpPr>
          <p:cNvPr id="3" name="Rectangle 2"/>
          <p:cNvSpPr/>
          <p:nvPr/>
        </p:nvSpPr>
        <p:spPr>
          <a:xfrm>
            <a:off x="609600" y="685800"/>
            <a:ext cx="2362200" cy="1938992"/>
          </a:xfrm>
          <a:prstGeom prst="rect">
            <a:avLst/>
          </a:prstGeom>
        </p:spPr>
        <p:txBody>
          <a:bodyPr wrap="square">
            <a:spAutoFit/>
          </a:bodyPr>
          <a:lstStyle/>
          <a:p>
            <a:r>
              <a:rPr lang="en-US" sz="2400" u="sng" dirty="0" smtClean="0"/>
              <a:t>FLIP CHART: REI</a:t>
            </a:r>
          </a:p>
          <a:p>
            <a:pPr marL="231775" indent="-231775">
              <a:buFont typeface="Arial" pitchFamily="34" charset="0"/>
              <a:buChar char="•"/>
            </a:pPr>
            <a:r>
              <a:rPr lang="en-US" sz="2400" dirty="0" smtClean="0"/>
              <a:t>REI is designed to prevent worker exposure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4038600" y="67365"/>
          <a:ext cx="4343400" cy="6714435"/>
        </p:xfrm>
        <a:graphic>
          <a:graphicData uri="http://schemas.openxmlformats.org/presentationml/2006/ole">
            <p:oleObj spid="_x0000_s28674" name="Acrobat Document" r:id="rId4" imgW="7506360" imgH="11618280" progId="AcroExch.Document.7">
              <p:embed/>
            </p:oleObj>
          </a:graphicData>
        </a:graphic>
      </p:graphicFrame>
      <p:sp>
        <p:nvSpPr>
          <p:cNvPr id="3" name="Rectangle 2"/>
          <p:cNvSpPr/>
          <p:nvPr/>
        </p:nvSpPr>
        <p:spPr>
          <a:xfrm>
            <a:off x="762000" y="635675"/>
            <a:ext cx="2133600" cy="3785652"/>
          </a:xfrm>
          <a:prstGeom prst="rect">
            <a:avLst/>
          </a:prstGeom>
        </p:spPr>
        <p:txBody>
          <a:bodyPr wrap="square">
            <a:spAutoFit/>
          </a:bodyPr>
          <a:lstStyle/>
          <a:p>
            <a:r>
              <a:rPr lang="en-US" sz="2400" u="sng" dirty="0" smtClean="0"/>
              <a:t>FLIP CHART: ROUTES OF ENTRY</a:t>
            </a:r>
          </a:p>
          <a:p>
            <a:pPr marL="231775" indent="-231775">
              <a:buFont typeface="Arial" pitchFamily="34" charset="0"/>
              <a:buChar char="•"/>
            </a:pPr>
            <a:r>
              <a:rPr lang="en-US" sz="2400" dirty="0" smtClean="0"/>
              <a:t>Work clothing represents protective clothing required by almost all labels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4114800" y="54481"/>
          <a:ext cx="4351734" cy="6727319"/>
        </p:xfrm>
        <a:graphic>
          <a:graphicData uri="http://schemas.openxmlformats.org/presentationml/2006/ole">
            <p:oleObj spid="_x0000_s18436" name="Acrobat Document" r:id="rId4" imgW="7506360" imgH="11618280" progId="AcroExch.Document.7">
              <p:embed/>
            </p:oleObj>
          </a:graphicData>
        </a:graphic>
      </p:graphicFrame>
      <p:sp>
        <p:nvSpPr>
          <p:cNvPr id="5" name="Rectangle 4"/>
          <p:cNvSpPr/>
          <p:nvPr/>
        </p:nvSpPr>
        <p:spPr>
          <a:xfrm>
            <a:off x="381000" y="635675"/>
            <a:ext cx="3352800" cy="2308324"/>
          </a:xfrm>
          <a:prstGeom prst="rect">
            <a:avLst/>
          </a:prstGeom>
        </p:spPr>
        <p:txBody>
          <a:bodyPr wrap="square">
            <a:spAutoFit/>
          </a:bodyPr>
          <a:lstStyle/>
          <a:p>
            <a:r>
              <a:rPr lang="en-US" sz="2400" u="sng" dirty="0" smtClean="0"/>
              <a:t>FLIP CHART: ILLNESS EQUATION</a:t>
            </a:r>
          </a:p>
          <a:p>
            <a:pPr marL="231775" indent="-231775">
              <a:buFont typeface="Arial" pitchFamily="34" charset="0"/>
              <a:buChar char="•"/>
            </a:pPr>
            <a:r>
              <a:rPr lang="en-US" sz="2400" dirty="0" smtClean="0"/>
              <a:t>Toxicity x Exposure = Illness</a:t>
            </a:r>
          </a:p>
          <a:p>
            <a:pPr marL="231775" indent="-231775">
              <a:buFont typeface="Arial" pitchFamily="34" charset="0"/>
              <a:buChar char="•"/>
            </a:pPr>
            <a:r>
              <a:rPr lang="en-US" sz="2400" dirty="0" smtClean="0"/>
              <a:t>Toxicity x Exposure Prevention = Health</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3954066" y="54481"/>
          <a:ext cx="4351734" cy="6727319"/>
        </p:xfrm>
        <a:graphic>
          <a:graphicData uri="http://schemas.openxmlformats.org/presentationml/2006/ole">
            <p:oleObj spid="_x0000_s19459" name="Acrobat Document" r:id="rId4" imgW="7506360" imgH="11618280" progId="AcroExch.Document.7">
              <p:embed/>
            </p:oleObj>
          </a:graphicData>
        </a:graphic>
      </p:graphicFrame>
      <p:sp>
        <p:nvSpPr>
          <p:cNvPr id="4" name="Rectangle 3"/>
          <p:cNvSpPr/>
          <p:nvPr/>
        </p:nvSpPr>
        <p:spPr>
          <a:xfrm>
            <a:off x="609600" y="685800"/>
            <a:ext cx="2286000" cy="4154984"/>
          </a:xfrm>
          <a:prstGeom prst="rect">
            <a:avLst/>
          </a:prstGeom>
        </p:spPr>
        <p:txBody>
          <a:bodyPr wrap="square">
            <a:spAutoFit/>
          </a:bodyPr>
          <a:lstStyle/>
          <a:p>
            <a:r>
              <a:rPr lang="en-US" sz="2400" u="sng" dirty="0" smtClean="0"/>
              <a:t>FLIP CHART: OTHER WAYS TO PROTECT YOURSELF</a:t>
            </a:r>
          </a:p>
          <a:p>
            <a:pPr marL="231775" indent="-231775">
              <a:buFont typeface="Arial" pitchFamily="34" charset="0"/>
              <a:buChar char="•"/>
            </a:pPr>
            <a:r>
              <a:rPr lang="en-US" sz="2400" dirty="0" smtClean="0"/>
              <a:t>Highlights other ways to prevent exposure throughout the day in addition to REI</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3954066" y="54481"/>
          <a:ext cx="4351734" cy="6727319"/>
        </p:xfrm>
        <a:graphic>
          <a:graphicData uri="http://schemas.openxmlformats.org/presentationml/2006/ole">
            <p:oleObj spid="_x0000_s20483" name="Acrobat Document" r:id="rId4" imgW="7506360" imgH="11618280" progId="AcroExch.Document.7">
              <p:embed/>
            </p:oleObj>
          </a:graphicData>
        </a:graphic>
      </p:graphicFrame>
      <p:sp>
        <p:nvSpPr>
          <p:cNvPr id="4" name="Rectangle 3"/>
          <p:cNvSpPr/>
          <p:nvPr/>
        </p:nvSpPr>
        <p:spPr>
          <a:xfrm>
            <a:off x="609600" y="711875"/>
            <a:ext cx="2667000" cy="4154984"/>
          </a:xfrm>
          <a:prstGeom prst="rect">
            <a:avLst/>
          </a:prstGeom>
        </p:spPr>
        <p:txBody>
          <a:bodyPr wrap="square">
            <a:spAutoFit/>
          </a:bodyPr>
          <a:lstStyle/>
          <a:p>
            <a:r>
              <a:rPr lang="en-US" sz="2400" u="sng" dirty="0" smtClean="0"/>
              <a:t>FLIP CHART: COMMON SYMPTOMS</a:t>
            </a:r>
          </a:p>
          <a:p>
            <a:pPr marL="231775" indent="-231775">
              <a:buFont typeface="Arial" pitchFamily="34" charset="0"/>
              <a:buChar char="•"/>
            </a:pPr>
            <a:r>
              <a:rPr lang="en-US" sz="2400" dirty="0" smtClean="0"/>
              <a:t>Highlights common symptoms caused by overexposure to many pesticides</a:t>
            </a:r>
          </a:p>
          <a:p>
            <a:pPr marL="231775" indent="-231775">
              <a:buFont typeface="Arial" pitchFamily="34" charset="0"/>
              <a:buChar char="•"/>
            </a:pPr>
            <a:r>
              <a:rPr lang="en-US" sz="2400" dirty="0" smtClean="0"/>
              <a:t>Reviews irritation symptoms of pesticide exposure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3954066" y="54481"/>
          <a:ext cx="4351734" cy="6727319"/>
        </p:xfrm>
        <a:graphic>
          <a:graphicData uri="http://schemas.openxmlformats.org/presentationml/2006/ole">
            <p:oleObj spid="_x0000_s22532" name="Acrobat Document" r:id="rId4" imgW="7506360" imgH="11618280" progId="AcroExch.Document.7">
              <p:embed/>
            </p:oleObj>
          </a:graphicData>
        </a:graphic>
      </p:graphicFrame>
      <p:sp>
        <p:nvSpPr>
          <p:cNvPr id="3" name="Rectangle 2"/>
          <p:cNvSpPr/>
          <p:nvPr/>
        </p:nvSpPr>
        <p:spPr>
          <a:xfrm>
            <a:off x="457200" y="685800"/>
            <a:ext cx="3124200" cy="3046988"/>
          </a:xfrm>
          <a:prstGeom prst="rect">
            <a:avLst/>
          </a:prstGeom>
        </p:spPr>
        <p:txBody>
          <a:bodyPr wrap="square">
            <a:spAutoFit/>
          </a:bodyPr>
          <a:lstStyle/>
          <a:p>
            <a:r>
              <a:rPr lang="en-US" sz="2400" u="sng" dirty="0" smtClean="0"/>
              <a:t>FLIP CHART: ORGANOPHOSPHATE POISONING</a:t>
            </a:r>
          </a:p>
          <a:p>
            <a:pPr marL="231775" indent="-231775">
              <a:buFont typeface="Arial" pitchFamily="34" charset="0"/>
              <a:buChar char="•"/>
            </a:pPr>
            <a:r>
              <a:rPr lang="en-US" sz="2400" dirty="0" smtClean="0"/>
              <a:t>Presents specific combination of symptoms typical of organophosphate illness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3962400" y="67365"/>
          <a:ext cx="4343400" cy="6714435"/>
        </p:xfrm>
        <a:graphic>
          <a:graphicData uri="http://schemas.openxmlformats.org/presentationml/2006/ole">
            <p:oleObj spid="_x0000_s23555" name="Acrobat Document" r:id="rId4" imgW="7506360" imgH="11618280" progId="AcroExch.Document.7">
              <p:embed/>
            </p:oleObj>
          </a:graphicData>
        </a:graphic>
      </p:graphicFrame>
      <p:sp>
        <p:nvSpPr>
          <p:cNvPr id="4" name="Rectangle 3"/>
          <p:cNvSpPr/>
          <p:nvPr/>
        </p:nvSpPr>
        <p:spPr>
          <a:xfrm>
            <a:off x="533400" y="680621"/>
            <a:ext cx="2362200" cy="5262979"/>
          </a:xfrm>
          <a:prstGeom prst="rect">
            <a:avLst/>
          </a:prstGeom>
        </p:spPr>
        <p:txBody>
          <a:bodyPr wrap="square">
            <a:spAutoFit/>
          </a:bodyPr>
          <a:lstStyle/>
          <a:p>
            <a:r>
              <a:rPr lang="en-US" sz="2400" u="sng" dirty="0" smtClean="0"/>
              <a:t>FLIP CHART: EMERGENCY INFORMATION</a:t>
            </a:r>
          </a:p>
          <a:p>
            <a:pPr marL="231775" indent="-231775">
              <a:buFont typeface="Arial" pitchFamily="34" charset="0"/>
              <a:buChar char="•"/>
            </a:pPr>
            <a:r>
              <a:rPr lang="en-US" sz="2400" dirty="0" smtClean="0"/>
              <a:t>Concludes with discussion of what to do in case of emergency</a:t>
            </a:r>
          </a:p>
          <a:p>
            <a:pPr marL="231775" indent="-231775">
              <a:buFont typeface="Arial" pitchFamily="34" charset="0"/>
              <a:buChar char="•"/>
            </a:pPr>
            <a:r>
              <a:rPr lang="en-US" sz="2400" dirty="0" smtClean="0"/>
              <a:t>Identifies important phone numbers, including local health clinic</a:t>
            </a:r>
          </a:p>
          <a:p>
            <a:endParaRPr lang="en-US" sz="24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3962400" y="76200"/>
          <a:ext cx="4337685" cy="6705600"/>
        </p:xfrm>
        <a:graphic>
          <a:graphicData uri="http://schemas.openxmlformats.org/presentationml/2006/ole">
            <p:oleObj spid="_x0000_s21507" name="Acrobat Document" r:id="rId4" imgW="7506360" imgH="11618280" progId="AcroExch.Document.7">
              <p:embed/>
            </p:oleObj>
          </a:graphicData>
        </a:graphic>
      </p:graphicFrame>
      <p:sp>
        <p:nvSpPr>
          <p:cNvPr id="4" name="Rectangle 3"/>
          <p:cNvSpPr/>
          <p:nvPr/>
        </p:nvSpPr>
        <p:spPr>
          <a:xfrm>
            <a:off x="533400" y="685800"/>
            <a:ext cx="3124200" cy="3416320"/>
          </a:xfrm>
          <a:prstGeom prst="rect">
            <a:avLst/>
          </a:prstGeom>
        </p:spPr>
        <p:txBody>
          <a:bodyPr wrap="square">
            <a:spAutoFit/>
          </a:bodyPr>
          <a:lstStyle/>
          <a:p>
            <a:r>
              <a:rPr lang="en-US" sz="2400" u="sng" dirty="0" smtClean="0"/>
              <a:t>HANDS-ON ACTIVITIES</a:t>
            </a:r>
          </a:p>
          <a:p>
            <a:pPr marL="231775" indent="-231775">
              <a:buFont typeface="Arial" pitchFamily="34" charset="0"/>
              <a:buChar char="•"/>
            </a:pPr>
            <a:r>
              <a:rPr lang="en-US" sz="2400" dirty="0" smtClean="0"/>
              <a:t>Jug labeling group activity to practice using handout</a:t>
            </a:r>
          </a:p>
          <a:p>
            <a:pPr marL="231775" indent="-231775">
              <a:buFont typeface="Arial" pitchFamily="34" charset="0"/>
              <a:buChar char="•"/>
            </a:pPr>
            <a:r>
              <a:rPr lang="en-US" sz="2400" dirty="0" smtClean="0"/>
              <a:t>Symptom charade game to review common, irritation, and organophosphate poisoning symptoms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52400"/>
            <a:ext cx="3429000" cy="4893647"/>
          </a:xfrm>
          <a:prstGeom prst="rect">
            <a:avLst/>
          </a:prstGeom>
          <a:noFill/>
        </p:spPr>
        <p:txBody>
          <a:bodyPr wrap="square" rtlCol="0">
            <a:spAutoFit/>
          </a:bodyPr>
          <a:lstStyle/>
          <a:p>
            <a:r>
              <a:rPr lang="en-US" sz="2400" u="sng" dirty="0" smtClean="0"/>
              <a:t>Now it’s your turn!</a:t>
            </a:r>
            <a:r>
              <a:rPr lang="en-US" sz="2400" dirty="0" smtClean="0"/>
              <a:t> </a:t>
            </a:r>
          </a:p>
          <a:p>
            <a:endParaRPr lang="en-US" sz="2400" dirty="0" smtClean="0"/>
          </a:p>
          <a:p>
            <a:pPr marL="457200" indent="-457200">
              <a:buFont typeface="+mj-lt"/>
              <a:buAutoNum type="arabicPeriod"/>
            </a:pPr>
            <a:r>
              <a:rPr lang="en-US" sz="2400" dirty="0" smtClean="0"/>
              <a:t>Using the tobacco handout, identify the toxicity signal word and REI for Prep.</a:t>
            </a:r>
          </a:p>
          <a:p>
            <a:pPr marL="457200" indent="-457200">
              <a:buFont typeface="+mj-lt"/>
              <a:buAutoNum type="arabicPeriod"/>
            </a:pPr>
            <a:endParaRPr lang="en-US" sz="2400" dirty="0" smtClean="0"/>
          </a:p>
          <a:p>
            <a:pPr marL="457200" indent="-457200">
              <a:buFont typeface="+mj-lt"/>
              <a:buAutoNum type="arabicPeriod"/>
            </a:pPr>
            <a:r>
              <a:rPr lang="en-US" sz="2400" dirty="0" smtClean="0"/>
              <a:t>Add the correct labels for the toxicity signal word and REI to the labeling jug.  See the example for </a:t>
            </a:r>
            <a:r>
              <a:rPr lang="en-US" sz="2400" dirty="0" err="1" smtClean="0"/>
              <a:t>Acephate</a:t>
            </a:r>
            <a:r>
              <a:rPr lang="en-US" sz="2400" dirty="0" smtClean="0"/>
              <a:t>.</a:t>
            </a:r>
            <a:endParaRPr lang="en-US" sz="2400" dirty="0"/>
          </a:p>
        </p:txBody>
      </p:sp>
      <p:pic>
        <p:nvPicPr>
          <p:cNvPr id="4" name="Picture 2"/>
          <p:cNvPicPr>
            <a:picLocks noChangeAspect="1" noChangeArrowheads="1"/>
          </p:cNvPicPr>
          <p:nvPr/>
        </p:nvPicPr>
        <p:blipFill>
          <a:blip r:embed="rId4" cstate="print"/>
          <a:srcRect/>
          <a:stretch>
            <a:fillRect/>
          </a:stretch>
        </p:blipFill>
        <p:spPr bwMode="auto">
          <a:xfrm>
            <a:off x="2620570" y="4572000"/>
            <a:ext cx="1418030" cy="2057400"/>
          </a:xfrm>
          <a:prstGeom prst="rect">
            <a:avLst/>
          </a:prstGeom>
          <a:noFill/>
          <a:ln w="9525">
            <a:noFill/>
            <a:miter lim="800000"/>
            <a:headEnd/>
            <a:tailEnd/>
          </a:ln>
        </p:spPr>
      </p:pic>
      <p:graphicFrame>
        <p:nvGraphicFramePr>
          <p:cNvPr id="5" name="Object 4"/>
          <p:cNvGraphicFramePr>
            <a:graphicFrameLocks noChangeAspect="1"/>
          </p:cNvGraphicFramePr>
          <p:nvPr/>
        </p:nvGraphicFramePr>
        <p:xfrm>
          <a:off x="4721454" y="152400"/>
          <a:ext cx="3965346" cy="6530802"/>
        </p:xfrm>
        <a:graphic>
          <a:graphicData uri="http://schemas.openxmlformats.org/presentationml/2006/ole">
            <p:oleObj spid="_x0000_s87043" name="Acrobat Document" r:id="rId5" imgW="5830114" imgH="9600000" progId="AcroExch.Document.7">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ff-Shoot-Label-pg2.jpg"/>
          <p:cNvPicPr>
            <a:picLocks noChangeAspect="1"/>
          </p:cNvPicPr>
          <p:nvPr/>
        </p:nvPicPr>
        <p:blipFill>
          <a:blip r:embed="rId3" cstate="print"/>
          <a:srcRect t="39098" r="51349" b="9774"/>
          <a:stretch>
            <a:fillRect/>
          </a:stretch>
        </p:blipFill>
        <p:spPr>
          <a:xfrm>
            <a:off x="4953000" y="1371600"/>
            <a:ext cx="3810000" cy="5181600"/>
          </a:xfrm>
          <a:prstGeom prst="rect">
            <a:avLst/>
          </a:prstGeom>
        </p:spPr>
      </p:pic>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266" t="6184" r="20771" b="7447"/>
          <a:stretch/>
        </p:blipFill>
        <p:spPr bwMode="auto">
          <a:xfrm>
            <a:off x="304800" y="990600"/>
            <a:ext cx="4811862" cy="5638800"/>
          </a:xfrm>
          <a:prstGeom prst="rect">
            <a:avLst/>
          </a:prstGeom>
          <a:noFill/>
          <a:ln w="3175">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57200" y="152401"/>
            <a:ext cx="8382000" cy="830997"/>
          </a:xfrm>
          <a:prstGeom prst="rect">
            <a:avLst/>
          </a:prstGeom>
          <a:noFill/>
        </p:spPr>
        <p:txBody>
          <a:bodyPr wrap="square" rtlCol="0">
            <a:spAutoFit/>
          </a:bodyPr>
          <a:lstStyle/>
          <a:p>
            <a:r>
              <a:rPr lang="en-US" sz="2400" u="sng" dirty="0" smtClean="0"/>
              <a:t>Now it’s your turn!</a:t>
            </a:r>
            <a:r>
              <a:rPr lang="en-US" sz="2400" dirty="0" smtClean="0"/>
              <a:t>   Using the Off-Shoot-T label, add the correct toxicity signal word and REI to the labeling jug.  </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Red bag small.jpg">
            <a:hlinkClick r:id="rId3"/>
          </p:cNvPr>
          <p:cNvPicPr>
            <a:picLocks noGrp="1" noChangeAspect="1"/>
          </p:cNvPicPr>
          <p:nvPr>
            <p:ph sz="half" idx="4294967295"/>
          </p:nvPr>
        </p:nvPicPr>
        <p:blipFill>
          <a:blip r:embed="rId4" cstate="print"/>
          <a:srcRect l="1961" t="1482"/>
          <a:stretch>
            <a:fillRect/>
          </a:stretch>
        </p:blipFill>
        <p:spPr bwMode="auto">
          <a:xfrm>
            <a:off x="2667000" y="1600200"/>
            <a:ext cx="3810000" cy="5064416"/>
          </a:xfrm>
          <a:prstGeom prst="rect">
            <a:avLst/>
          </a:prstGeom>
          <a:noFill/>
          <a:ln>
            <a:noFill/>
          </a:ln>
        </p:spPr>
      </p:pic>
      <p:sp>
        <p:nvSpPr>
          <p:cNvPr id="2" name="Title 1"/>
          <p:cNvSpPr>
            <a:spLocks noGrp="1"/>
          </p:cNvSpPr>
          <p:nvPr>
            <p:ph type="title"/>
          </p:nvPr>
        </p:nvSpPr>
        <p:spPr/>
        <p:txBody>
          <a:bodyPr/>
          <a:lstStyle/>
          <a:p>
            <a:r>
              <a:rPr lang="en-US" dirty="0" smtClean="0"/>
              <a:t>Introductory YouTube Video</a:t>
            </a:r>
            <a:endParaRPr lang="en-US" dirty="0"/>
          </a:p>
        </p:txBody>
      </p:sp>
      <p:sp>
        <p:nvSpPr>
          <p:cNvPr id="4" name="TextBox 3"/>
          <p:cNvSpPr txBox="1"/>
          <p:nvPr/>
        </p:nvSpPr>
        <p:spPr>
          <a:xfrm>
            <a:off x="0" y="1600200"/>
            <a:ext cx="2743200" cy="381000"/>
          </a:xfrm>
          <a:prstGeom prst="rect">
            <a:avLst/>
          </a:prstGeom>
          <a:noFill/>
        </p:spPr>
        <p:txBody>
          <a:bodyPr wrap="square" rtlCol="0">
            <a:spAutoFit/>
          </a:bodyPr>
          <a:lstStyle/>
          <a:p>
            <a:r>
              <a:rPr lang="en-US" dirty="0" smtClean="0"/>
              <a:t>(Click on bag to begin.)</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33400" y="533400"/>
            <a:ext cx="8196541" cy="6160018"/>
            <a:chOff x="533400" y="533400"/>
            <a:chExt cx="8196541" cy="6160018"/>
          </a:xfrm>
        </p:grpSpPr>
        <p:graphicFrame>
          <p:nvGraphicFramePr>
            <p:cNvPr id="6" name="Object 5"/>
            <p:cNvGraphicFramePr>
              <a:graphicFrameLocks noChangeAspect="1"/>
            </p:cNvGraphicFramePr>
            <p:nvPr/>
          </p:nvGraphicFramePr>
          <p:xfrm>
            <a:off x="762000" y="533400"/>
            <a:ext cx="7967941" cy="6160018"/>
          </p:xfrm>
          <a:graphic>
            <a:graphicData uri="http://schemas.openxmlformats.org/presentationml/2006/ole">
              <p:oleObj spid="_x0000_s92163" name="Acrobat Document" r:id="rId4" imgW="7542857" imgH="5830114" progId="AcroExch.Document.7">
                <p:embed/>
              </p:oleObj>
            </a:graphicData>
          </a:graphic>
        </p:graphicFrame>
        <p:sp>
          <p:nvSpPr>
            <p:cNvPr id="7" name="Right Arrow 6"/>
            <p:cNvSpPr/>
            <p:nvPr/>
          </p:nvSpPr>
          <p:spPr>
            <a:xfrm>
              <a:off x="533400" y="2743200"/>
              <a:ext cx="1295400" cy="304800"/>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76400" y="2133600"/>
              <a:ext cx="6858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609600" y="304800"/>
            <a:ext cx="8153400" cy="461665"/>
          </a:xfrm>
          <a:prstGeom prst="rect">
            <a:avLst/>
          </a:prstGeom>
          <a:noFill/>
        </p:spPr>
        <p:txBody>
          <a:bodyPr wrap="square" rtlCol="0">
            <a:spAutoFit/>
          </a:bodyPr>
          <a:lstStyle/>
          <a:p>
            <a:r>
              <a:rPr lang="en-US" sz="2400" b="1" dirty="0" smtClean="0"/>
              <a:t>Time application is completed is when REI clock starts ticking!</a:t>
            </a:r>
            <a:endParaRPr lang="en-US" sz="24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chor="b">
            <a:normAutofit fontScale="90000"/>
          </a:bodyPr>
          <a:lstStyle/>
          <a:p>
            <a:r>
              <a:rPr lang="en-US" sz="3100" dirty="0" smtClean="0"/>
              <a:t>Order Toolkits Online:</a:t>
            </a:r>
            <a:br>
              <a:rPr lang="en-US" sz="3100" dirty="0" smtClean="0"/>
            </a:br>
            <a:r>
              <a:rPr lang="en-US" sz="2800" b="1" dirty="0" smtClean="0"/>
              <a:t>https://eprint.universalprinting.com/pesticide-toolkit</a:t>
            </a:r>
            <a:r>
              <a:rPr lang="en-US" sz="2800" dirty="0" smtClean="0"/>
              <a:t> </a:t>
            </a:r>
            <a:endParaRPr lang="en-US" sz="3100" dirty="0"/>
          </a:p>
        </p:txBody>
      </p:sp>
      <p:sp>
        <p:nvSpPr>
          <p:cNvPr id="12" name="Text Placeholder 11"/>
          <p:cNvSpPr>
            <a:spLocks noGrp="1"/>
          </p:cNvSpPr>
          <p:nvPr>
            <p:ph type="body" idx="2"/>
          </p:nvPr>
        </p:nvSpPr>
        <p:spPr>
          <a:xfrm>
            <a:off x="457200" y="1600200"/>
            <a:ext cx="1752600" cy="5181600"/>
          </a:xfrm>
        </p:spPr>
        <p:txBody>
          <a:bodyPr>
            <a:noAutofit/>
          </a:bodyPr>
          <a:lstStyle/>
          <a:p>
            <a:r>
              <a:rPr lang="en-US" sz="1600" dirty="0" smtClean="0"/>
              <a:t>Apples</a:t>
            </a:r>
          </a:p>
          <a:p>
            <a:r>
              <a:rPr lang="en-US" sz="1600" dirty="0" smtClean="0"/>
              <a:t>Bell Peppers</a:t>
            </a:r>
          </a:p>
          <a:p>
            <a:r>
              <a:rPr lang="en-US" sz="1600" dirty="0" smtClean="0"/>
              <a:t>Blueberries</a:t>
            </a:r>
          </a:p>
          <a:p>
            <a:r>
              <a:rPr lang="en-US" sz="1600" dirty="0" smtClean="0"/>
              <a:t>Christmas Trees</a:t>
            </a:r>
          </a:p>
          <a:p>
            <a:r>
              <a:rPr lang="en-US" sz="1600" dirty="0" smtClean="0"/>
              <a:t>Cucumbers</a:t>
            </a:r>
          </a:p>
          <a:p>
            <a:r>
              <a:rPr lang="en-US" sz="1600" dirty="0" smtClean="0"/>
              <a:t>Grapes</a:t>
            </a:r>
          </a:p>
          <a:p>
            <a:r>
              <a:rPr lang="en-US" sz="1600" dirty="0" smtClean="0"/>
              <a:t>Landscape/Turf</a:t>
            </a:r>
          </a:p>
          <a:p>
            <a:r>
              <a:rPr lang="en-US" sz="1600" dirty="0" smtClean="0"/>
              <a:t>Strawberries</a:t>
            </a:r>
          </a:p>
          <a:p>
            <a:r>
              <a:rPr lang="en-US" sz="1600" dirty="0" smtClean="0"/>
              <a:t>Sweetpotatoes</a:t>
            </a:r>
          </a:p>
          <a:p>
            <a:r>
              <a:rPr lang="en-US" sz="1600" dirty="0" smtClean="0"/>
              <a:t>Tobacco</a:t>
            </a:r>
          </a:p>
          <a:p>
            <a:r>
              <a:rPr lang="en-US" sz="1600" dirty="0" smtClean="0"/>
              <a:t>Tomatoes</a:t>
            </a:r>
          </a:p>
          <a:p>
            <a:endParaRPr lang="en-US" sz="1600" dirty="0"/>
          </a:p>
        </p:txBody>
      </p:sp>
      <p:sp>
        <p:nvSpPr>
          <p:cNvPr id="8" name="Rectangle 7"/>
          <p:cNvSpPr/>
          <p:nvPr/>
        </p:nvSpPr>
        <p:spPr>
          <a:xfrm>
            <a:off x="4800600" y="6096000"/>
            <a:ext cx="4191000" cy="646331"/>
          </a:xfrm>
          <a:prstGeom prst="rect">
            <a:avLst/>
          </a:prstGeom>
          <a:solidFill>
            <a:schemeClr val="accent2"/>
          </a:solidFill>
        </p:spPr>
        <p:txBody>
          <a:bodyPr wrap="square">
            <a:spAutoFit/>
          </a:bodyPr>
          <a:lstStyle/>
          <a:p>
            <a:pPr algn="ctr"/>
            <a:r>
              <a:rPr lang="en-US" dirty="0" smtClean="0"/>
              <a:t>Contact Julia Storm with questions: julia_storm@ncsu.edu</a:t>
            </a:r>
            <a:endParaRPr lang="en-US" dirty="0"/>
          </a:p>
        </p:txBody>
      </p:sp>
      <p:pic>
        <p:nvPicPr>
          <p:cNvPr id="65539" name="Picture 3"/>
          <p:cNvPicPr>
            <a:picLocks noChangeAspect="1" noChangeArrowheads="1"/>
          </p:cNvPicPr>
          <p:nvPr/>
        </p:nvPicPr>
        <p:blipFill>
          <a:blip r:embed="rId3" cstate="print"/>
          <a:srcRect r="25782" b="24667"/>
          <a:stretch>
            <a:fillRect/>
          </a:stretch>
        </p:blipFill>
        <p:spPr bwMode="auto">
          <a:xfrm>
            <a:off x="2498416" y="1600200"/>
            <a:ext cx="4740584" cy="2819400"/>
          </a:xfrm>
          <a:prstGeom prst="rect">
            <a:avLst/>
          </a:prstGeom>
          <a:noFill/>
          <a:ln w="9525">
            <a:noFill/>
            <a:miter lim="800000"/>
            <a:headEnd/>
            <a:tailEnd/>
          </a:ln>
        </p:spPr>
      </p:pic>
      <p:cxnSp>
        <p:nvCxnSpPr>
          <p:cNvPr id="11" name="Straight Arrow Connector 10"/>
          <p:cNvCxnSpPr/>
          <p:nvPr/>
        </p:nvCxnSpPr>
        <p:spPr>
          <a:xfrm rot="10800000" flipV="1">
            <a:off x="5486400" y="2438400"/>
            <a:ext cx="2057400" cy="1371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7620000" y="2133600"/>
            <a:ext cx="1219200" cy="923330"/>
          </a:xfrm>
          <a:prstGeom prst="rect">
            <a:avLst/>
          </a:prstGeom>
          <a:noFill/>
        </p:spPr>
        <p:txBody>
          <a:bodyPr wrap="square" rtlCol="0">
            <a:spAutoFit/>
          </a:bodyPr>
          <a:lstStyle/>
          <a:p>
            <a:r>
              <a:rPr lang="en-US" dirty="0" smtClean="0"/>
              <a:t>1.  Register as a new user</a:t>
            </a:r>
          </a:p>
        </p:txBody>
      </p:sp>
      <p:cxnSp>
        <p:nvCxnSpPr>
          <p:cNvPr id="16" name="Straight Arrow Connector 15"/>
          <p:cNvCxnSpPr/>
          <p:nvPr/>
        </p:nvCxnSpPr>
        <p:spPr>
          <a:xfrm rot="5400000" flipH="1" flipV="1">
            <a:off x="2971800" y="3581400"/>
            <a:ext cx="1600200" cy="1143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2667000" y="5029200"/>
            <a:ext cx="1524000" cy="1754326"/>
          </a:xfrm>
          <a:prstGeom prst="rect">
            <a:avLst/>
          </a:prstGeom>
          <a:noFill/>
        </p:spPr>
        <p:txBody>
          <a:bodyPr wrap="square" rtlCol="0">
            <a:spAutoFit/>
          </a:bodyPr>
          <a:lstStyle/>
          <a:p>
            <a:r>
              <a:rPr lang="en-US" dirty="0" smtClean="0"/>
              <a:t>2.  Use your e-mail address and password to enter the online store.  </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Training in the Field and on the Farm</a:t>
            </a:r>
            <a:endParaRPr lang="en-US" dirty="0"/>
          </a:p>
        </p:txBody>
      </p:sp>
      <p:pic>
        <p:nvPicPr>
          <p:cNvPr id="7" name="Content Placeholder 8" descr="Pest Ed Jessica 2009.JPG"/>
          <p:cNvPicPr>
            <a:picLocks noGrp="1" noChangeAspect="1"/>
          </p:cNvPicPr>
          <p:nvPr>
            <p:ph sz="quarter" idx="1"/>
          </p:nvPr>
        </p:nvPicPr>
        <p:blipFill>
          <a:blip r:embed="rId3" cstate="print"/>
          <a:stretch>
            <a:fillRect/>
          </a:stretch>
        </p:blipFill>
        <p:spPr>
          <a:xfrm>
            <a:off x="5638800" y="1295400"/>
            <a:ext cx="2514600" cy="1885950"/>
          </a:xfrm>
        </p:spPr>
      </p:pic>
      <p:pic>
        <p:nvPicPr>
          <p:cNvPr id="8" name="Content Placeholder 4" descr="CIMG2155.JPG"/>
          <p:cNvPicPr>
            <a:picLocks noGrp="1" noChangeAspect="1"/>
          </p:cNvPicPr>
          <p:nvPr>
            <p:ph sz="quarter" idx="2"/>
          </p:nvPr>
        </p:nvPicPr>
        <p:blipFill>
          <a:blip r:embed="rId4" cstate="print"/>
          <a:stretch>
            <a:fillRect/>
          </a:stretch>
        </p:blipFill>
        <p:spPr>
          <a:xfrm rot="5400000">
            <a:off x="5326232" y="3589168"/>
            <a:ext cx="2911136" cy="2286000"/>
          </a:xfrm>
        </p:spPr>
      </p:pic>
      <p:sp>
        <p:nvSpPr>
          <p:cNvPr id="5" name="TextBox 4"/>
          <p:cNvSpPr txBox="1"/>
          <p:nvPr/>
        </p:nvSpPr>
        <p:spPr>
          <a:xfrm>
            <a:off x="609600" y="1524000"/>
            <a:ext cx="4648200" cy="4708981"/>
          </a:xfrm>
          <a:prstGeom prst="rect">
            <a:avLst/>
          </a:prstGeom>
          <a:noFill/>
          <a:ln>
            <a:noFill/>
          </a:ln>
        </p:spPr>
        <p:txBody>
          <a:bodyPr wrap="square" rtlCol="0">
            <a:spAutoFit/>
          </a:bodyPr>
          <a:lstStyle/>
          <a:p>
            <a:r>
              <a:rPr lang="en-US" sz="2000" b="1" i="1" dirty="0" smtClean="0"/>
              <a:t>Collaborate with Bilingual Local Resources:</a:t>
            </a:r>
          </a:p>
          <a:p>
            <a:endParaRPr lang="en-US" sz="2000" dirty="0" smtClean="0"/>
          </a:p>
          <a:p>
            <a:pPr marL="231775" indent="-231775">
              <a:buClr>
                <a:schemeClr val="accent2"/>
              </a:buClr>
              <a:buFont typeface="Wingdings" pitchFamily="2" charset="2"/>
              <a:buChar char="q"/>
            </a:pPr>
            <a:r>
              <a:rPr lang="en-US" sz="2000" dirty="0" smtClean="0"/>
              <a:t> Health clinic outreach workers</a:t>
            </a:r>
          </a:p>
          <a:p>
            <a:pPr marL="231775" indent="-231775">
              <a:buClr>
                <a:schemeClr val="accent2"/>
              </a:buClr>
            </a:pPr>
            <a:endParaRPr lang="en-US" sz="2000" dirty="0" smtClean="0"/>
          </a:p>
          <a:p>
            <a:pPr marL="231775" indent="-231775">
              <a:buClr>
                <a:schemeClr val="accent2"/>
              </a:buClr>
              <a:buFont typeface="Wingdings" pitchFamily="2" charset="2"/>
              <a:buChar char="q"/>
            </a:pPr>
            <a:r>
              <a:rPr lang="en-US" sz="2000" dirty="0" smtClean="0"/>
              <a:t> Spanish-speaking Extension agents</a:t>
            </a:r>
          </a:p>
          <a:p>
            <a:pPr marL="231775" indent="-231775">
              <a:buClr>
                <a:schemeClr val="accent2"/>
              </a:buClr>
            </a:pPr>
            <a:endParaRPr lang="en-US" sz="2000" dirty="0" smtClean="0"/>
          </a:p>
          <a:p>
            <a:pPr marL="231775" indent="-231775">
              <a:buClr>
                <a:schemeClr val="accent2"/>
              </a:buClr>
              <a:buFont typeface="Wingdings" pitchFamily="2" charset="2"/>
              <a:buChar char="q"/>
            </a:pPr>
            <a:r>
              <a:rPr lang="en-US" sz="2000" dirty="0" smtClean="0"/>
              <a:t> English-speaking Extension agents </a:t>
            </a:r>
            <a:br>
              <a:rPr lang="en-US" sz="2000" dirty="0" smtClean="0"/>
            </a:br>
            <a:r>
              <a:rPr lang="en-US" sz="2000" dirty="0" smtClean="0"/>
              <a:t> and Spanish interpreters</a:t>
            </a:r>
          </a:p>
          <a:p>
            <a:pPr marL="231775" indent="-231775">
              <a:buClr>
                <a:schemeClr val="accent2"/>
              </a:buClr>
              <a:buFont typeface="Wingdings" pitchFamily="2" charset="2"/>
              <a:buChar char="q"/>
            </a:pPr>
            <a:endParaRPr lang="en-US" sz="2000" dirty="0" smtClean="0"/>
          </a:p>
          <a:p>
            <a:pPr marL="231775" indent="-231775">
              <a:buClr>
                <a:schemeClr val="accent2"/>
              </a:buClr>
              <a:buFont typeface="Wingdings" pitchFamily="2" charset="2"/>
              <a:buChar char="q"/>
            </a:pPr>
            <a:r>
              <a:rPr lang="en-US" sz="2000" dirty="0" smtClean="0"/>
              <a:t> Agribusinesses with Spanish interpreters</a:t>
            </a:r>
          </a:p>
          <a:p>
            <a:pPr marL="231775" indent="-231775">
              <a:buClr>
                <a:schemeClr val="accent2"/>
              </a:buClr>
              <a:buFont typeface="Wingdings" pitchFamily="2" charset="2"/>
              <a:buChar char="q"/>
            </a:pPr>
            <a:endParaRPr lang="en-US" sz="2000" dirty="0" smtClean="0"/>
          </a:p>
          <a:p>
            <a:pPr marL="231775" indent="-231775">
              <a:buClr>
                <a:schemeClr val="accent2"/>
              </a:buClr>
              <a:buFont typeface="Wingdings" pitchFamily="2" charset="2"/>
              <a:buChar char="q"/>
            </a:pPr>
            <a:r>
              <a:rPr lang="en-US" sz="2000" dirty="0" smtClean="0"/>
              <a:t> State agency bilingual trainers (e.g. NC   </a:t>
            </a:r>
          </a:p>
          <a:p>
            <a:pPr marL="231775" indent="-231775">
              <a:buClr>
                <a:schemeClr val="accent2"/>
              </a:buClr>
            </a:pPr>
            <a:r>
              <a:rPr lang="en-US" sz="2000" dirty="0" smtClean="0"/>
              <a:t>    DOL)</a:t>
            </a:r>
          </a:p>
          <a:p>
            <a:pPr marL="231775" indent="-231775">
              <a:buClr>
                <a:schemeClr val="accent2"/>
              </a:buClr>
              <a:buFont typeface="Wingdings" pitchFamily="2" charset="2"/>
              <a:buChar char="q"/>
            </a:pPr>
            <a:endParaRPr lang="en-US" sz="2000" dirty="0" smtClean="0"/>
          </a:p>
          <a:p>
            <a:pPr marL="231775" indent="-231775">
              <a:buClr>
                <a:schemeClr val="accent2"/>
              </a:buClr>
              <a:buFont typeface="Wingdings" pitchFamily="2" charset="2"/>
              <a:buChar char="q"/>
            </a:pPr>
            <a:r>
              <a:rPr lang="en-US" sz="2000" dirty="0" smtClean="0"/>
              <a:t> Bilingual growers and supervisors</a:t>
            </a:r>
          </a:p>
        </p:txBody>
      </p:sp>
      <p:pic>
        <p:nvPicPr>
          <p:cNvPr id="6" name="Picture 5" descr="NEW_EXT_LOGO_color.jpg"/>
          <p:cNvPicPr>
            <a:picLocks noChangeAspect="1"/>
          </p:cNvPicPr>
          <p:nvPr/>
        </p:nvPicPr>
        <p:blipFill>
          <a:blip r:embed="rId5" cstate="print"/>
          <a:stretch>
            <a:fillRect/>
          </a:stretch>
        </p:blipFill>
        <p:spPr>
          <a:xfrm>
            <a:off x="0" y="6164365"/>
            <a:ext cx="2286000" cy="693635"/>
          </a:xfrm>
          <a:prstGeom prst="rect">
            <a:avLst/>
          </a:prstGeom>
        </p:spPr>
      </p:pic>
      <p:sp>
        <p:nvSpPr>
          <p:cNvPr id="9" name="Rectangle 8"/>
          <p:cNvSpPr/>
          <p:nvPr/>
        </p:nvSpPr>
        <p:spPr>
          <a:xfrm>
            <a:off x="4191000" y="6324600"/>
            <a:ext cx="4953000" cy="369332"/>
          </a:xfrm>
          <a:prstGeom prst="rect">
            <a:avLst/>
          </a:prstGeom>
          <a:solidFill>
            <a:schemeClr val="accent2"/>
          </a:solidFill>
        </p:spPr>
        <p:txBody>
          <a:bodyPr wrap="square">
            <a:spAutoFit/>
          </a:bodyPr>
          <a:lstStyle/>
          <a:p>
            <a:r>
              <a:rPr lang="en-US" dirty="0" smtClean="0"/>
              <a:t>For more Info:  http://go.ncsu.edu/pesticide-toolkit</a:t>
            </a:r>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Target Audience for Pesticide Safety Education: </a:t>
            </a:r>
            <a:br>
              <a:rPr lang="en-US" sz="3200" dirty="0" smtClean="0"/>
            </a:br>
            <a:r>
              <a:rPr lang="en-US" sz="3200" dirty="0" smtClean="0"/>
              <a:t>Spanish-Speaking Farmworkers</a:t>
            </a:r>
            <a:endParaRPr lang="en-US" sz="3200" dirty="0"/>
          </a:p>
        </p:txBody>
      </p:sp>
      <p:sp>
        <p:nvSpPr>
          <p:cNvPr id="3" name="Content Placeholder 2"/>
          <p:cNvSpPr>
            <a:spLocks noGrp="1"/>
          </p:cNvSpPr>
          <p:nvPr>
            <p:ph sz="half" idx="1"/>
          </p:nvPr>
        </p:nvSpPr>
        <p:spPr>
          <a:xfrm>
            <a:off x="304800" y="1752600"/>
            <a:ext cx="4114800" cy="4572000"/>
          </a:xfrm>
        </p:spPr>
        <p:txBody>
          <a:bodyPr>
            <a:normAutofit fontScale="85000" lnSpcReduction="20000"/>
          </a:bodyPr>
          <a:lstStyle/>
          <a:p>
            <a:r>
              <a:rPr lang="en-US" dirty="0" smtClean="0"/>
              <a:t>Migrant and Seasonal Farmworkers:</a:t>
            </a:r>
          </a:p>
          <a:p>
            <a:pPr marL="568325" indent="-222250"/>
            <a:r>
              <a:rPr lang="en-US" dirty="0" smtClean="0"/>
              <a:t>Young- to middle-aged Latino males</a:t>
            </a:r>
          </a:p>
          <a:p>
            <a:pPr marL="568325" indent="-222250"/>
            <a:r>
              <a:rPr lang="en-US" dirty="0" smtClean="0"/>
              <a:t>Low literacy levels</a:t>
            </a:r>
          </a:p>
          <a:p>
            <a:pPr marL="568325" indent="-222250"/>
            <a:r>
              <a:rPr lang="en-US" dirty="0" smtClean="0"/>
              <a:t>Limited formal education</a:t>
            </a:r>
          </a:p>
          <a:p>
            <a:pPr marL="568325" indent="-222250"/>
            <a:r>
              <a:rPr lang="en-US" dirty="0" smtClean="0"/>
              <a:t>Estimated  </a:t>
            </a:r>
            <a:r>
              <a:rPr lang="en-US" dirty="0"/>
              <a:t>86,855 </a:t>
            </a:r>
            <a:r>
              <a:rPr lang="en-US" dirty="0" smtClean="0"/>
              <a:t>migrant/seasonal workers </a:t>
            </a:r>
            <a:r>
              <a:rPr lang="en-US" dirty="0"/>
              <a:t>in </a:t>
            </a:r>
            <a:r>
              <a:rPr lang="en-US" dirty="0" smtClean="0"/>
              <a:t>NC in 2009</a:t>
            </a:r>
          </a:p>
          <a:p>
            <a:pPr marL="568325" indent="-222250"/>
            <a:r>
              <a:rPr lang="en-US" dirty="0" smtClean="0"/>
              <a:t>At risk for pesticide exposure, short-term and long-term pesticide-related illness</a:t>
            </a:r>
            <a:endParaRPr lang="en-US" dirty="0"/>
          </a:p>
        </p:txBody>
      </p:sp>
      <p:pic>
        <p:nvPicPr>
          <p:cNvPr id="6" name="Content Placeholder 5" descr="Cucumbers1.JPG"/>
          <p:cNvPicPr>
            <a:picLocks noGrp="1" noChangeAspect="1"/>
          </p:cNvPicPr>
          <p:nvPr>
            <p:ph sz="half" idx="2"/>
          </p:nvPr>
        </p:nvPicPr>
        <p:blipFill>
          <a:blip r:embed="rId3" cstate="print"/>
          <a:stretch>
            <a:fillRect/>
          </a:stretch>
        </p:blipFill>
        <p:spPr>
          <a:xfrm>
            <a:off x="4648200" y="2573092"/>
            <a:ext cx="4038600" cy="3024678"/>
          </a:xfrm>
        </p:spPr>
      </p:pic>
      <p:sp>
        <p:nvSpPr>
          <p:cNvPr id="4" name="TextBox 3"/>
          <p:cNvSpPr txBox="1"/>
          <p:nvPr/>
        </p:nvSpPr>
        <p:spPr>
          <a:xfrm>
            <a:off x="0" y="6488668"/>
            <a:ext cx="6781800" cy="369332"/>
          </a:xfrm>
          <a:prstGeom prst="rect">
            <a:avLst/>
          </a:prstGeom>
          <a:noFill/>
        </p:spPr>
        <p:txBody>
          <a:bodyPr wrap="square" rtlCol="0">
            <a:spAutoFit/>
          </a:bodyPr>
          <a:lstStyle/>
          <a:p>
            <a:r>
              <a:rPr lang="en-US" dirty="0" smtClean="0"/>
              <a:t>(NAWS, 2005; Freeman Lambar, 2009; </a:t>
            </a:r>
            <a:r>
              <a:rPr lang="en-US" dirty="0"/>
              <a:t>Donham &amp; Thelin, 2006</a:t>
            </a:r>
            <a:r>
              <a:rPr lang="en-US" dirty="0" smtClean="0"/>
              <a: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Development Process</a:t>
            </a:r>
            <a:endParaRPr lang="en-US" dirty="0"/>
          </a:p>
        </p:txBody>
      </p:sp>
      <p:sp>
        <p:nvSpPr>
          <p:cNvPr id="6" name="Content Placeholder 5"/>
          <p:cNvSpPr>
            <a:spLocks noGrp="1"/>
          </p:cNvSpPr>
          <p:nvPr>
            <p:ph sz="quarter" idx="1"/>
          </p:nvPr>
        </p:nvSpPr>
        <p:spPr>
          <a:xfrm>
            <a:off x="530352" y="1600200"/>
            <a:ext cx="8308848" cy="4876800"/>
          </a:xfrm>
        </p:spPr>
        <p:txBody>
          <a:bodyPr>
            <a:normAutofit fontScale="77500" lnSpcReduction="20000"/>
          </a:bodyPr>
          <a:lstStyle/>
          <a:p>
            <a:r>
              <a:rPr lang="en-US" dirty="0" smtClean="0"/>
              <a:t>2007: Brainstorming Meeting with Stakeholders, Literature Review</a:t>
            </a:r>
          </a:p>
          <a:p>
            <a:pPr lvl="1"/>
            <a:r>
              <a:rPr lang="en-US" dirty="0" smtClean="0"/>
              <a:t>Stakeholder input on materials</a:t>
            </a:r>
          </a:p>
          <a:p>
            <a:pPr lvl="2"/>
            <a:r>
              <a:rPr lang="en-US" dirty="0" smtClean="0"/>
              <a:t>Type – entire educational package, not a stand-alone brochure</a:t>
            </a:r>
          </a:p>
          <a:p>
            <a:pPr lvl="2"/>
            <a:r>
              <a:rPr lang="en-US" dirty="0" smtClean="0"/>
              <a:t>Content – crop-specific</a:t>
            </a:r>
          </a:p>
          <a:p>
            <a:pPr lvl="2"/>
            <a:r>
              <a:rPr lang="en-US" dirty="0" smtClean="0"/>
              <a:t>Format – color images, limited text</a:t>
            </a:r>
          </a:p>
          <a:p>
            <a:pPr lvl="1"/>
            <a:r>
              <a:rPr lang="en-US" dirty="0" smtClean="0"/>
              <a:t>EPA hazard communication study</a:t>
            </a:r>
          </a:p>
          <a:p>
            <a:pPr lvl="2"/>
            <a:r>
              <a:rPr lang="en-US" dirty="0" smtClean="0"/>
              <a:t>Vivid, colorful, realistic images</a:t>
            </a:r>
          </a:p>
          <a:p>
            <a:r>
              <a:rPr lang="en-US" dirty="0" smtClean="0"/>
              <a:t>2008: Field Testing with Farmworkers</a:t>
            </a:r>
          </a:p>
          <a:p>
            <a:pPr lvl="1"/>
            <a:r>
              <a:rPr lang="en-US" dirty="0" smtClean="0"/>
              <a:t>4 focus groups with follow-up interviews</a:t>
            </a:r>
          </a:p>
          <a:p>
            <a:pPr lvl="1"/>
            <a:r>
              <a:rPr lang="en-US" dirty="0" smtClean="0"/>
              <a:t>Feedback on images, concepts</a:t>
            </a:r>
          </a:p>
          <a:p>
            <a:r>
              <a:rPr lang="en-US" dirty="0" smtClean="0"/>
              <a:t>2009: Field Testing with Bilingual Trainers and Farmworkers</a:t>
            </a:r>
          </a:p>
          <a:p>
            <a:pPr lvl="1"/>
            <a:r>
              <a:rPr lang="en-US" dirty="0" smtClean="0"/>
              <a:t>Flip-chart training, activities, handout </a:t>
            </a:r>
          </a:p>
          <a:p>
            <a:pPr lvl="1"/>
            <a:r>
              <a:rPr lang="en-US" dirty="0" smtClean="0"/>
              <a:t>Pre- and post-tests, performance-based assessment</a:t>
            </a:r>
          </a:p>
          <a:p>
            <a:r>
              <a:rPr lang="en-US" dirty="0" smtClean="0"/>
              <a:t>2010: EPA Approval for Worker Training under WPS</a:t>
            </a:r>
          </a:p>
          <a:p>
            <a:pPr lvl="1"/>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4" name="Picture 8" descr="Handouts (Spanish) - Tobacco / Tabaco (pack of 50)"/>
          <p:cNvPicPr>
            <a:picLocks noChangeAspect="1" noChangeArrowheads="1"/>
          </p:cNvPicPr>
          <p:nvPr/>
        </p:nvPicPr>
        <p:blipFill>
          <a:blip r:embed="rId3" cstate="print"/>
          <a:srcRect/>
          <a:stretch>
            <a:fillRect/>
          </a:stretch>
        </p:blipFill>
        <p:spPr bwMode="auto">
          <a:xfrm>
            <a:off x="7315200" y="1905000"/>
            <a:ext cx="1524000" cy="1524000"/>
          </a:xfrm>
          <a:prstGeom prst="rect">
            <a:avLst/>
          </a:prstGeom>
          <a:noFill/>
        </p:spPr>
      </p:pic>
      <p:pic>
        <p:nvPicPr>
          <p:cNvPr id="29702" name="Picture 6" descr="Flip chart (Spanish) - Tobacco / Tabaco"/>
          <p:cNvPicPr>
            <a:picLocks noChangeAspect="1" noChangeArrowheads="1"/>
          </p:cNvPicPr>
          <p:nvPr/>
        </p:nvPicPr>
        <p:blipFill>
          <a:blip r:embed="rId4" cstate="print"/>
          <a:srcRect/>
          <a:stretch>
            <a:fillRect/>
          </a:stretch>
        </p:blipFill>
        <p:spPr bwMode="auto">
          <a:xfrm>
            <a:off x="3429000" y="1828800"/>
            <a:ext cx="1676400" cy="1676400"/>
          </a:xfrm>
          <a:prstGeom prst="rect">
            <a:avLst/>
          </a:prstGeom>
          <a:noFill/>
        </p:spPr>
      </p:pic>
      <p:pic>
        <p:nvPicPr>
          <p:cNvPr id="29706" name="Picture 10" descr="Symptom Charade Cards (interactive materials) (pack of 18)"/>
          <p:cNvPicPr>
            <a:picLocks noChangeAspect="1" noChangeArrowheads="1"/>
          </p:cNvPicPr>
          <p:nvPr/>
        </p:nvPicPr>
        <p:blipFill>
          <a:blip r:embed="rId5" cstate="print"/>
          <a:srcRect/>
          <a:stretch>
            <a:fillRect/>
          </a:stretch>
        </p:blipFill>
        <p:spPr bwMode="auto">
          <a:xfrm>
            <a:off x="3200400" y="5334000"/>
            <a:ext cx="990600" cy="990600"/>
          </a:xfrm>
          <a:prstGeom prst="rect">
            <a:avLst/>
          </a:prstGeom>
          <a:noFill/>
        </p:spPr>
      </p:pic>
      <p:sp>
        <p:nvSpPr>
          <p:cNvPr id="9" name="Title 8"/>
          <p:cNvSpPr>
            <a:spLocks noGrp="1"/>
          </p:cNvSpPr>
          <p:nvPr>
            <p:ph type="title"/>
          </p:nvPr>
        </p:nvSpPr>
        <p:spPr/>
        <p:txBody>
          <a:bodyPr>
            <a:normAutofit fontScale="90000"/>
          </a:bodyPr>
          <a:lstStyle/>
          <a:p>
            <a:r>
              <a:rPr lang="en-US" sz="4000" dirty="0" smtClean="0"/>
              <a:t>Crops &amp; Crop-Specific Toolkit Components</a:t>
            </a:r>
            <a:endParaRPr lang="en-US" sz="3100" dirty="0"/>
          </a:p>
        </p:txBody>
      </p:sp>
      <p:sp>
        <p:nvSpPr>
          <p:cNvPr id="12" name="Text Placeholder 11"/>
          <p:cNvSpPr>
            <a:spLocks noGrp="1"/>
          </p:cNvSpPr>
          <p:nvPr>
            <p:ph type="body" idx="2"/>
          </p:nvPr>
        </p:nvSpPr>
        <p:spPr>
          <a:xfrm>
            <a:off x="457200" y="1600200"/>
            <a:ext cx="1752600" cy="5181600"/>
          </a:xfrm>
        </p:spPr>
        <p:txBody>
          <a:bodyPr>
            <a:noAutofit/>
          </a:bodyPr>
          <a:lstStyle/>
          <a:p>
            <a:r>
              <a:rPr lang="en-US" sz="1600" dirty="0" smtClean="0"/>
              <a:t>Apples</a:t>
            </a:r>
          </a:p>
          <a:p>
            <a:r>
              <a:rPr lang="en-US" sz="1600" dirty="0" smtClean="0"/>
              <a:t>Bell Peppers</a:t>
            </a:r>
          </a:p>
          <a:p>
            <a:r>
              <a:rPr lang="en-US" sz="1600" dirty="0" smtClean="0"/>
              <a:t>Blueberries</a:t>
            </a:r>
          </a:p>
          <a:p>
            <a:r>
              <a:rPr lang="en-US" sz="1600" dirty="0" smtClean="0"/>
              <a:t>Christmas Trees</a:t>
            </a:r>
          </a:p>
          <a:p>
            <a:r>
              <a:rPr lang="en-US" sz="1600" dirty="0" smtClean="0"/>
              <a:t>Cucumbers</a:t>
            </a:r>
          </a:p>
          <a:p>
            <a:r>
              <a:rPr lang="en-US" sz="1600" dirty="0" smtClean="0"/>
              <a:t>Grapes</a:t>
            </a:r>
          </a:p>
          <a:p>
            <a:r>
              <a:rPr lang="en-US" sz="1600" dirty="0" smtClean="0"/>
              <a:t>Landscape/Turf</a:t>
            </a:r>
          </a:p>
          <a:p>
            <a:r>
              <a:rPr lang="en-US" sz="1600" dirty="0" smtClean="0"/>
              <a:t>Strawberries</a:t>
            </a:r>
          </a:p>
          <a:p>
            <a:r>
              <a:rPr lang="en-US" sz="1600" dirty="0" smtClean="0"/>
              <a:t>Sweetpotatoes</a:t>
            </a:r>
          </a:p>
          <a:p>
            <a:r>
              <a:rPr lang="en-US" sz="1600" dirty="0" smtClean="0"/>
              <a:t>Tobacco</a:t>
            </a:r>
          </a:p>
          <a:p>
            <a:r>
              <a:rPr lang="en-US" sz="1600" dirty="0" smtClean="0"/>
              <a:t>Tomatoes</a:t>
            </a:r>
          </a:p>
          <a:p>
            <a:endParaRPr lang="en-US" sz="1600" dirty="0"/>
          </a:p>
        </p:txBody>
      </p:sp>
      <p:sp>
        <p:nvSpPr>
          <p:cNvPr id="5" name="TextBox 4"/>
          <p:cNvSpPr txBox="1"/>
          <p:nvPr/>
        </p:nvSpPr>
        <p:spPr>
          <a:xfrm>
            <a:off x="4648200" y="5382161"/>
            <a:ext cx="4419600" cy="1323439"/>
          </a:xfrm>
          <a:prstGeom prst="rect">
            <a:avLst/>
          </a:prstGeom>
          <a:noFill/>
        </p:spPr>
        <p:txBody>
          <a:bodyPr wrap="square" rtlCol="0">
            <a:spAutoFit/>
          </a:bodyPr>
          <a:lstStyle/>
          <a:p>
            <a:pPr>
              <a:buFont typeface="Arial" pitchFamily="34" charset="0"/>
              <a:buChar char="•"/>
            </a:pPr>
            <a:r>
              <a:rPr lang="en-US" sz="2000" dirty="0" smtClean="0"/>
              <a:t> Toolkit Contains All Spanish Materials</a:t>
            </a:r>
          </a:p>
          <a:p>
            <a:pPr>
              <a:buFont typeface="Arial" pitchFamily="34" charset="0"/>
              <a:buChar char="•"/>
            </a:pPr>
            <a:r>
              <a:rPr lang="en-US" sz="2000" dirty="0" smtClean="0"/>
              <a:t> English Flip Chart/Handout and  </a:t>
            </a:r>
          </a:p>
          <a:p>
            <a:r>
              <a:rPr lang="en-US" sz="2000" dirty="0" smtClean="0"/>
              <a:t>  Bilingual Poster Available</a:t>
            </a:r>
          </a:p>
          <a:p>
            <a:pPr>
              <a:buFont typeface="Arial" pitchFamily="34" charset="0"/>
              <a:buChar char="•"/>
            </a:pPr>
            <a:r>
              <a:rPr lang="en-US" sz="2000" dirty="0" smtClean="0"/>
              <a:t> Training Length: 45 minutes – 1 hour</a:t>
            </a:r>
            <a:endParaRPr lang="en-US" sz="2000" dirty="0"/>
          </a:p>
        </p:txBody>
      </p:sp>
      <p:sp>
        <p:nvSpPr>
          <p:cNvPr id="6" name="Rectangle 5"/>
          <p:cNvSpPr/>
          <p:nvPr/>
        </p:nvSpPr>
        <p:spPr>
          <a:xfrm>
            <a:off x="2286000" y="1916668"/>
            <a:ext cx="1295400" cy="400110"/>
          </a:xfrm>
          <a:prstGeom prst="rect">
            <a:avLst/>
          </a:prstGeom>
        </p:spPr>
        <p:txBody>
          <a:bodyPr wrap="square">
            <a:spAutoFit/>
          </a:bodyPr>
          <a:lstStyle/>
          <a:p>
            <a:r>
              <a:rPr lang="en-US" sz="2000" b="1" dirty="0" smtClean="0"/>
              <a:t>Flip Chart</a:t>
            </a:r>
            <a:endParaRPr lang="en-US" sz="2000" b="1" dirty="0"/>
          </a:p>
        </p:txBody>
      </p:sp>
      <p:sp>
        <p:nvSpPr>
          <p:cNvPr id="7" name="Rectangle 6"/>
          <p:cNvSpPr/>
          <p:nvPr/>
        </p:nvSpPr>
        <p:spPr>
          <a:xfrm>
            <a:off x="2286000" y="3429000"/>
            <a:ext cx="2347117" cy="400110"/>
          </a:xfrm>
          <a:prstGeom prst="rect">
            <a:avLst/>
          </a:prstGeom>
        </p:spPr>
        <p:txBody>
          <a:bodyPr wrap="none">
            <a:spAutoFit/>
          </a:bodyPr>
          <a:lstStyle/>
          <a:p>
            <a:r>
              <a:rPr lang="en-US" sz="2000" b="1" dirty="0" smtClean="0"/>
              <a:t>Interactive Activities</a:t>
            </a:r>
            <a:endParaRPr lang="en-US" sz="2000" b="1" dirty="0"/>
          </a:p>
        </p:txBody>
      </p:sp>
      <p:sp>
        <p:nvSpPr>
          <p:cNvPr id="8" name="Rectangle 7"/>
          <p:cNvSpPr/>
          <p:nvPr/>
        </p:nvSpPr>
        <p:spPr>
          <a:xfrm>
            <a:off x="5562600" y="1905000"/>
            <a:ext cx="2216056" cy="400110"/>
          </a:xfrm>
          <a:prstGeom prst="rect">
            <a:avLst/>
          </a:prstGeom>
        </p:spPr>
        <p:txBody>
          <a:bodyPr wrap="none">
            <a:spAutoFit/>
          </a:bodyPr>
          <a:lstStyle/>
          <a:p>
            <a:r>
              <a:rPr lang="en-US" sz="2000" b="1" dirty="0" smtClean="0">
                <a:solidFill>
                  <a:prstClr val="black"/>
                </a:solidFill>
              </a:rPr>
              <a:t>One-Page Handout</a:t>
            </a:r>
            <a:endParaRPr lang="en-US" sz="2000" b="1" dirty="0"/>
          </a:p>
        </p:txBody>
      </p:sp>
      <p:pic>
        <p:nvPicPr>
          <p:cNvPr id="29698" name="Picture 2" descr="https://eprint.universalprinting.com/srcs/store/renderfile.aspx?ffn=Gvr1%2b07trX8wiC34YSOIJWGx2DV%2bjRTr0pxvgaO92qqb7nCyHNJnwAPhDqgCT1OsYfW8FlzxLQqCizIeDLj6pQ%3d%3d"/>
          <p:cNvPicPr>
            <a:picLocks noChangeAspect="1" noChangeArrowheads="1"/>
          </p:cNvPicPr>
          <p:nvPr/>
        </p:nvPicPr>
        <p:blipFill>
          <a:blip r:embed="rId6" cstate="print"/>
          <a:srcRect/>
          <a:stretch>
            <a:fillRect/>
          </a:stretch>
        </p:blipFill>
        <p:spPr bwMode="auto">
          <a:xfrm>
            <a:off x="2362200" y="3810000"/>
            <a:ext cx="1428750" cy="1428750"/>
          </a:xfrm>
          <a:prstGeom prst="rect">
            <a:avLst/>
          </a:prstGeom>
          <a:noFill/>
        </p:spPr>
      </p:pic>
      <p:pic>
        <p:nvPicPr>
          <p:cNvPr id="29708" name="Picture 12" descr="Jug Labels - Tobacco / Tabaco (interactive materials)"/>
          <p:cNvPicPr>
            <a:picLocks noChangeAspect="1" noChangeArrowheads="1"/>
          </p:cNvPicPr>
          <p:nvPr/>
        </p:nvPicPr>
        <p:blipFill>
          <a:blip r:embed="rId7" cstate="print"/>
          <a:srcRect/>
          <a:stretch>
            <a:fillRect/>
          </a:stretch>
        </p:blipFill>
        <p:spPr bwMode="auto">
          <a:xfrm>
            <a:off x="3810000" y="3962400"/>
            <a:ext cx="1123950" cy="1123950"/>
          </a:xfrm>
          <a:prstGeom prst="rect">
            <a:avLst/>
          </a:prstGeom>
          <a:noFill/>
        </p:spPr>
      </p:pic>
      <p:sp>
        <p:nvSpPr>
          <p:cNvPr id="13" name="Rectangle 12"/>
          <p:cNvSpPr/>
          <p:nvPr/>
        </p:nvSpPr>
        <p:spPr>
          <a:xfrm>
            <a:off x="5562600" y="3429000"/>
            <a:ext cx="3311804" cy="400110"/>
          </a:xfrm>
          <a:prstGeom prst="rect">
            <a:avLst/>
          </a:prstGeom>
        </p:spPr>
        <p:txBody>
          <a:bodyPr wrap="none">
            <a:spAutoFit/>
          </a:bodyPr>
          <a:lstStyle/>
          <a:p>
            <a:r>
              <a:rPr lang="en-US" sz="2000" b="1" dirty="0" smtClean="0"/>
              <a:t>Introductory DVD for Trainers</a:t>
            </a:r>
            <a:endParaRPr lang="en-US" sz="2000" b="1" dirty="0"/>
          </a:p>
        </p:txBody>
      </p:sp>
      <p:pic>
        <p:nvPicPr>
          <p:cNvPr id="14" name="Picture 13" descr="cd label small.jpg"/>
          <p:cNvPicPr>
            <a:picLocks noChangeAspect="1"/>
          </p:cNvPicPr>
          <p:nvPr/>
        </p:nvPicPr>
        <p:blipFill>
          <a:blip r:embed="rId8" cstate="print"/>
          <a:srcRect l="2363" t="2363"/>
          <a:stretch>
            <a:fillRect/>
          </a:stretch>
        </p:blipFill>
        <p:spPr>
          <a:xfrm>
            <a:off x="6858001" y="3962400"/>
            <a:ext cx="914399" cy="89968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92753"/>
            <a:ext cx="3124200" cy="4893647"/>
          </a:xfrm>
          <a:prstGeom prst="rect">
            <a:avLst/>
          </a:prstGeom>
          <a:noFill/>
        </p:spPr>
        <p:txBody>
          <a:bodyPr wrap="square" rtlCol="0">
            <a:spAutoFit/>
          </a:bodyPr>
          <a:lstStyle/>
          <a:p>
            <a:r>
              <a:rPr lang="en-US" sz="2400" u="sng" dirty="0" smtClean="0"/>
              <a:t>FLIP CHART</a:t>
            </a:r>
          </a:p>
          <a:p>
            <a:pPr marL="231775" indent="-231775">
              <a:buFont typeface="Arial" pitchFamily="34" charset="0"/>
              <a:buChar char="•"/>
            </a:pPr>
            <a:r>
              <a:rPr lang="en-US" sz="2400" dirty="0" smtClean="0"/>
              <a:t>Contains trainer’s discussion guide on one side, visuals for workers on other side</a:t>
            </a:r>
          </a:p>
          <a:p>
            <a:pPr marL="231775" indent="-231775">
              <a:buFont typeface="Arial" pitchFamily="34" charset="0"/>
              <a:buChar char="•"/>
            </a:pPr>
            <a:r>
              <a:rPr lang="en-US" sz="2400" dirty="0" smtClean="0"/>
              <a:t>Engages farmworkers in discussion and hands-on learning activities</a:t>
            </a:r>
          </a:p>
          <a:p>
            <a:pPr marL="231775" indent="-231775">
              <a:buFont typeface="Arial" pitchFamily="34" charset="0"/>
              <a:buChar char="•"/>
            </a:pPr>
            <a:r>
              <a:rPr lang="en-US" sz="2400" dirty="0" smtClean="0"/>
              <a:t>Addresses all WPS training points for workers</a:t>
            </a:r>
          </a:p>
          <a:p>
            <a:pPr>
              <a:buFont typeface="Arial" pitchFamily="34" charset="0"/>
              <a:buChar char="•"/>
            </a:pPr>
            <a:endParaRPr lang="en-US" sz="2400" dirty="0"/>
          </a:p>
        </p:txBody>
      </p:sp>
      <p:graphicFrame>
        <p:nvGraphicFramePr>
          <p:cNvPr id="53254" name="Object 6"/>
          <p:cNvGraphicFramePr>
            <a:graphicFrameLocks noGrp="1" noChangeAspect="1"/>
          </p:cNvGraphicFramePr>
          <p:nvPr/>
        </p:nvGraphicFramePr>
        <p:xfrm>
          <a:off x="4343400" y="151108"/>
          <a:ext cx="4191000" cy="6478292"/>
        </p:xfrm>
        <a:graphic>
          <a:graphicData uri="http://schemas.openxmlformats.org/presentationml/2006/ole">
            <p:oleObj spid="_x0000_s53254" name="Acrobat Document" r:id="rId4" imgW="7506360" imgH="11618280" progId="AcroExch.Document.7">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nvGraphicFramePr>
        <p:xfrm>
          <a:off x="4419600" y="76200"/>
          <a:ext cx="4005023" cy="6705600"/>
        </p:xfrm>
        <a:graphic>
          <a:graphicData uri="http://schemas.openxmlformats.org/presentationml/2006/ole">
            <p:oleObj spid="_x0000_s26631" name="Acrobat Document" r:id="rId4" imgW="6606000" imgH="11077200" progId="AcroExch.Document.7">
              <p:embed/>
            </p:oleObj>
          </a:graphicData>
        </a:graphic>
      </p:graphicFrame>
      <p:sp>
        <p:nvSpPr>
          <p:cNvPr id="3" name="TextBox 2"/>
          <p:cNvSpPr txBox="1"/>
          <p:nvPr/>
        </p:nvSpPr>
        <p:spPr>
          <a:xfrm>
            <a:off x="457200" y="616089"/>
            <a:ext cx="2971800" cy="5262979"/>
          </a:xfrm>
          <a:prstGeom prst="rect">
            <a:avLst/>
          </a:prstGeom>
          <a:noFill/>
        </p:spPr>
        <p:txBody>
          <a:bodyPr wrap="square" rtlCol="0">
            <a:spAutoFit/>
          </a:bodyPr>
          <a:lstStyle/>
          <a:p>
            <a:r>
              <a:rPr lang="en-US" sz="2400" u="sng" dirty="0" smtClean="0"/>
              <a:t>HANDOUT</a:t>
            </a:r>
          </a:p>
          <a:p>
            <a:pPr marL="231775" indent="-231775">
              <a:buFont typeface="Arial" pitchFamily="34" charset="0"/>
              <a:buChar char="•"/>
            </a:pPr>
            <a:r>
              <a:rPr lang="en-US" sz="2400" dirty="0" smtClean="0"/>
              <a:t>Highlights most important flip chart concepts</a:t>
            </a:r>
          </a:p>
          <a:p>
            <a:pPr marL="231775" indent="-231775">
              <a:buFont typeface="Arial" pitchFamily="34" charset="0"/>
              <a:buChar char="•"/>
            </a:pPr>
            <a:r>
              <a:rPr lang="en-US" sz="2400" dirty="0" smtClean="0"/>
              <a:t>Displays pesticide information by crop production stage</a:t>
            </a:r>
          </a:p>
          <a:p>
            <a:pPr marL="231775" indent="-231775">
              <a:buFont typeface="Arial" pitchFamily="34" charset="0"/>
              <a:buChar char="•"/>
            </a:pPr>
            <a:r>
              <a:rPr lang="en-US" sz="2400" dirty="0" smtClean="0"/>
              <a:t>Contains most commonly used pesticides identified by NCSU crop production specialists</a:t>
            </a:r>
          </a:p>
          <a:p>
            <a:pPr>
              <a:buFont typeface="Arial" pitchFamily="34" charset="0"/>
              <a:buChar char="•"/>
            </a:pPr>
            <a:endParaRPr lang="en-US" sz="2400" dirty="0" smtClean="0"/>
          </a:p>
          <a:p>
            <a:pPr>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4196715" y="76200"/>
          <a:ext cx="4337685" cy="6705600"/>
        </p:xfrm>
        <a:graphic>
          <a:graphicData uri="http://schemas.openxmlformats.org/presentationml/2006/ole">
            <p:oleObj spid="_x0000_s16388" name="Acrobat Document" r:id="rId4" imgW="7506360" imgH="11618280" progId="AcroExch.Document.7">
              <p:embed/>
            </p:oleObj>
          </a:graphicData>
        </a:graphic>
      </p:graphicFrame>
      <p:sp>
        <p:nvSpPr>
          <p:cNvPr id="4" name="TextBox 3"/>
          <p:cNvSpPr txBox="1"/>
          <p:nvPr/>
        </p:nvSpPr>
        <p:spPr>
          <a:xfrm>
            <a:off x="457200" y="616089"/>
            <a:ext cx="3200400" cy="5632311"/>
          </a:xfrm>
          <a:prstGeom prst="rect">
            <a:avLst/>
          </a:prstGeom>
          <a:noFill/>
        </p:spPr>
        <p:txBody>
          <a:bodyPr wrap="square" rtlCol="0">
            <a:spAutoFit/>
          </a:bodyPr>
          <a:lstStyle/>
          <a:p>
            <a:r>
              <a:rPr lang="en-US" sz="2400" u="sng" dirty="0" smtClean="0"/>
              <a:t>FLIP CHART: CROP PRODUCTION STAGES</a:t>
            </a:r>
          </a:p>
          <a:p>
            <a:pPr marL="231775" indent="-231775">
              <a:buFont typeface="Arial" pitchFamily="34" charset="0"/>
              <a:buChar char="•"/>
            </a:pPr>
            <a:r>
              <a:rPr lang="en-US" sz="2400" dirty="0" smtClean="0"/>
              <a:t>Contains several pages on relevant crop production stages for that crop (e.g., </a:t>
            </a:r>
            <a:r>
              <a:rPr lang="en-US" sz="2400" dirty="0" err="1" smtClean="0"/>
              <a:t>Cosecha</a:t>
            </a:r>
            <a:r>
              <a:rPr lang="en-US" sz="2400" dirty="0" smtClean="0"/>
              <a:t> = Harvest)</a:t>
            </a:r>
          </a:p>
          <a:p>
            <a:pPr marL="231775" indent="-231775">
              <a:buFont typeface="Arial" pitchFamily="34" charset="0"/>
              <a:buChar char="•"/>
            </a:pPr>
            <a:r>
              <a:rPr lang="en-US" sz="2400" dirty="0" smtClean="0"/>
              <a:t>Engages farmworkers in discussion of tasks during stages</a:t>
            </a:r>
          </a:p>
          <a:p>
            <a:pPr marL="231775" indent="-231775">
              <a:buFont typeface="Arial" pitchFamily="34" charset="0"/>
              <a:buChar char="•"/>
            </a:pPr>
            <a:r>
              <a:rPr lang="en-US" sz="2400" dirty="0" smtClean="0"/>
              <a:t>Contains pages on </a:t>
            </a:r>
            <a:r>
              <a:rPr lang="en-US" sz="2400" i="1" dirty="0" smtClean="0"/>
              <a:t>why</a:t>
            </a:r>
            <a:r>
              <a:rPr lang="en-US" sz="2400" dirty="0" smtClean="0"/>
              <a:t> pesticides are used and highlights common pests (insect, disease, weed)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4114800" y="54481"/>
          <a:ext cx="4351734" cy="6727319"/>
        </p:xfrm>
        <a:graphic>
          <a:graphicData uri="http://schemas.openxmlformats.org/presentationml/2006/ole">
            <p:oleObj spid="_x0000_s17411" name="Acrobat Document" r:id="rId4" imgW="7506360" imgH="11618280" progId="AcroExch.Document.7">
              <p:embed/>
            </p:oleObj>
          </a:graphicData>
        </a:graphic>
      </p:graphicFrame>
      <p:sp>
        <p:nvSpPr>
          <p:cNvPr id="4" name="TextBox 3"/>
          <p:cNvSpPr txBox="1"/>
          <p:nvPr/>
        </p:nvSpPr>
        <p:spPr>
          <a:xfrm>
            <a:off x="304800" y="657285"/>
            <a:ext cx="3581400" cy="4524315"/>
          </a:xfrm>
          <a:prstGeom prst="rect">
            <a:avLst/>
          </a:prstGeom>
          <a:noFill/>
        </p:spPr>
        <p:txBody>
          <a:bodyPr wrap="square" rtlCol="0">
            <a:spAutoFit/>
          </a:bodyPr>
          <a:lstStyle/>
          <a:p>
            <a:r>
              <a:rPr lang="en-US" sz="2400" u="sng" dirty="0" smtClean="0"/>
              <a:t>FLIP CHART: TOXICITY SIGNAL WORD</a:t>
            </a:r>
          </a:p>
          <a:p>
            <a:pPr marL="231775" indent="-231775">
              <a:buFont typeface="Arial" pitchFamily="34" charset="0"/>
              <a:buChar char="•"/>
            </a:pPr>
            <a:r>
              <a:rPr lang="en-US" sz="2400" dirty="0" smtClean="0"/>
              <a:t>Traffic light analogy helps farmworkers understand toxicity levels (Nivel Toxico) and signal words</a:t>
            </a:r>
          </a:p>
          <a:p>
            <a:pPr marL="688975" lvl="1" indent="-231775">
              <a:buFont typeface="Arial" pitchFamily="34" charset="0"/>
              <a:buChar char="•"/>
            </a:pPr>
            <a:r>
              <a:rPr lang="en-US" sz="2400" dirty="0" smtClean="0"/>
              <a:t>Peligro-Veneno = Danger-Poison</a:t>
            </a:r>
          </a:p>
          <a:p>
            <a:pPr marL="688975" lvl="1" indent="-231775">
              <a:buFont typeface="Arial" pitchFamily="34" charset="0"/>
              <a:buChar char="•"/>
            </a:pPr>
            <a:r>
              <a:rPr lang="en-US" sz="2400" dirty="0" smtClean="0"/>
              <a:t>Peligro = Danger</a:t>
            </a:r>
          </a:p>
          <a:p>
            <a:pPr marL="688975" lvl="1" indent="-231775">
              <a:buFont typeface="Arial" pitchFamily="34" charset="0"/>
              <a:buChar char="•"/>
            </a:pPr>
            <a:r>
              <a:rPr lang="en-US" sz="2400" dirty="0" smtClean="0"/>
              <a:t>Aviso = Warning</a:t>
            </a:r>
          </a:p>
          <a:p>
            <a:pPr marL="688975" lvl="1" indent="-231775">
              <a:buFont typeface="Arial" pitchFamily="34" charset="0"/>
              <a:buChar char="•"/>
            </a:pPr>
            <a:r>
              <a:rPr lang="en-US" sz="2400" dirty="0" smtClean="0"/>
              <a:t>Precaucion = Caution</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9164</TotalTime>
  <Words>2221</Words>
  <Application>Microsoft Office PowerPoint</Application>
  <PresentationFormat>On-screen Show (4:3)</PresentationFormat>
  <Paragraphs>168</Paragraphs>
  <Slides>22</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Median</vt:lpstr>
      <vt:lpstr>Acrobat Document</vt:lpstr>
      <vt:lpstr>Pesticides &amp; Farmworker Health Toolkit  http://go.ncsu.edu/pesticide-toolkit</vt:lpstr>
      <vt:lpstr>Introductory YouTube Video</vt:lpstr>
      <vt:lpstr>Target Audience for Pesticide Safety Education:  Spanish-Speaking Farmworkers</vt:lpstr>
      <vt:lpstr>Development Process</vt:lpstr>
      <vt:lpstr>Crops &amp; Crop-Specific Toolkit Components</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Order Toolkits Online: https://eprint.universalprinting.com/pesticide-toolkit </vt:lpstr>
      <vt:lpstr>Training in the Field and on the Farm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Catherine</dc:creator>
  <cp:lastModifiedBy>Wayne Buhler</cp:lastModifiedBy>
  <cp:revision>312</cp:revision>
  <dcterms:created xsi:type="dcterms:W3CDTF">2009-08-21T18:34:12Z</dcterms:created>
  <dcterms:modified xsi:type="dcterms:W3CDTF">2011-10-20T17:38:49Z</dcterms:modified>
</cp:coreProperties>
</file>