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5" r:id="rId2"/>
    <p:sldId id="338" r:id="rId3"/>
    <p:sldId id="339" r:id="rId4"/>
    <p:sldId id="341" r:id="rId5"/>
    <p:sldId id="391" r:id="rId6"/>
    <p:sldId id="396" r:id="rId7"/>
    <p:sldId id="397" r:id="rId8"/>
    <p:sldId id="340" r:id="rId9"/>
    <p:sldId id="345" r:id="rId10"/>
    <p:sldId id="349" r:id="rId11"/>
    <p:sldId id="256" r:id="rId12"/>
    <p:sldId id="284" r:id="rId13"/>
    <p:sldId id="286" r:id="rId14"/>
    <p:sldId id="287" r:id="rId15"/>
    <p:sldId id="314" r:id="rId16"/>
    <p:sldId id="311" r:id="rId17"/>
    <p:sldId id="394" r:id="rId18"/>
    <p:sldId id="361" r:id="rId19"/>
    <p:sldId id="395" r:id="rId20"/>
    <p:sldId id="365" r:id="rId21"/>
    <p:sldId id="398" r:id="rId22"/>
    <p:sldId id="388" r:id="rId23"/>
    <p:sldId id="389" r:id="rId24"/>
    <p:sldId id="390" r:id="rId25"/>
    <p:sldId id="377" r:id="rId26"/>
    <p:sldId id="378" r:id="rId27"/>
    <p:sldId id="379" r:id="rId28"/>
    <p:sldId id="380" r:id="rId29"/>
    <p:sldId id="381" r:id="rId30"/>
    <p:sldId id="382" r:id="rId31"/>
    <p:sldId id="392" r:id="rId32"/>
    <p:sldId id="393" r:id="rId33"/>
    <p:sldId id="386" r:id="rId34"/>
  </p:sldIdLst>
  <p:sldSz cx="9144000" cy="6858000" type="screen4x3"/>
  <p:notesSz cx="68580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B06"/>
    <a:srgbClr val="EDB249"/>
    <a:srgbClr val="CC6600"/>
    <a:srgbClr val="F9E555"/>
    <a:srgbClr val="FEF8D6"/>
    <a:srgbClr val="F9E761"/>
    <a:srgbClr val="E79D19"/>
    <a:srgbClr val="D89316"/>
    <a:srgbClr val="ECE9D0"/>
    <a:srgbClr val="F7DE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95335" autoAdjust="0"/>
  </p:normalViewPr>
  <p:slideViewPr>
    <p:cSldViewPr>
      <p:cViewPr varScale="1">
        <p:scale>
          <a:sx n="111" d="100"/>
          <a:sy n="111" d="100"/>
        </p:scale>
        <p:origin x="160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c:v>
                </c:pt>
              </c:strCache>
            </c:strRef>
          </c:tx>
          <c:invertIfNegative val="0"/>
          <c:dLbls>
            <c:delete val="1"/>
          </c:dLbls>
          <c:cat>
            <c:strRef>
              <c:f>Sheet1!$A$2:$A$22</c:f>
              <c:strCache>
                <c:ptCount val="21"/>
                <c:pt idx="0">
                  <c:v>Steward</c:v>
                </c:pt>
                <c:pt idx="1">
                  <c:v>Intrepid</c:v>
                </c:pt>
                <c:pt idx="2">
                  <c:v>Dimilin</c:v>
                </c:pt>
                <c:pt idx="3">
                  <c:v>Belt</c:v>
                </c:pt>
                <c:pt idx="4">
                  <c:v>Belay</c:v>
                </c:pt>
                <c:pt idx="5">
                  <c:v>Leverage 360</c:v>
                </c:pt>
                <c:pt idx="6">
                  <c:v>Baythroid XL, Tombstone Helios</c:v>
                </c:pt>
                <c:pt idx="7">
                  <c:v>Asana XL</c:v>
                </c:pt>
                <c:pt idx="8">
                  <c:v>Nufos, Chlorpyrifos</c:v>
                </c:pt>
                <c:pt idx="9">
                  <c:v>Orthene 97 , Acephate 97</c:v>
                </c:pt>
                <c:pt idx="10">
                  <c:v>Declare</c:v>
                </c:pt>
                <c:pt idx="11">
                  <c:v>Cobalt Advanced</c:v>
                </c:pt>
                <c:pt idx="12">
                  <c:v>Mustang Max</c:v>
                </c:pt>
                <c:pt idx="13">
                  <c:v>Stallion</c:v>
                </c:pt>
                <c:pt idx="14">
                  <c:v>Endigo</c:v>
                </c:pt>
                <c:pt idx="15">
                  <c:v>Sevin, Carbaryl</c:v>
                </c:pt>
                <c:pt idx="16">
                  <c:v>Karate Z, Warrior</c:v>
                </c:pt>
                <c:pt idx="17">
                  <c:v>Hero</c:v>
                </c:pt>
                <c:pt idx="18">
                  <c:v>Brigade, Discipline, Sniper, Fanfare, SkyRaider</c:v>
                </c:pt>
                <c:pt idx="19">
                  <c:v>Brigadier</c:v>
                </c:pt>
                <c:pt idx="20">
                  <c:v>Triple Crown</c:v>
                </c:pt>
              </c:strCache>
            </c:strRef>
          </c:cat>
          <c:val>
            <c:numRef>
              <c:f>Sheet1!$B$2:$B$22</c:f>
              <c:numCache>
                <c:formatCode>General</c:formatCode>
                <c:ptCount val="21"/>
                <c:pt idx="3" formatCode="0.00">
                  <c:v>32.799999999999997</c:v>
                </c:pt>
                <c:pt idx="4" formatCode="0.00">
                  <c:v>77.45</c:v>
                </c:pt>
                <c:pt idx="5" formatCode="0.00">
                  <c:v>66.990000000000023</c:v>
                </c:pt>
                <c:pt idx="6" formatCode="0.00">
                  <c:v>71.240000000000023</c:v>
                </c:pt>
                <c:pt idx="9" formatCode="0.00">
                  <c:v>94.56</c:v>
                </c:pt>
                <c:pt idx="10" formatCode="0.00">
                  <c:v>88.490000000000023</c:v>
                </c:pt>
                <c:pt idx="11" formatCode="0.00">
                  <c:v>82.32</c:v>
                </c:pt>
                <c:pt idx="12" formatCode="0.00">
                  <c:v>97.5</c:v>
                </c:pt>
                <c:pt idx="13" formatCode="0.00">
                  <c:v>94.45</c:v>
                </c:pt>
                <c:pt idx="14" formatCode="0.00">
                  <c:v>96.3</c:v>
                </c:pt>
                <c:pt idx="16" formatCode="0.00">
                  <c:v>95.13</c:v>
                </c:pt>
                <c:pt idx="17" formatCode="0.00">
                  <c:v>97.2</c:v>
                </c:pt>
                <c:pt idx="18" formatCode="0.00">
                  <c:v>98.9</c:v>
                </c:pt>
                <c:pt idx="19" formatCode="0.00">
                  <c:v>97.240000000000023</c:v>
                </c:pt>
                <c:pt idx="20" formatCode="0.00">
                  <c:v>97.42</c:v>
                </c:pt>
              </c:numCache>
            </c:numRef>
          </c:val>
        </c:ser>
        <c:ser>
          <c:idx val="1"/>
          <c:order val="1"/>
          <c:tx>
            <c:strRef>
              <c:f>Sheet1!$C$1</c:f>
              <c:strCache>
                <c:ptCount val="1"/>
                <c:pt idx="0">
                  <c:v>Column1</c:v>
                </c:pt>
              </c:strCache>
            </c:strRef>
          </c:tx>
          <c:invertIfNegative val="0"/>
          <c:dLbls>
            <c:delete val="1"/>
          </c:dLbls>
          <c:cat>
            <c:strRef>
              <c:f>Sheet1!$A$2:$A$22</c:f>
              <c:strCache>
                <c:ptCount val="21"/>
                <c:pt idx="0">
                  <c:v>Steward</c:v>
                </c:pt>
                <c:pt idx="1">
                  <c:v>Intrepid</c:v>
                </c:pt>
                <c:pt idx="2">
                  <c:v>Dimilin</c:v>
                </c:pt>
                <c:pt idx="3">
                  <c:v>Belt</c:v>
                </c:pt>
                <c:pt idx="4">
                  <c:v>Belay</c:v>
                </c:pt>
                <c:pt idx="5">
                  <c:v>Leverage 360</c:v>
                </c:pt>
                <c:pt idx="6">
                  <c:v>Baythroid XL, Tombstone Helios</c:v>
                </c:pt>
                <c:pt idx="7">
                  <c:v>Asana XL</c:v>
                </c:pt>
                <c:pt idx="8">
                  <c:v>Nufos, Chlorpyrifos</c:v>
                </c:pt>
                <c:pt idx="9">
                  <c:v>Orthene 97 , Acephate 97</c:v>
                </c:pt>
                <c:pt idx="10">
                  <c:v>Declare</c:v>
                </c:pt>
                <c:pt idx="11">
                  <c:v>Cobalt Advanced</c:v>
                </c:pt>
                <c:pt idx="12">
                  <c:v>Mustang Max</c:v>
                </c:pt>
                <c:pt idx="13">
                  <c:v>Stallion</c:v>
                </c:pt>
                <c:pt idx="14">
                  <c:v>Endigo</c:v>
                </c:pt>
                <c:pt idx="15">
                  <c:v>Sevin, Carbaryl</c:v>
                </c:pt>
                <c:pt idx="16">
                  <c:v>Karate Z, Warrior</c:v>
                </c:pt>
                <c:pt idx="17">
                  <c:v>Hero</c:v>
                </c:pt>
                <c:pt idx="18">
                  <c:v>Brigade, Discipline, Sniper, Fanfare, SkyRaider</c:v>
                </c:pt>
                <c:pt idx="19">
                  <c:v>Brigadier</c:v>
                </c:pt>
                <c:pt idx="20">
                  <c:v>Triple Crown</c:v>
                </c:pt>
              </c:strCache>
            </c:strRef>
          </c:cat>
          <c:val>
            <c:numRef>
              <c:f>Sheet1!$C$2:$C$22</c:f>
              <c:numCache>
                <c:formatCode>0.00</c:formatCode>
                <c:ptCount val="21"/>
                <c:pt idx="0">
                  <c:v>2.16</c:v>
                </c:pt>
                <c:pt idx="1">
                  <c:v>16.919999999999991</c:v>
                </c:pt>
                <c:pt idx="2">
                  <c:v>32.15</c:v>
                </c:pt>
                <c:pt idx="3">
                  <c:v>47.13</c:v>
                </c:pt>
                <c:pt idx="4">
                  <c:v>54.290000000000013</c:v>
                </c:pt>
                <c:pt idx="5">
                  <c:v>55.620000000000012</c:v>
                </c:pt>
                <c:pt idx="6">
                  <c:v>62.160000000000011</c:v>
                </c:pt>
                <c:pt idx="7">
                  <c:v>63.53</c:v>
                </c:pt>
                <c:pt idx="8">
                  <c:v>71.62</c:v>
                </c:pt>
                <c:pt idx="9">
                  <c:v>73.319999999999993</c:v>
                </c:pt>
                <c:pt idx="10">
                  <c:v>78.290000000000006</c:v>
                </c:pt>
                <c:pt idx="11">
                  <c:v>83.54</c:v>
                </c:pt>
                <c:pt idx="12">
                  <c:v>85.710000000000022</c:v>
                </c:pt>
                <c:pt idx="13">
                  <c:v>86.410000000000025</c:v>
                </c:pt>
                <c:pt idx="14">
                  <c:v>86.62</c:v>
                </c:pt>
                <c:pt idx="15">
                  <c:v>87.77</c:v>
                </c:pt>
                <c:pt idx="16">
                  <c:v>88.32</c:v>
                </c:pt>
                <c:pt idx="17">
                  <c:v>92.39</c:v>
                </c:pt>
                <c:pt idx="18">
                  <c:v>94.05</c:v>
                </c:pt>
                <c:pt idx="19">
                  <c:v>94.51</c:v>
                </c:pt>
                <c:pt idx="20">
                  <c:v>98.92</c:v>
                </c:pt>
              </c:numCache>
            </c:numRef>
          </c:val>
        </c:ser>
        <c:dLbls>
          <c:showLegendKey val="0"/>
          <c:showVal val="1"/>
          <c:showCatName val="0"/>
          <c:showSerName val="0"/>
          <c:showPercent val="0"/>
          <c:showBubbleSize val="0"/>
        </c:dLbls>
        <c:gapWidth val="50"/>
        <c:axId val="178608144"/>
        <c:axId val="178608704"/>
      </c:barChart>
      <c:catAx>
        <c:axId val="178608144"/>
        <c:scaling>
          <c:orientation val="minMax"/>
        </c:scaling>
        <c:delete val="0"/>
        <c:axPos val="l"/>
        <c:numFmt formatCode="General" sourceLinked="0"/>
        <c:majorTickMark val="none"/>
        <c:minorTickMark val="none"/>
        <c:tickLblPos val="nextTo"/>
        <c:txPr>
          <a:bodyPr/>
          <a:lstStyle/>
          <a:p>
            <a:pPr>
              <a:defRPr sz="900" b="1"/>
            </a:pPr>
            <a:endParaRPr lang="en-US"/>
          </a:p>
        </c:txPr>
        <c:crossAx val="178608704"/>
        <c:crosses val="autoZero"/>
        <c:auto val="1"/>
        <c:lblAlgn val="ctr"/>
        <c:lblOffset val="100"/>
        <c:noMultiLvlLbl val="0"/>
      </c:catAx>
      <c:valAx>
        <c:axId val="178608704"/>
        <c:scaling>
          <c:orientation val="minMax"/>
          <c:max val="100"/>
        </c:scaling>
        <c:delete val="0"/>
        <c:axPos val="b"/>
        <c:majorGridlines/>
        <c:title>
          <c:tx>
            <c:rich>
              <a:bodyPr/>
              <a:lstStyle/>
              <a:p>
                <a:pPr>
                  <a:defRPr/>
                </a:pPr>
                <a:r>
                  <a:rPr lang="en-US" dirty="0" smtClean="0"/>
                  <a:t>Percent</a:t>
                </a:r>
                <a:r>
                  <a:rPr lang="en-US" baseline="0" dirty="0" smtClean="0"/>
                  <a:t> Control (2-5 DAT and 6-14 DAT)</a:t>
                </a:r>
                <a:endParaRPr lang="en-US" dirty="0"/>
              </a:p>
            </c:rich>
          </c:tx>
          <c:overlay val="0"/>
        </c:title>
        <c:numFmt formatCode="0" sourceLinked="0"/>
        <c:majorTickMark val="none"/>
        <c:minorTickMark val="none"/>
        <c:tickLblPos val="nextTo"/>
        <c:crossAx val="1786081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3177" tIns="46589" rIns="93177" bIns="46589" rtlCol="0"/>
          <a:lstStyle>
            <a:lvl1pPr algn="r">
              <a:defRPr sz="1200"/>
            </a:lvl1pPr>
          </a:lstStyle>
          <a:p>
            <a:fld id="{34E667B2-A5B6-434D-B1D4-2990F65FF694}" type="datetimeFigureOut">
              <a:rPr lang="en-US" smtClean="0"/>
              <a:t>1/12/2015</a:t>
            </a:fld>
            <a:endParaRPr lang="en-US"/>
          </a:p>
        </p:txBody>
      </p:sp>
      <p:sp>
        <p:nvSpPr>
          <p:cNvPr id="4" name="Footer Placeholder 3"/>
          <p:cNvSpPr>
            <a:spLocks noGrp="1"/>
          </p:cNvSpPr>
          <p:nvPr>
            <p:ph type="ftr" sz="quarter" idx="2"/>
          </p:nvPr>
        </p:nvSpPr>
        <p:spPr>
          <a:xfrm>
            <a:off x="1" y="8829969"/>
            <a:ext cx="297180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9"/>
            <a:ext cx="2971800" cy="466433"/>
          </a:xfrm>
          <a:prstGeom prst="rect">
            <a:avLst/>
          </a:prstGeom>
        </p:spPr>
        <p:txBody>
          <a:bodyPr vert="horz" lIns="93177" tIns="46589" rIns="93177" bIns="46589" rtlCol="0" anchor="b"/>
          <a:lstStyle>
            <a:lvl1pPr algn="r">
              <a:defRPr sz="1200"/>
            </a:lvl1pPr>
          </a:lstStyle>
          <a:p>
            <a:fld id="{3A55C6B2-C572-4612-BBCA-7F279B0AD5A9}" type="slidenum">
              <a:rPr lang="en-US" smtClean="0"/>
              <a:t>‹#›</a:t>
            </a:fld>
            <a:endParaRPr lang="en-US"/>
          </a:p>
        </p:txBody>
      </p:sp>
    </p:spTree>
    <p:extLst>
      <p:ext uri="{BB962C8B-B14F-4D97-AF65-F5344CB8AC3E}">
        <p14:creationId xmlns:p14="http://schemas.microsoft.com/office/powerpoint/2010/main" val="3934257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3177" tIns="46589" rIns="93177" bIns="46589" rtlCol="0"/>
          <a:lstStyle>
            <a:lvl1pPr algn="r">
              <a:defRPr sz="1200"/>
            </a:lvl1pPr>
          </a:lstStyle>
          <a:p>
            <a:fld id="{1E910188-C8FF-4A58-9EA9-402ECA4EEA03}" type="datetimeFigureOut">
              <a:rPr lang="en-US" smtClean="0"/>
              <a:pPr/>
              <a:t>1/12/2015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77" tIns="46589" rIns="93177" bIns="46589" rtlCol="0" anchor="b"/>
          <a:lstStyle>
            <a:lvl1pPr algn="r">
              <a:defRPr sz="1200"/>
            </a:lvl1pPr>
          </a:lstStyle>
          <a:p>
            <a:fld id="{A9F087C1-90CB-47F6-9BDF-E2470477206B}" type="slidenum">
              <a:rPr lang="en-US" smtClean="0"/>
              <a:pPr/>
              <a:t>‹#›</a:t>
            </a:fld>
            <a:endParaRPr lang="en-US"/>
          </a:p>
        </p:txBody>
      </p:sp>
    </p:spTree>
    <p:extLst>
      <p:ext uri="{BB962C8B-B14F-4D97-AF65-F5344CB8AC3E}">
        <p14:creationId xmlns:p14="http://schemas.microsoft.com/office/powerpoint/2010/main" val="241987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a:t>
            </a:fld>
            <a:endParaRPr lang="en-US"/>
          </a:p>
        </p:txBody>
      </p:sp>
    </p:spTree>
    <p:extLst>
      <p:ext uri="{BB962C8B-B14F-4D97-AF65-F5344CB8AC3E}">
        <p14:creationId xmlns:p14="http://schemas.microsoft.com/office/powerpoint/2010/main" val="21551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10</a:t>
            </a:fld>
            <a:endParaRPr lang="en-US"/>
          </a:p>
        </p:txBody>
      </p:sp>
    </p:spTree>
    <p:extLst>
      <p:ext uri="{BB962C8B-B14F-4D97-AF65-F5344CB8AC3E}">
        <p14:creationId xmlns:p14="http://schemas.microsoft.com/office/powerpoint/2010/main" val="283226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11</a:t>
            </a:fld>
            <a:endParaRPr lang="en-US"/>
          </a:p>
        </p:txBody>
      </p:sp>
    </p:spTree>
    <p:extLst>
      <p:ext uri="{BB962C8B-B14F-4D97-AF65-F5344CB8AC3E}">
        <p14:creationId xmlns:p14="http://schemas.microsoft.com/office/powerpoint/2010/main" val="258580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12</a:t>
            </a:fld>
            <a:endParaRPr lang="en-US"/>
          </a:p>
        </p:txBody>
      </p:sp>
    </p:spTree>
    <p:extLst>
      <p:ext uri="{BB962C8B-B14F-4D97-AF65-F5344CB8AC3E}">
        <p14:creationId xmlns:p14="http://schemas.microsoft.com/office/powerpoint/2010/main" val="296757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13</a:t>
            </a:fld>
            <a:endParaRPr lang="en-US"/>
          </a:p>
        </p:txBody>
      </p:sp>
    </p:spTree>
    <p:extLst>
      <p:ext uri="{BB962C8B-B14F-4D97-AF65-F5344CB8AC3E}">
        <p14:creationId xmlns:p14="http://schemas.microsoft.com/office/powerpoint/2010/main" val="329930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14</a:t>
            </a:fld>
            <a:endParaRPr lang="en-US"/>
          </a:p>
        </p:txBody>
      </p:sp>
    </p:spTree>
    <p:extLst>
      <p:ext uri="{BB962C8B-B14F-4D97-AF65-F5344CB8AC3E}">
        <p14:creationId xmlns:p14="http://schemas.microsoft.com/office/powerpoint/2010/main" val="417271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15</a:t>
            </a:fld>
            <a:endParaRPr lang="en-US"/>
          </a:p>
        </p:txBody>
      </p:sp>
    </p:spTree>
    <p:extLst>
      <p:ext uri="{BB962C8B-B14F-4D97-AF65-F5344CB8AC3E}">
        <p14:creationId xmlns:p14="http://schemas.microsoft.com/office/powerpoint/2010/main" val="397875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16</a:t>
            </a:fld>
            <a:endParaRPr lang="en-US"/>
          </a:p>
        </p:txBody>
      </p:sp>
    </p:spTree>
    <p:extLst>
      <p:ext uri="{BB962C8B-B14F-4D97-AF65-F5344CB8AC3E}">
        <p14:creationId xmlns:p14="http://schemas.microsoft.com/office/powerpoint/2010/main" val="245204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45B66-E9C9-054A-A3CA-F40D437431CC}" type="slidenum">
              <a:rPr lang="en-US" smtClean="0"/>
              <a:t>17</a:t>
            </a:fld>
            <a:endParaRPr lang="en-US"/>
          </a:p>
        </p:txBody>
      </p:sp>
    </p:spTree>
    <p:extLst>
      <p:ext uri="{BB962C8B-B14F-4D97-AF65-F5344CB8AC3E}">
        <p14:creationId xmlns:p14="http://schemas.microsoft.com/office/powerpoint/2010/main" val="65555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8951E-F33C-45A0-9E8F-4299940D8962}" type="slidenum">
              <a:rPr lang="en-US" smtClean="0"/>
              <a:pPr/>
              <a:t>18</a:t>
            </a:fld>
            <a:endParaRPr lang="en-US"/>
          </a:p>
        </p:txBody>
      </p:sp>
    </p:spTree>
    <p:extLst>
      <p:ext uri="{BB962C8B-B14F-4D97-AF65-F5344CB8AC3E}">
        <p14:creationId xmlns:p14="http://schemas.microsoft.com/office/powerpoint/2010/main" val="218413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19</a:t>
            </a:fld>
            <a:endParaRPr lang="en-US"/>
          </a:p>
        </p:txBody>
      </p:sp>
    </p:spTree>
    <p:extLst>
      <p:ext uri="{BB962C8B-B14F-4D97-AF65-F5344CB8AC3E}">
        <p14:creationId xmlns:p14="http://schemas.microsoft.com/office/powerpoint/2010/main" val="12812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a:t>
            </a:fld>
            <a:endParaRPr lang="en-US"/>
          </a:p>
        </p:txBody>
      </p:sp>
    </p:spTree>
    <p:extLst>
      <p:ext uri="{BB962C8B-B14F-4D97-AF65-F5344CB8AC3E}">
        <p14:creationId xmlns:p14="http://schemas.microsoft.com/office/powerpoint/2010/main" val="3921982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B8951E-F33C-45A0-9E8F-4299940D8962}" type="slidenum">
              <a:rPr lang="en-US" smtClean="0"/>
              <a:pPr/>
              <a:t>20</a:t>
            </a:fld>
            <a:endParaRPr lang="en-US"/>
          </a:p>
        </p:txBody>
      </p:sp>
    </p:spTree>
    <p:extLst>
      <p:ext uri="{BB962C8B-B14F-4D97-AF65-F5344CB8AC3E}">
        <p14:creationId xmlns:p14="http://schemas.microsoft.com/office/powerpoint/2010/main" val="2019792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21</a:t>
            </a:fld>
            <a:endParaRPr lang="en-US"/>
          </a:p>
        </p:txBody>
      </p:sp>
    </p:spTree>
    <p:extLst>
      <p:ext uri="{BB962C8B-B14F-4D97-AF65-F5344CB8AC3E}">
        <p14:creationId xmlns:p14="http://schemas.microsoft.com/office/powerpoint/2010/main" val="88722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22</a:t>
            </a:fld>
            <a:endParaRPr lang="en-US"/>
          </a:p>
        </p:txBody>
      </p:sp>
    </p:spTree>
    <p:extLst>
      <p:ext uri="{BB962C8B-B14F-4D97-AF65-F5344CB8AC3E}">
        <p14:creationId xmlns:p14="http://schemas.microsoft.com/office/powerpoint/2010/main" val="230797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23</a:t>
            </a:fld>
            <a:endParaRPr lang="en-US"/>
          </a:p>
        </p:txBody>
      </p:sp>
    </p:spTree>
    <p:extLst>
      <p:ext uri="{BB962C8B-B14F-4D97-AF65-F5344CB8AC3E}">
        <p14:creationId xmlns:p14="http://schemas.microsoft.com/office/powerpoint/2010/main" val="4283305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24</a:t>
            </a:fld>
            <a:endParaRPr lang="en-US"/>
          </a:p>
        </p:txBody>
      </p:sp>
    </p:spTree>
    <p:extLst>
      <p:ext uri="{BB962C8B-B14F-4D97-AF65-F5344CB8AC3E}">
        <p14:creationId xmlns:p14="http://schemas.microsoft.com/office/powerpoint/2010/main" val="50474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The wasp is in the circle.</a:t>
            </a: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8E343D-3449-3A4B-9141-9BABDF9B6B14}" type="slidenum">
              <a:rPr lang="en-US" sz="1200">
                <a:solidFill>
                  <a:srgbClr val="000000"/>
                </a:solidFill>
                <a:latin typeface="Calibri" charset="0"/>
              </a:rPr>
              <a:pPr eaLnBrk="1" hangingPunct="1"/>
              <a:t>25</a:t>
            </a:fld>
            <a:endParaRPr lang="en-US" sz="1200">
              <a:solidFill>
                <a:srgbClr val="000000"/>
              </a:solidFill>
              <a:latin typeface="Calibri" charset="0"/>
            </a:endParaRPr>
          </a:p>
        </p:txBody>
      </p:sp>
    </p:spTree>
    <p:extLst>
      <p:ext uri="{BB962C8B-B14F-4D97-AF65-F5344CB8AC3E}">
        <p14:creationId xmlns:p14="http://schemas.microsoft.com/office/powerpoint/2010/main" val="3629875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Mention B. </a:t>
            </a:r>
            <a:r>
              <a:rPr lang="en-US" dirty="0" err="1" smtClean="0">
                <a:latin typeface="Calibri" charset="0"/>
              </a:rPr>
              <a:t>bassiana</a:t>
            </a:r>
            <a:r>
              <a:rPr lang="en-US" dirty="0" smtClean="0">
                <a:latin typeface="Calibri" charset="0"/>
              </a:rPr>
              <a:t> has</a:t>
            </a:r>
            <a:r>
              <a:rPr lang="en-US" baseline="0" dirty="0" smtClean="0">
                <a:latin typeface="Calibri" charset="0"/>
              </a:rPr>
              <a:t> been observed across the SE</a:t>
            </a:r>
            <a:endParaRPr lang="en-US" dirty="0">
              <a:latin typeface="Calibri" charset="0"/>
            </a:endParaRPr>
          </a:p>
        </p:txBody>
      </p:sp>
      <p:sp>
        <p:nvSpPr>
          <p:cNvPr id="880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DE6E05-3DAC-5248-8F7C-08CD3CA30744}" type="slidenum">
              <a:rPr lang="en-US" sz="1200">
                <a:solidFill>
                  <a:srgbClr val="000000"/>
                </a:solidFill>
                <a:latin typeface="Calibri" charset="0"/>
              </a:rPr>
              <a:pPr eaLnBrk="1" hangingPunct="1"/>
              <a:t>26</a:t>
            </a:fld>
            <a:endParaRPr lang="en-US" sz="1200">
              <a:solidFill>
                <a:srgbClr val="000000"/>
              </a:solidFill>
              <a:latin typeface="Calibri" charset="0"/>
            </a:endParaRPr>
          </a:p>
        </p:txBody>
      </p:sp>
    </p:spTree>
    <p:extLst>
      <p:ext uri="{BB962C8B-B14F-4D97-AF65-F5344CB8AC3E}">
        <p14:creationId xmlns:p14="http://schemas.microsoft.com/office/powerpoint/2010/main" val="1405719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27</a:t>
            </a:fld>
            <a:endParaRPr lang="en-US"/>
          </a:p>
        </p:txBody>
      </p:sp>
    </p:spTree>
    <p:extLst>
      <p:ext uri="{BB962C8B-B14F-4D97-AF65-F5344CB8AC3E}">
        <p14:creationId xmlns:p14="http://schemas.microsoft.com/office/powerpoint/2010/main" val="77514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28</a:t>
            </a:fld>
            <a:endParaRPr lang="en-US"/>
          </a:p>
        </p:txBody>
      </p:sp>
    </p:spTree>
    <p:extLst>
      <p:ext uri="{BB962C8B-B14F-4D97-AF65-F5344CB8AC3E}">
        <p14:creationId xmlns:p14="http://schemas.microsoft.com/office/powerpoint/2010/main" val="138830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29</a:t>
            </a:fld>
            <a:endParaRPr lang="en-US"/>
          </a:p>
        </p:txBody>
      </p:sp>
    </p:spTree>
    <p:extLst>
      <p:ext uri="{BB962C8B-B14F-4D97-AF65-F5344CB8AC3E}">
        <p14:creationId xmlns:p14="http://schemas.microsoft.com/office/powerpoint/2010/main" val="3116192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3</a:t>
            </a:fld>
            <a:endParaRPr lang="en-US"/>
          </a:p>
        </p:txBody>
      </p:sp>
    </p:spTree>
    <p:extLst>
      <p:ext uri="{BB962C8B-B14F-4D97-AF65-F5344CB8AC3E}">
        <p14:creationId xmlns:p14="http://schemas.microsoft.com/office/powerpoint/2010/main" val="3433765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30</a:t>
            </a:fld>
            <a:endParaRPr lang="en-US"/>
          </a:p>
        </p:txBody>
      </p:sp>
    </p:spTree>
    <p:extLst>
      <p:ext uri="{BB962C8B-B14F-4D97-AF65-F5344CB8AC3E}">
        <p14:creationId xmlns:p14="http://schemas.microsoft.com/office/powerpoint/2010/main" val="251866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our visual counts, we were able to observed that fewer adults were found in the no-till situation. In</a:t>
            </a:r>
            <a:r>
              <a:rPr lang="en-US" baseline="0" dirty="0" smtClean="0"/>
              <a:t> the graph, the x-axis represent the years and locations for this experiment. Red bars represent number of adults under tilled situation, blue bars represent the abundance of kudzu bugs under no-till situation.</a:t>
            </a:r>
            <a:endParaRPr lang="en-US" dirty="0"/>
          </a:p>
        </p:txBody>
      </p:sp>
      <p:sp>
        <p:nvSpPr>
          <p:cNvPr id="4" name="Slide Number Placeholder 3"/>
          <p:cNvSpPr>
            <a:spLocks noGrp="1"/>
          </p:cNvSpPr>
          <p:nvPr>
            <p:ph type="sldNum" sz="quarter" idx="10"/>
          </p:nvPr>
        </p:nvSpPr>
        <p:spPr/>
        <p:txBody>
          <a:bodyPr/>
          <a:lstStyle/>
          <a:p>
            <a:fld id="{6E132C0E-E8F0-4F8A-9DF2-5A35DBEA3FFE}" type="slidenum">
              <a:rPr lang="en-US" smtClean="0"/>
              <a:t>31</a:t>
            </a:fld>
            <a:endParaRPr lang="en-US"/>
          </a:p>
        </p:txBody>
      </p:sp>
    </p:spTree>
    <p:extLst>
      <p:ext uri="{BB962C8B-B14F-4D97-AF65-F5344CB8AC3E}">
        <p14:creationId xmlns:p14="http://schemas.microsoft.com/office/powerpoint/2010/main" val="3364049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pattern observed where fewer kudzu</a:t>
            </a:r>
            <a:r>
              <a:rPr lang="en-US" baseline="0" dirty="0" smtClean="0"/>
              <a:t> bugs in no-till plots held throughout the season. </a:t>
            </a:r>
            <a:r>
              <a:rPr lang="en-US" dirty="0" smtClean="0"/>
              <a:t>. In</a:t>
            </a:r>
            <a:r>
              <a:rPr lang="en-US" baseline="0" dirty="0" smtClean="0"/>
              <a:t> the graph, the x-axis represents the years and locations for this portion of the experiment. Orange bars represent number of adults and nymphs under tilled situation, green bars represent the abundance of kudzu bugs under no-till situation.</a:t>
            </a:r>
            <a:endParaRPr lang="en-US" dirty="0"/>
          </a:p>
        </p:txBody>
      </p:sp>
      <p:sp>
        <p:nvSpPr>
          <p:cNvPr id="4" name="Slide Number Placeholder 3"/>
          <p:cNvSpPr>
            <a:spLocks noGrp="1"/>
          </p:cNvSpPr>
          <p:nvPr>
            <p:ph type="sldNum" sz="quarter" idx="10"/>
          </p:nvPr>
        </p:nvSpPr>
        <p:spPr/>
        <p:txBody>
          <a:bodyPr/>
          <a:lstStyle/>
          <a:p>
            <a:fld id="{6E132C0E-E8F0-4F8A-9DF2-5A35DBEA3FFE}" type="slidenum">
              <a:rPr lang="en-US" smtClean="0"/>
              <a:t>32</a:t>
            </a:fld>
            <a:endParaRPr lang="en-US"/>
          </a:p>
        </p:txBody>
      </p:sp>
    </p:spTree>
    <p:extLst>
      <p:ext uri="{BB962C8B-B14F-4D97-AF65-F5344CB8AC3E}">
        <p14:creationId xmlns:p14="http://schemas.microsoft.com/office/powerpoint/2010/main" val="2093927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132C0E-E8F0-4F8A-9DF2-5A35DBEA3FFE}" type="slidenum">
              <a:rPr lang="en-US" smtClean="0"/>
              <a:t>33</a:t>
            </a:fld>
            <a:endParaRPr lang="en-US"/>
          </a:p>
        </p:txBody>
      </p:sp>
    </p:spTree>
    <p:extLst>
      <p:ext uri="{BB962C8B-B14F-4D97-AF65-F5344CB8AC3E}">
        <p14:creationId xmlns:p14="http://schemas.microsoft.com/office/powerpoint/2010/main" val="361873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4</a:t>
            </a:fld>
            <a:endParaRPr lang="en-US"/>
          </a:p>
        </p:txBody>
      </p:sp>
    </p:spTree>
    <p:extLst>
      <p:ext uri="{BB962C8B-B14F-4D97-AF65-F5344CB8AC3E}">
        <p14:creationId xmlns:p14="http://schemas.microsoft.com/office/powerpoint/2010/main" val="58663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5</a:t>
            </a:fld>
            <a:endParaRPr lang="en-US"/>
          </a:p>
        </p:txBody>
      </p:sp>
    </p:spTree>
    <p:extLst>
      <p:ext uri="{BB962C8B-B14F-4D97-AF65-F5344CB8AC3E}">
        <p14:creationId xmlns:p14="http://schemas.microsoft.com/office/powerpoint/2010/main" val="198699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6</a:t>
            </a:fld>
            <a:endParaRPr lang="en-US"/>
          </a:p>
        </p:txBody>
      </p:sp>
    </p:spTree>
    <p:extLst>
      <p:ext uri="{BB962C8B-B14F-4D97-AF65-F5344CB8AC3E}">
        <p14:creationId xmlns:p14="http://schemas.microsoft.com/office/powerpoint/2010/main" val="373589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7</a:t>
            </a:fld>
            <a:endParaRPr lang="en-US"/>
          </a:p>
        </p:txBody>
      </p:sp>
    </p:spTree>
    <p:extLst>
      <p:ext uri="{BB962C8B-B14F-4D97-AF65-F5344CB8AC3E}">
        <p14:creationId xmlns:p14="http://schemas.microsoft.com/office/powerpoint/2010/main" val="14900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8</a:t>
            </a:fld>
            <a:endParaRPr lang="en-US"/>
          </a:p>
        </p:txBody>
      </p:sp>
    </p:spTree>
    <p:extLst>
      <p:ext uri="{BB962C8B-B14F-4D97-AF65-F5344CB8AC3E}">
        <p14:creationId xmlns:p14="http://schemas.microsoft.com/office/powerpoint/2010/main" val="302955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087C1-90CB-47F6-9BDF-E2470477206B}" type="slidenum">
              <a:rPr lang="en-US" smtClean="0"/>
              <a:pPr/>
              <a:t>9</a:t>
            </a:fld>
            <a:endParaRPr lang="en-US"/>
          </a:p>
        </p:txBody>
      </p:sp>
    </p:spTree>
    <p:extLst>
      <p:ext uri="{BB962C8B-B14F-4D97-AF65-F5344CB8AC3E}">
        <p14:creationId xmlns:p14="http://schemas.microsoft.com/office/powerpoint/2010/main" val="39677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FE31B-A011-44BA-A131-7B66F308644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FE31B-A011-44BA-A131-7B66F308644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FE31B-A011-44BA-A131-7B66F308644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FE31B-A011-44BA-A131-7B66F308644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FE31B-A011-44BA-A131-7B66F3086440}" type="datetimeFigureOut">
              <a:rPr lang="en-US" smtClean="0"/>
              <a:pPr/>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FE31B-A011-44BA-A131-7B66F3086440}"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FE31B-A011-44BA-A131-7B66F3086440}" type="datetimeFigureOut">
              <a:rPr lang="en-US" smtClean="0"/>
              <a:pPr/>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FE31B-A011-44BA-A131-7B66F3086440}" type="datetimeFigureOut">
              <a:rPr lang="en-US" smtClean="0"/>
              <a:pPr/>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FE31B-A011-44BA-A131-7B66F3086440}" type="datetimeFigureOut">
              <a:rPr lang="en-US" smtClean="0"/>
              <a:pPr/>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FE31B-A011-44BA-A131-7B66F3086440}"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FE31B-A011-44BA-A131-7B66F3086440}" type="datetimeFigureOut">
              <a:rPr lang="en-US" smtClean="0"/>
              <a:pPr/>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31913-56BF-44E9-9936-881065CE7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FE31B-A011-44BA-A131-7B66F3086440}" type="datetimeFigureOut">
              <a:rPr lang="en-US" smtClean="0"/>
              <a:pPr/>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31913-56BF-44E9-9936-881065CE7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jp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Work Data\Pictures\Soybean\Full-season soybe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p:spPr>
      </p:pic>
      <p:sp>
        <p:nvSpPr>
          <p:cNvPr id="2" name="Title 1"/>
          <p:cNvSpPr>
            <a:spLocks noGrp="1"/>
          </p:cNvSpPr>
          <p:nvPr>
            <p:ph type="ctrTitle"/>
          </p:nvPr>
        </p:nvSpPr>
        <p:spPr>
          <a:xfrm>
            <a:off x="685800" y="228600"/>
            <a:ext cx="7772400" cy="1470025"/>
          </a:xfrm>
        </p:spPr>
        <p:txBody>
          <a:bodyPr>
            <a:normAutofit/>
          </a:bodyPr>
          <a:lstStyle/>
          <a:p>
            <a:r>
              <a:rPr lang="en-US" dirty="0" smtClean="0">
                <a:latin typeface="Times New Roman" panose="02020603050405020304" pitchFamily="18" charset="0"/>
                <a:cs typeface="Times New Roman" panose="02020603050405020304" pitchFamily="18" charset="0"/>
              </a:rPr>
              <a:t>Soybean Insect Update 2014</a:t>
            </a:r>
            <a:endParaRPr lang="en-US"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1371600" y="1984375"/>
            <a:ext cx="6400800" cy="1752600"/>
          </a:xfrm>
        </p:spPr>
        <p:txBody>
          <a:bodyPr/>
          <a:lstStyle/>
          <a:p>
            <a:r>
              <a:rPr lang="en-US" dirty="0" smtClean="0">
                <a:latin typeface="Times New Roman" panose="02020603050405020304" pitchFamily="18" charset="0"/>
                <a:cs typeface="Times New Roman" panose="02020603050405020304" pitchFamily="18" charset="0"/>
              </a:rPr>
              <a:t>Neonicotinoid Use in Soybean</a:t>
            </a:r>
          </a:p>
          <a:p>
            <a:r>
              <a:rPr lang="en-US" dirty="0" smtClean="0">
                <a:latin typeface="Times New Roman" panose="02020603050405020304" pitchFamily="18" charset="0"/>
                <a:cs typeface="Times New Roman" panose="02020603050405020304" pitchFamily="18" charset="0"/>
              </a:rPr>
              <a:t>Kudzu Bug Update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57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What concentrations of neonicotinoid change bee behavior?</a:t>
            </a:r>
          </a:p>
          <a:p>
            <a:pPr lvl="1"/>
            <a:r>
              <a:rPr lang="en-US" dirty="0" smtClean="0">
                <a:latin typeface="Times New Roman" panose="02020603050405020304" pitchFamily="18" charset="0"/>
                <a:cs typeface="Times New Roman" panose="02020603050405020304" pitchFamily="18" charset="0"/>
              </a:rPr>
              <a:t>Minimal effects up to 20 ng/g</a:t>
            </a:r>
          </a:p>
          <a:p>
            <a:pPr lvl="1"/>
            <a:r>
              <a:rPr lang="en-US" dirty="0" smtClean="0">
                <a:latin typeface="Times New Roman" panose="02020603050405020304" pitchFamily="18" charset="0"/>
                <a:cs typeface="Times New Roman" panose="02020603050405020304" pitchFamily="18" charset="0"/>
              </a:rPr>
              <a:t>Highest detected in corn pollen is 7 ng/g, most much lower</a:t>
            </a:r>
          </a:p>
          <a:p>
            <a:r>
              <a:rPr lang="en-US" dirty="0" smtClean="0">
                <a:latin typeface="Times New Roman" panose="02020603050405020304" pitchFamily="18" charset="0"/>
                <a:cs typeface="Times New Roman" panose="02020603050405020304" pitchFamily="18" charset="0"/>
              </a:rPr>
              <a:t>What is the likelihood that bees will be exposed to neonicotinoids under average realistic conditions</a:t>
            </a:r>
          </a:p>
          <a:p>
            <a:pPr lvl="1"/>
            <a:r>
              <a:rPr lang="en-US" dirty="0" smtClean="0">
                <a:latin typeface="Times New Roman" panose="02020603050405020304" pitchFamily="18" charset="0"/>
                <a:cs typeface="Times New Roman" panose="02020603050405020304" pitchFamily="18" charset="0"/>
              </a:rPr>
              <a:t>Not likely in </a:t>
            </a:r>
            <a:r>
              <a:rPr lang="en-US" dirty="0" err="1" smtClean="0">
                <a:latin typeface="Times New Roman" panose="02020603050405020304" pitchFamily="18" charset="0"/>
                <a:cs typeface="Times New Roman" panose="02020603050405020304" pitchFamily="18" charset="0"/>
              </a:rPr>
              <a:t>Midsouth</a:t>
            </a:r>
            <a:r>
              <a:rPr lang="en-US" dirty="0" smtClean="0">
                <a:latin typeface="Times New Roman" panose="02020603050405020304" pitchFamily="18" charset="0"/>
                <a:cs typeface="Times New Roman" panose="02020603050405020304" pitchFamily="18" charset="0"/>
              </a:rPr>
              <a:t> field crops (Stewart et al. 2014)</a:t>
            </a:r>
          </a:p>
          <a:p>
            <a:r>
              <a:rPr lang="en-US" dirty="0" smtClean="0">
                <a:latin typeface="Times New Roman" panose="02020603050405020304" pitchFamily="18" charset="0"/>
                <a:cs typeface="Times New Roman" panose="02020603050405020304" pitchFamily="18" charset="0"/>
              </a:rPr>
              <a:t>Do Midwestern results apply across the US?</a:t>
            </a:r>
          </a:p>
          <a:p>
            <a:pPr lvl="1"/>
            <a:r>
              <a:rPr lang="en-US" dirty="0" smtClean="0">
                <a:latin typeface="Times New Roman" panose="02020603050405020304" pitchFamily="18" charset="0"/>
                <a:cs typeface="Times New Roman" panose="02020603050405020304" pitchFamily="18" charset="0"/>
              </a:rPr>
              <a:t>Likely not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1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057400"/>
            <a:ext cx="7315200" cy="2895600"/>
          </a:xfrm>
          <a:prstGeom prst="rect">
            <a:avLst/>
          </a:prstGeom>
          <a:gradFill flip="none" rotWithShape="1">
            <a:gsLst>
              <a:gs pos="0">
                <a:srgbClr val="F1CD69"/>
              </a:gs>
              <a:gs pos="50000">
                <a:srgbClr val="DFE3BD"/>
              </a:gs>
              <a:gs pos="100000">
                <a:srgbClr val="ECE9D0">
                  <a:alpha val="8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057400"/>
            <a:ext cx="7315200" cy="2308324"/>
          </a:xfrm>
          <a:prstGeom prst="rect">
            <a:avLst/>
          </a:prstGeom>
          <a:noFill/>
        </p:spPr>
        <p:txBody>
          <a:bodyPr wrap="square" rtlCol="0">
            <a:spAutoFit/>
            <a:scene3d>
              <a:camera prst="orthographicFront"/>
              <a:lightRig rig="threePt" dir="t"/>
            </a:scene3d>
            <a:sp3d extrusionH="57150">
              <a:bevelT w="38100" h="38100"/>
            </a:sp3d>
          </a:bodyPr>
          <a:lstStyle/>
          <a:p>
            <a:pPr algn="r"/>
            <a:r>
              <a:rPr lang="en-US" sz="4800" b="1" dirty="0" smtClean="0">
                <a:solidFill>
                  <a:srgbClr val="682300"/>
                </a:solidFill>
                <a:effectLst>
                  <a:outerShdw blurRad="63500" sx="102000" sy="102000" algn="ctr" rotWithShape="0">
                    <a:prstClr val="black">
                      <a:alpha val="40000"/>
                    </a:prstClr>
                  </a:outerShdw>
                </a:effectLst>
                <a:latin typeface="Leelawadee" pitchFamily="34" charset="-34"/>
                <a:ea typeface="Segoe UI" pitchFamily="34" charset="0"/>
                <a:cs typeface="Leelawadee" pitchFamily="34" charset="-34"/>
              </a:rPr>
              <a:t>Pollinator Protection:</a:t>
            </a:r>
          </a:p>
          <a:p>
            <a:pPr algn="r"/>
            <a:r>
              <a:rPr lang="en-US" sz="4800" b="1" dirty="0" smtClean="0">
                <a:solidFill>
                  <a:srgbClr val="682300"/>
                </a:solidFill>
                <a:effectLst>
                  <a:outerShdw blurRad="63500" sx="102000" sy="102000" algn="ctr" rotWithShape="0">
                    <a:prstClr val="black">
                      <a:alpha val="40000"/>
                    </a:prstClr>
                  </a:outerShdw>
                </a:effectLst>
                <a:latin typeface="Leelawadee" pitchFamily="34" charset="-34"/>
                <a:ea typeface="Segoe UI" pitchFamily="34" charset="0"/>
                <a:cs typeface="Leelawadee" pitchFamily="34" charset="-34"/>
              </a:rPr>
              <a:t>New Pesticide Labels</a:t>
            </a:r>
          </a:p>
          <a:p>
            <a:pPr algn="r"/>
            <a:endParaRPr lang="en-US" sz="4800" b="1" dirty="0" smtClean="0">
              <a:solidFill>
                <a:srgbClr val="682300"/>
              </a:solidFill>
              <a:effectLst>
                <a:outerShdw blurRad="63500" sx="102000" sy="102000" algn="ctr" rotWithShape="0">
                  <a:prstClr val="black">
                    <a:alpha val="40000"/>
                  </a:prstClr>
                </a:outerShdw>
              </a:effectLst>
              <a:latin typeface="Leelawadee" pitchFamily="34" charset="-34"/>
              <a:ea typeface="Segoe UI" pitchFamily="34" charset="0"/>
              <a:cs typeface="Leelawadee" pitchFamily="34" charset="-34"/>
            </a:endParaRPr>
          </a:p>
        </p:txBody>
      </p:sp>
      <p:sp>
        <p:nvSpPr>
          <p:cNvPr id="7" name="Rectangle 6"/>
          <p:cNvSpPr/>
          <p:nvPr/>
        </p:nvSpPr>
        <p:spPr>
          <a:xfrm>
            <a:off x="0" y="1905000"/>
            <a:ext cx="7315200" cy="152400"/>
          </a:xfrm>
          <a:prstGeom prst="rect">
            <a:avLst/>
          </a:prstGeom>
          <a:gradFill flip="none" rotWithShape="1">
            <a:gsLst>
              <a:gs pos="0">
                <a:srgbClr val="F1CD69">
                  <a:alpha val="52000"/>
                </a:srgbClr>
              </a:gs>
              <a:gs pos="50000">
                <a:srgbClr val="DFE3BD"/>
              </a:gs>
              <a:gs pos="100000">
                <a:srgbClr val="ECE9D0">
                  <a:alpha val="8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0" y="4953000"/>
            <a:ext cx="7315200" cy="152400"/>
          </a:xfrm>
          <a:prstGeom prst="rect">
            <a:avLst/>
          </a:prstGeom>
          <a:gradFill flip="none" rotWithShape="1">
            <a:gsLst>
              <a:gs pos="0">
                <a:srgbClr val="F1CD69">
                  <a:alpha val="52000"/>
                </a:srgbClr>
              </a:gs>
              <a:gs pos="50000">
                <a:srgbClr val="DFE3BD"/>
              </a:gs>
              <a:gs pos="100000">
                <a:srgbClr val="ECE9D0">
                  <a:alpha val="8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525869"/>
            <a:ext cx="5943600" cy="276999"/>
          </a:xfrm>
          <a:prstGeom prst="rect">
            <a:avLst/>
          </a:prstGeom>
          <a:gradFill flip="none" rotWithShape="1">
            <a:gsLst>
              <a:gs pos="0">
                <a:srgbClr val="8A2E00"/>
              </a:gs>
              <a:gs pos="50000">
                <a:srgbClr val="8A2E00">
                  <a:alpha val="76000"/>
                </a:srgbClr>
              </a:gs>
              <a:gs pos="100000">
                <a:srgbClr val="8A2E00">
                  <a:alpha val="52000"/>
                </a:srgbClr>
              </a:gs>
            </a:gsLst>
            <a:lin ang="10800000" scaled="1"/>
            <a:tileRect/>
          </a:gradFill>
        </p:spPr>
        <p:txBody>
          <a:bodyPr wrap="square" rtlCol="0">
            <a:spAutoFit/>
          </a:bodyPr>
          <a:lstStyle/>
          <a:p>
            <a:pPr algn="r"/>
            <a:endParaRPr lang="en-US" sz="1200" b="1" dirty="0">
              <a:solidFill>
                <a:srgbClr val="ECE9D0"/>
              </a:solidFill>
              <a:latin typeface="Leelawadee" pitchFamily="34" charset="-34"/>
              <a:cs typeface="Leelawadee" pitchFamily="34" charset="-34"/>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0"/>
            <a:ext cx="93726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2300">
                <a:alpha val="79000"/>
              </a:srgbClr>
            </a:gs>
            <a:gs pos="50000">
              <a:srgbClr val="CC6600">
                <a:alpha val="75294"/>
              </a:srgbClr>
            </a:gs>
            <a:gs pos="100000">
              <a:srgbClr val="F1CD69">
                <a:alpha val="75000"/>
              </a:srgb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29600" y="0"/>
            <a:ext cx="914400" cy="6858000"/>
          </a:xfrm>
          <a:prstGeom prst="rect">
            <a:avLst/>
          </a:prstGeom>
          <a:blipFill dpi="0" rotWithShape="1">
            <a:blip r:embed="rId4" cstate="print">
              <a:lum/>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00200"/>
            <a:ext cx="9144000" cy="3657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0" y="152400"/>
            <a:ext cx="9144000" cy="1446550"/>
          </a:xfrm>
          <a:prstGeom prst="rect">
            <a:avLst/>
          </a:prstGeom>
          <a:noFill/>
        </p:spPr>
        <p:txBody>
          <a:bodyPr wrap="square" rtlCol="0">
            <a:spAutoFit/>
          </a:bodyPr>
          <a:lstStyle/>
          <a:p>
            <a:pPr marL="231775"/>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ea typeface="Segoe UI" pitchFamily="34" charset="0"/>
                <a:cs typeface="Leelawadee" pitchFamily="34" charset="-34"/>
              </a:rPr>
              <a:t>Directions For Use – </a:t>
            </a:r>
          </a:p>
          <a:p>
            <a:pPr marL="288925"/>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cs typeface="Leelawadee" pitchFamily="34" charset="-34"/>
              </a:rPr>
              <a:t>For Food Crops &amp; Commercially Grown Ornamentals Not Under </a:t>
            </a:r>
          </a:p>
          <a:p>
            <a:pPr marL="288925"/>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cs typeface="Leelawadee" pitchFamily="34" charset="-34"/>
              </a:rPr>
              <a:t>Contract for Pollination Services but are Attractive to Pollinators</a:t>
            </a:r>
          </a:p>
        </p:txBody>
      </p:sp>
      <p:sp>
        <p:nvSpPr>
          <p:cNvPr id="9" name="Rectangle 3"/>
          <p:cNvSpPr txBox="1">
            <a:spLocks noChangeArrowheads="1"/>
          </p:cNvSpPr>
          <p:nvPr/>
        </p:nvSpPr>
        <p:spPr>
          <a:xfrm>
            <a:off x="609600" y="2057400"/>
            <a:ext cx="7620000" cy="2743200"/>
          </a:xfrm>
          <a:prstGeom prst="rect">
            <a:avLst/>
          </a:prstGeom>
        </p:spPr>
        <p:txBody>
          <a:bodyPr/>
          <a:lstStyle/>
          <a:p>
            <a:pPr marL="231775" lvl="1" indent="-231775">
              <a:spcAft>
                <a:spcPts val="1200"/>
              </a:spcAft>
              <a:buFont typeface="Arial" pitchFamily="34" charset="0"/>
              <a:buChar char="•"/>
            </a:pPr>
            <a:r>
              <a:rPr lang="en-US" b="1" dirty="0" smtClean="0">
                <a:solidFill>
                  <a:schemeClr val="tx1">
                    <a:lumMod val="85000"/>
                    <a:lumOff val="15000"/>
                  </a:schemeClr>
                </a:solidFill>
                <a:latin typeface="Leelawadee" pitchFamily="34" charset="-34"/>
                <a:cs typeface="Leelawadee" pitchFamily="34" charset="-34"/>
              </a:rPr>
              <a:t>Do not apply this product while bees are foraging. Do not apply   this product until flowering is complete and all petals have fallen unless one of the following conditions has been met.</a:t>
            </a:r>
          </a:p>
          <a:p>
            <a:pPr marL="231775" indent="-231775">
              <a:spcAft>
                <a:spcPts val="1200"/>
              </a:spcAft>
              <a:buFont typeface="Arial" pitchFamily="34" charset="0"/>
              <a:buChar char="•"/>
            </a:pPr>
            <a:r>
              <a:rPr lang="en-US" b="1" dirty="0" smtClean="0">
                <a:solidFill>
                  <a:schemeClr val="tx1">
                    <a:lumMod val="85000"/>
                    <a:lumOff val="15000"/>
                  </a:schemeClr>
                </a:solidFill>
                <a:latin typeface="Leelawadee" pitchFamily="34" charset="-34"/>
                <a:cs typeface="Leelawadee" pitchFamily="34" charset="-34"/>
              </a:rPr>
              <a:t>The application is made to the target site after sunset</a:t>
            </a:r>
          </a:p>
          <a:p>
            <a:pPr marL="231775" indent="-231775">
              <a:spcAft>
                <a:spcPts val="1200"/>
              </a:spcAft>
              <a:buFont typeface="Arial" pitchFamily="34" charset="0"/>
              <a:buChar char="•"/>
            </a:pPr>
            <a:r>
              <a:rPr lang="en-US" b="1" dirty="0" smtClean="0">
                <a:solidFill>
                  <a:schemeClr val="tx1">
                    <a:lumMod val="85000"/>
                    <a:lumOff val="15000"/>
                  </a:schemeClr>
                </a:solidFill>
                <a:latin typeface="Leelawadee" pitchFamily="34" charset="-34"/>
                <a:cs typeface="Leelawadee" pitchFamily="34" charset="-34"/>
              </a:rPr>
              <a:t>The application is made to the target site when temperatures are below 55˚F</a:t>
            </a:r>
          </a:p>
          <a:p>
            <a:pPr marL="231775" indent="-231775">
              <a:spcAft>
                <a:spcPts val="1200"/>
              </a:spcAft>
              <a:buFont typeface="Arial" pitchFamily="34" charset="0"/>
              <a:buChar char="•"/>
            </a:pPr>
            <a:r>
              <a:rPr lang="en-US" b="1" dirty="0" smtClean="0">
                <a:solidFill>
                  <a:schemeClr val="tx1">
                    <a:lumMod val="85000"/>
                    <a:lumOff val="15000"/>
                  </a:schemeClr>
                </a:solidFill>
                <a:latin typeface="Leelawadee" pitchFamily="34" charset="-34"/>
                <a:cs typeface="Leelawadee" pitchFamily="34" charset="-34"/>
              </a:rPr>
              <a:t>The application is made in accordance with a                government-initiated public health response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13" descr="A_sunflower-Edited.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2200" y="3954780"/>
            <a:ext cx="2921337" cy="2903220"/>
          </a:xfrm>
          <a:prstGeom prst="rect">
            <a:avLst/>
          </a:prstGeom>
        </p:spPr>
      </p:pic>
      <p:pic>
        <p:nvPicPr>
          <p:cNvPr id="13" name="Picture 12" descr="bee-in-flying.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054090" y="4953000"/>
            <a:ext cx="963930" cy="838200"/>
          </a:xfrm>
          <a:prstGeom prst="rect">
            <a:avLst/>
          </a:prstGeom>
        </p:spPr>
      </p:pic>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2300">
                <a:alpha val="79000"/>
              </a:srgbClr>
            </a:gs>
            <a:gs pos="50000">
              <a:srgbClr val="CC6600">
                <a:alpha val="75294"/>
              </a:srgbClr>
            </a:gs>
            <a:gs pos="100000">
              <a:srgbClr val="F1CD69">
                <a:alpha val="75000"/>
              </a:srgb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29600" y="0"/>
            <a:ext cx="914400" cy="6858000"/>
          </a:xfrm>
          <a:prstGeom prst="rect">
            <a:avLst/>
          </a:prstGeom>
          <a:blipFill dpi="0" rotWithShape="1">
            <a:blip r:embed="rId4" cstate="print">
              <a:lum/>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00200"/>
            <a:ext cx="9144000" cy="3657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0" y="152400"/>
            <a:ext cx="9144000" cy="1446550"/>
          </a:xfrm>
          <a:prstGeom prst="rect">
            <a:avLst/>
          </a:prstGeom>
          <a:noFill/>
        </p:spPr>
        <p:txBody>
          <a:bodyPr wrap="square" rtlCol="0">
            <a:spAutoFit/>
          </a:bodyPr>
          <a:lstStyle/>
          <a:p>
            <a:pPr marL="231775"/>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ea typeface="Segoe UI" pitchFamily="34" charset="0"/>
                <a:cs typeface="Leelawadee" pitchFamily="34" charset="-34"/>
              </a:rPr>
              <a:t>Directions For Use – </a:t>
            </a:r>
          </a:p>
          <a:p>
            <a:pPr marL="288925"/>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cs typeface="Leelawadee" pitchFamily="34" charset="-34"/>
              </a:rPr>
              <a:t>For Food Crops &amp; Commercially Grown Ornamentals Not Under </a:t>
            </a:r>
          </a:p>
          <a:p>
            <a:pPr marL="288925"/>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elawadee" pitchFamily="34" charset="-34"/>
                <a:cs typeface="Leelawadee" pitchFamily="34" charset="-34"/>
              </a:rPr>
              <a:t>Contract for Pollination Services but are Attractive to Pollinators</a:t>
            </a:r>
          </a:p>
        </p:txBody>
      </p:sp>
      <p:sp>
        <p:nvSpPr>
          <p:cNvPr id="9" name="Rectangle 3"/>
          <p:cNvSpPr txBox="1">
            <a:spLocks noChangeArrowheads="1"/>
          </p:cNvSpPr>
          <p:nvPr/>
        </p:nvSpPr>
        <p:spPr>
          <a:xfrm>
            <a:off x="609600" y="1752600"/>
            <a:ext cx="7620000" cy="3200400"/>
          </a:xfrm>
          <a:prstGeom prst="rect">
            <a:avLst/>
          </a:prstGeom>
        </p:spPr>
        <p:txBody>
          <a:bodyPr/>
          <a:lstStyle/>
          <a:p>
            <a:pPr marL="231775" indent="-230188">
              <a:spcAft>
                <a:spcPts val="1800"/>
              </a:spcAft>
              <a:buFont typeface="Arial" pitchFamily="34" charset="0"/>
              <a:buChar char="•"/>
            </a:pPr>
            <a:r>
              <a:rPr lang="en-US" sz="1600" b="1" dirty="0" smtClean="0">
                <a:solidFill>
                  <a:schemeClr val="tx1">
                    <a:lumMod val="85000"/>
                    <a:lumOff val="15000"/>
                  </a:schemeClr>
                </a:solidFill>
                <a:latin typeface="Leelawadee" pitchFamily="34" charset="-34"/>
                <a:cs typeface="Leelawadee" pitchFamily="34" charset="-34"/>
              </a:rPr>
              <a:t>The application is made in accordance with an active state-administered apiary registry program where beekeepers are notified no less than 48-hours prior to the time of the planned application so that the bees can be removed, covered or otherwise protected prior to spraying</a:t>
            </a:r>
          </a:p>
          <a:p>
            <a:pPr marL="231775" indent="-230188">
              <a:spcAft>
                <a:spcPts val="1800"/>
              </a:spcAft>
              <a:buFont typeface="Arial" pitchFamily="34" charset="0"/>
              <a:buChar char="•"/>
            </a:pPr>
            <a:r>
              <a:rPr lang="en-US" sz="1600" b="1" dirty="0" smtClean="0">
                <a:solidFill>
                  <a:schemeClr val="tx1">
                    <a:lumMod val="85000"/>
                    <a:lumOff val="15000"/>
                  </a:schemeClr>
                </a:solidFill>
                <a:latin typeface="Leelawadee" pitchFamily="34" charset="-34"/>
                <a:cs typeface="Leelawadee" pitchFamily="34" charset="-34"/>
              </a:rPr>
              <a:t>The application is made due to an imminent threat of significant crop loss and a documented determination consistent with an IPM plan or predetermined economic threshold is met.  Every effort should be made to notify beekeepers no less than 48 hours prior to the time of the planned                                         application so that the bees can </a:t>
            </a:r>
            <a:r>
              <a:rPr lang="en-US" sz="1600" b="1" smtClean="0">
                <a:solidFill>
                  <a:schemeClr val="tx1">
                    <a:lumMod val="85000"/>
                    <a:lumOff val="15000"/>
                  </a:schemeClr>
                </a:solidFill>
                <a:latin typeface="Leelawadee" pitchFamily="34" charset="-34"/>
                <a:cs typeface="Leelawadee" pitchFamily="34" charset="-34"/>
              </a:rPr>
              <a:t>be removed,                                        covered, </a:t>
            </a:r>
            <a:r>
              <a:rPr lang="en-US" sz="1600" b="1" dirty="0" smtClean="0">
                <a:solidFill>
                  <a:schemeClr val="tx1">
                    <a:lumMod val="85000"/>
                    <a:lumOff val="15000"/>
                  </a:schemeClr>
                </a:solidFill>
                <a:latin typeface="Leelawadee" pitchFamily="34" charset="-34"/>
                <a:cs typeface="Leelawadee" pitchFamily="34" charset="-34"/>
              </a:rPr>
              <a:t>or otherwise protected prior to                                                             spraying.</a:t>
            </a:r>
          </a:p>
        </p:txBody>
      </p:sp>
      <p:pic>
        <p:nvPicPr>
          <p:cNvPr id="8" name="Picture 7" descr="JP-BEES-1-superJumb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4267200"/>
            <a:ext cx="3599544" cy="2362200"/>
          </a:xfrm>
          <a:prstGeom prst="rect">
            <a:avLst/>
          </a:prstGeom>
          <a:ln w="28575">
            <a:solidFill>
              <a:srgbClr val="FFFF3F"/>
            </a:solidFill>
          </a:ln>
          <a:effectLst>
            <a:innerShdw blurRad="63500" dist="50800" dir="13500000">
              <a:prstClr val="black">
                <a:alpha val="50000"/>
              </a:prstClr>
            </a:innerShdw>
          </a:effectLst>
          <a:scene3d>
            <a:camera prst="orthographicFront"/>
            <a:lightRig rig="threePt" dir="t"/>
          </a:scene3d>
          <a:sp3d>
            <a:bevelT w="152400" h="50800" prst="softRound"/>
          </a:sp3d>
        </p:spPr>
      </p:pic>
    </p:spTree>
    <p:custDataLst>
      <p:tags r:id="rId1"/>
    </p:custData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2300">
                <a:alpha val="79000"/>
              </a:srgbClr>
            </a:gs>
            <a:gs pos="50000">
              <a:srgbClr val="CC6600">
                <a:alpha val="75294"/>
              </a:srgbClr>
            </a:gs>
            <a:gs pos="100000">
              <a:srgbClr val="F1CD69">
                <a:alpha val="75000"/>
              </a:srgb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29600" y="0"/>
            <a:ext cx="914400" cy="6858000"/>
          </a:xfrm>
          <a:prstGeom prst="rect">
            <a:avLst/>
          </a:prstGeom>
          <a:blipFill dpi="0" rotWithShape="1">
            <a:blip r:embed="rId4" cstate="print">
              <a:lum/>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525000" y="533400"/>
            <a:ext cx="9144000" cy="3657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381000" y="76706"/>
            <a:ext cx="8382000" cy="3046988"/>
          </a:xfrm>
          <a:prstGeom prst="rect">
            <a:avLst/>
          </a:prstGeom>
          <a:noFill/>
        </p:spPr>
        <p:txBody>
          <a:bodyPr wrap="square" rtlCol="0">
            <a:spAutoFit/>
          </a:bodyPr>
          <a:lstStyle/>
          <a:p>
            <a:pPr algn="ctr"/>
            <a:r>
              <a:rPr lang="en-US" sz="4800" dirty="0"/>
              <a:t> </a:t>
            </a:r>
            <a:r>
              <a:rPr lang="en-US" sz="4800" dirty="0" smtClean="0"/>
              <a:t> Farmer/Beekeeper Communications</a:t>
            </a:r>
          </a:p>
          <a:p>
            <a:endParaRPr lang="en-US" sz="4800" dirty="0" smtClean="0"/>
          </a:p>
          <a:p>
            <a:endParaRPr lang="en-US" sz="4800" dirty="0"/>
          </a:p>
        </p:txBody>
      </p:sp>
      <p:sp>
        <p:nvSpPr>
          <p:cNvPr id="9" name="Content Placeholder 8"/>
          <p:cNvSpPr>
            <a:spLocks noGrp="1"/>
          </p:cNvSpPr>
          <p:nvPr>
            <p:ph idx="1"/>
          </p:nvPr>
        </p:nvSpPr>
        <p:spPr>
          <a:xfrm>
            <a:off x="381000" y="1600200"/>
            <a:ext cx="4495800" cy="4876800"/>
          </a:xfrm>
        </p:spPr>
        <p:txBody>
          <a:bodyPr>
            <a:normAutofit/>
          </a:bodyPr>
          <a:lstStyle/>
          <a:p>
            <a:r>
              <a:rPr lang="en-US" dirty="0" smtClean="0"/>
              <a:t>Mississippi’s “Bee Aware” Flag</a:t>
            </a:r>
          </a:p>
          <a:p>
            <a:pPr lvl="1"/>
            <a:r>
              <a:rPr lang="en-US" sz="2400" dirty="0" smtClean="0"/>
              <a:t>Part of a larger statewide effort in MS to foster communication</a:t>
            </a:r>
          </a:p>
          <a:p>
            <a:pPr lvl="1"/>
            <a:r>
              <a:rPr lang="en-US" sz="2400" dirty="0" smtClean="0"/>
              <a:t>Hive and Flag Placement</a:t>
            </a:r>
          </a:p>
          <a:p>
            <a:pPr lvl="1"/>
            <a:r>
              <a:rPr lang="en-US" sz="2400" dirty="0" smtClean="0"/>
              <a:t>GPS</a:t>
            </a:r>
          </a:p>
          <a:p>
            <a:pPr lvl="1"/>
            <a:r>
              <a:rPr lang="en-US" sz="2400" dirty="0" smtClean="0"/>
              <a:t>Notify Ground and Aerial                                                        Applicators of Hive Locations</a:t>
            </a:r>
          </a:p>
          <a:p>
            <a:pPr lvl="1"/>
            <a:r>
              <a:rPr lang="en-US" sz="2400" dirty="0" smtClean="0"/>
              <a:t>Timing of Applications</a:t>
            </a:r>
          </a:p>
          <a:p>
            <a:pPr lvl="1"/>
            <a:endParaRPr lang="en-US" dirty="0" smtClean="0"/>
          </a:p>
          <a:p>
            <a:pPr lvl="1"/>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9253" y="1981200"/>
            <a:ext cx="3840480" cy="3840480"/>
          </a:xfrm>
          <a:prstGeom prst="rect">
            <a:avLst/>
          </a:prstGeom>
        </p:spPr>
      </p:pic>
    </p:spTree>
    <p:custDataLst>
      <p:tags r:id="rId1"/>
    </p:custDataLst>
    <p:extLst>
      <p:ext uri="{BB962C8B-B14F-4D97-AF65-F5344CB8AC3E}">
        <p14:creationId xmlns:p14="http://schemas.microsoft.com/office/powerpoint/2010/main" val="2403236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82300">
                <a:alpha val="79000"/>
              </a:srgbClr>
            </a:gs>
            <a:gs pos="50000">
              <a:srgbClr val="CC6600">
                <a:alpha val="75294"/>
              </a:srgbClr>
            </a:gs>
            <a:gs pos="100000">
              <a:srgbClr val="F1CD69">
                <a:alpha val="75000"/>
              </a:srgb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8229600" y="0"/>
            <a:ext cx="914400" cy="6858000"/>
          </a:xfrm>
          <a:prstGeom prst="rect">
            <a:avLst/>
          </a:prstGeom>
          <a:blipFill dpi="0" rotWithShape="1">
            <a:blip r:embed="rId4" cstate="print">
              <a:lum/>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600200"/>
            <a:ext cx="9144000" cy="36576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 name="TextBox 3"/>
          <p:cNvSpPr txBox="1"/>
          <p:nvPr/>
        </p:nvSpPr>
        <p:spPr>
          <a:xfrm>
            <a:off x="0" y="693003"/>
            <a:ext cx="8915400" cy="769441"/>
          </a:xfrm>
          <a:prstGeom prst="rect">
            <a:avLst/>
          </a:prstGeom>
          <a:noFill/>
        </p:spPr>
        <p:txBody>
          <a:bodyPr wrap="square" rtlCol="0">
            <a:spAutoFit/>
          </a:bodyPr>
          <a:lstStyle/>
          <a:p>
            <a:r>
              <a:rPr lang="en-US" sz="4400" b="1" dirty="0"/>
              <a:t>Pollinator </a:t>
            </a:r>
            <a:r>
              <a:rPr lang="en-US" sz="4400" b="1" dirty="0" smtClean="0"/>
              <a:t>Stewardship </a:t>
            </a:r>
            <a:r>
              <a:rPr lang="en-US" sz="4400" b="1" dirty="0"/>
              <a:t>Task Force</a:t>
            </a:r>
          </a:p>
        </p:txBody>
      </p:sp>
      <p:sp>
        <p:nvSpPr>
          <p:cNvPr id="9" name="Content Placeholder 8"/>
          <p:cNvSpPr>
            <a:spLocks noGrp="1"/>
          </p:cNvSpPr>
          <p:nvPr>
            <p:ph idx="1"/>
          </p:nvPr>
        </p:nvSpPr>
        <p:spPr>
          <a:xfrm>
            <a:off x="457200" y="1600201"/>
            <a:ext cx="8229600" cy="3810000"/>
          </a:xfrm>
        </p:spPr>
        <p:txBody>
          <a:bodyPr>
            <a:normAutofit fontScale="92500" lnSpcReduction="10000"/>
          </a:bodyPr>
          <a:lstStyle/>
          <a:p>
            <a:r>
              <a:rPr lang="en-US" dirty="0" smtClean="0"/>
              <a:t>NC Pollinator Stewardship Task Force</a:t>
            </a:r>
          </a:p>
          <a:p>
            <a:pPr marL="457200" lvl="1" indent="0">
              <a:buNone/>
            </a:pPr>
            <a:r>
              <a:rPr lang="en-US" dirty="0" smtClean="0"/>
              <a:t>- </a:t>
            </a:r>
            <a:r>
              <a:rPr lang="en-US" i="1" dirty="0" smtClean="0"/>
              <a:t>NC Farm Bureau    </a:t>
            </a:r>
            <a:r>
              <a:rPr lang="en-US" dirty="0" smtClean="0"/>
              <a:t>	- </a:t>
            </a:r>
            <a:r>
              <a:rPr lang="en-US" i="1" dirty="0" smtClean="0"/>
              <a:t>NCSU </a:t>
            </a:r>
          </a:p>
          <a:p>
            <a:pPr marL="457200" lvl="1" indent="0">
              <a:buNone/>
            </a:pPr>
            <a:r>
              <a:rPr lang="en-US" dirty="0" smtClean="0"/>
              <a:t>- </a:t>
            </a:r>
            <a:r>
              <a:rPr lang="en-US" i="1" dirty="0" smtClean="0"/>
              <a:t>NCDA&amp;CS</a:t>
            </a:r>
            <a:r>
              <a:rPr lang="en-US" dirty="0" smtClean="0"/>
              <a:t>		- </a:t>
            </a:r>
            <a:r>
              <a:rPr lang="en-US" i="1" dirty="0" smtClean="0"/>
              <a:t>Commodity Groups</a:t>
            </a:r>
          </a:p>
          <a:p>
            <a:pPr marL="457200" lvl="1" indent="0">
              <a:buNone/>
            </a:pPr>
            <a:r>
              <a:rPr lang="en-US" dirty="0" smtClean="0"/>
              <a:t>- </a:t>
            </a:r>
            <a:r>
              <a:rPr lang="en-US" i="1" dirty="0" smtClean="0"/>
              <a:t>Commercial Beekeepers</a:t>
            </a:r>
          </a:p>
          <a:p>
            <a:r>
              <a:rPr lang="en-US" dirty="0" smtClean="0"/>
              <a:t>Potential work:</a:t>
            </a:r>
          </a:p>
          <a:p>
            <a:pPr lvl="1"/>
            <a:r>
              <a:rPr lang="en-US" dirty="0" smtClean="0"/>
              <a:t>Pollinator Protection Plan </a:t>
            </a:r>
          </a:p>
          <a:p>
            <a:pPr lvl="1"/>
            <a:r>
              <a:rPr lang="en-US" dirty="0" smtClean="0"/>
              <a:t>Flags</a:t>
            </a:r>
          </a:p>
          <a:p>
            <a:pPr lvl="1"/>
            <a:r>
              <a:rPr lang="en-US" dirty="0" smtClean="0"/>
              <a:t>Mapping</a:t>
            </a:r>
          </a:p>
          <a:p>
            <a:pPr lvl="1">
              <a:buFontTx/>
              <a:buChar char="-"/>
            </a:pPr>
            <a:endParaRPr lang="en-US" dirty="0" smtClean="0"/>
          </a:p>
          <a:p>
            <a:pPr lvl="1"/>
            <a:endParaRPr lang="en-US" dirty="0"/>
          </a:p>
        </p:txBody>
      </p:sp>
    </p:spTree>
    <p:custDataLst>
      <p:tags r:id="rId1"/>
    </p:custDataLst>
    <p:extLst>
      <p:ext uri="{BB962C8B-B14F-4D97-AF65-F5344CB8AC3E}">
        <p14:creationId xmlns:p14="http://schemas.microsoft.com/office/powerpoint/2010/main" val="111387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6295313"/>
              </p:ext>
            </p:extLst>
          </p:nvPr>
        </p:nvGraphicFramePr>
        <p:xfrm>
          <a:off x="76200" y="1100804"/>
          <a:ext cx="8991600" cy="4004596"/>
        </p:xfrm>
        <a:graphic>
          <a:graphicData uri="http://schemas.openxmlformats.org/drawingml/2006/table">
            <a:tbl>
              <a:tblPr firstRow="1" firstCol="1" bandRow="1">
                <a:tableStyleId>{5C22544A-7EE6-4342-B048-85BDC9FD1C3A}</a:tableStyleId>
              </a:tblPr>
              <a:tblGrid>
                <a:gridCol w="2209800"/>
                <a:gridCol w="1411750"/>
                <a:gridCol w="1587817"/>
                <a:gridCol w="2944033"/>
                <a:gridCol w="838200"/>
              </a:tblGrid>
              <a:tr h="302455">
                <a:tc rowSpan="3">
                  <a:txBody>
                    <a:bodyPr/>
                    <a:lstStyle/>
                    <a:p>
                      <a:pPr marL="0" marR="0" algn="ctr"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Trade Name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gridSpan="3">
                  <a:txBody>
                    <a:bodyPr/>
                    <a:lstStyle/>
                    <a:p>
                      <a:pPr marL="0" marR="0" algn="ctr"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Active Ingredients</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rowSpan="3">
                  <a:txBody>
                    <a:bodyPr/>
                    <a:lstStyle/>
                    <a:p>
                      <a:pPr marL="0" marR="0" algn="ctr"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Cotton rates per seed</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vMerge="1">
                  <a:txBody>
                    <a:bodyPr/>
                    <a:lstStyle/>
                    <a:p>
                      <a:endParaRPr lang="en-US"/>
                    </a:p>
                  </a:txBody>
                  <a:tcPr/>
                </a:tc>
                <a:tc gridSpan="2">
                  <a:txBody>
                    <a:bodyPr/>
                    <a:lstStyle/>
                    <a:p>
                      <a:pPr marL="0" marR="0" algn="ctr"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Thrips Insecticide*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fontAlgn="ctr">
                        <a:lnSpc>
                          <a:spcPct val="120000"/>
                        </a:lnSpc>
                        <a:spcBef>
                          <a:spcPts val="0"/>
                        </a:spcBef>
                        <a:spcAft>
                          <a:spcPts val="0"/>
                        </a:spcAft>
                      </a:pPr>
                      <a:r>
                        <a:rPr lang="en-US" sz="1400">
                          <a:effectLst/>
                          <a:latin typeface="Times New Roman" panose="02020603050405020304" pitchFamily="18" charset="0"/>
                          <a:cs typeface="Times New Roman" panose="02020603050405020304" pitchFamily="18" charset="0"/>
                        </a:rPr>
                        <a:t>Additional</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en-US"/>
                    </a:p>
                  </a:txBody>
                  <a:tcPr/>
                </a:tc>
              </a:tr>
              <a:tr h="614288">
                <a:tc vMerge="1">
                  <a:txBody>
                    <a:bodyPr/>
                    <a:lstStyle/>
                    <a:p>
                      <a:endParaRPr lang="en-US"/>
                    </a:p>
                  </a:txBody>
                  <a:tcPr/>
                </a:tc>
                <a:tc>
                  <a:txBody>
                    <a:bodyPr/>
                    <a:lstStyle/>
                    <a:p>
                      <a:pPr marL="0" marR="0" algn="ctr"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Name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Recommended </a:t>
                      </a:r>
                      <a:r>
                        <a:rPr lang="en-US" sz="1400" dirty="0" smtClean="0">
                          <a:effectLst/>
                          <a:latin typeface="Times New Roman" panose="02020603050405020304" pitchFamily="18" charset="0"/>
                          <a:cs typeface="Times New Roman" panose="02020603050405020304" pitchFamily="18" charset="0"/>
                        </a:rPr>
                        <a:t>rate </a:t>
                      </a:r>
                      <a:r>
                        <a:rPr lang="en-US" sz="1400" dirty="0">
                          <a:effectLst/>
                          <a:latin typeface="Times New Roman" panose="02020603050405020304" pitchFamily="18" charset="0"/>
                          <a:cs typeface="Times New Roman" panose="02020603050405020304" pitchFamily="18" charset="0"/>
                        </a:rPr>
                        <a:t>per </a:t>
                      </a:r>
                      <a:r>
                        <a:rPr lang="en-US" sz="1400" dirty="0" smtClean="0">
                          <a:effectLst/>
                          <a:latin typeface="Times New Roman" panose="02020603050405020304" pitchFamily="18" charset="0"/>
                          <a:cs typeface="Times New Roman" panose="02020603050405020304" pitchFamily="18" charset="0"/>
                        </a:rPr>
                        <a:t>seed</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fontAlgn="ctr">
                        <a:lnSpc>
                          <a:spcPct val="120000"/>
                        </a:lnSpc>
                        <a:spcBef>
                          <a:spcPts val="0"/>
                        </a:spcBef>
                        <a:spcAft>
                          <a:spcPts val="0"/>
                        </a:spcAft>
                      </a:pPr>
                      <a:r>
                        <a:rPr lang="en-US" sz="1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vMerge="1">
                  <a:txBody>
                    <a:bodyPr/>
                    <a:lstStyle/>
                    <a:p>
                      <a:endParaRPr lang="en-US"/>
                    </a:p>
                  </a:txBody>
                  <a:tcPr/>
                </a:tc>
              </a:tr>
              <a:tr h="604909">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Acceleron</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imidacloprid</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0.07-0.23 mg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fluxapyroxad</a:t>
                      </a:r>
                      <a:r>
                        <a:rPr lang="en-US" sz="1400" dirty="0" smtClean="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mefenoxam</a:t>
                      </a:r>
                      <a:r>
                        <a:rPr lang="en-US" sz="1400" dirty="0" smtClean="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metalaxyl</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ea typeface="+mn-ea"/>
                          <a:cs typeface="Times New Roman" panose="02020603050405020304" pitchFamily="18" charset="0"/>
                        </a:rPr>
                        <a:t>0.375</a:t>
                      </a:r>
                      <a:r>
                        <a:rPr lang="en-US" sz="1400" baseline="0" dirty="0" smtClean="0">
                          <a:effectLst/>
                          <a:latin typeface="Times New Roman" panose="02020603050405020304" pitchFamily="18" charset="0"/>
                          <a:ea typeface="+mn-ea"/>
                          <a:cs typeface="Times New Roman" panose="02020603050405020304" pitchFamily="18" charset="0"/>
                        </a:rPr>
                        <a:t>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rPr>
                        <a:t>Cruiser 5FS</a:t>
                      </a:r>
                      <a:r>
                        <a:rPr lang="en-US" sz="1400" baseline="30000" dirty="0" smtClean="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baseline="300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thiamethoxam</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0.08-0.15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indent="0" algn="l" defTabSz="914400" rtl="0" eaLnBrk="1" fontAlgn="ctr" latinLnBrk="0" hangingPunct="1">
                        <a:lnSpc>
                          <a:spcPct val="120000"/>
                        </a:lnSpc>
                        <a:spcBef>
                          <a:spcPts val="0"/>
                        </a:spcBef>
                        <a:spcAft>
                          <a:spcPts val="0"/>
                        </a:spcAft>
                        <a:buClrTx/>
                        <a:buSzTx/>
                        <a:buFontTx/>
                        <a:buNone/>
                        <a:tabLst/>
                        <a:defRPr/>
                      </a:pPr>
                      <a:r>
                        <a:rPr lang="en-US" sz="1400" dirty="0" smtClean="0">
                          <a:effectLst/>
                          <a:latin typeface="Times New Roman" panose="02020603050405020304" pitchFamily="18" charset="0"/>
                          <a:ea typeface="+mn-ea"/>
                          <a:cs typeface="Times New Roman" panose="02020603050405020304" pitchFamily="18" charset="0"/>
                        </a:rPr>
                        <a:t>0.375</a:t>
                      </a:r>
                      <a:r>
                        <a:rPr lang="en-US" sz="1400" baseline="0" dirty="0" smtClean="0">
                          <a:effectLst/>
                          <a:latin typeface="Times New Roman" panose="02020603050405020304" pitchFamily="18" charset="0"/>
                          <a:ea typeface="+mn-ea"/>
                          <a:cs typeface="Times New Roman" panose="02020603050405020304" pitchFamily="18" charset="0"/>
                        </a:rPr>
                        <a:t> mg</a:t>
                      </a:r>
                      <a:endParaRPr lang="en-US" sz="1400" dirty="0" smtClean="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CruiserMaxx</a:t>
                      </a:r>
                      <a:r>
                        <a:rPr lang="en-US" sz="1400" baseline="30000" dirty="0" err="1" smtClean="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thiamethoxam</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0.16-0.48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mefonoxam</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fludioxinil</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ea typeface="+mn-ea"/>
                          <a:cs typeface="Times New Roman" panose="02020603050405020304" pitchFamily="18" charset="0"/>
                        </a:rPr>
                        <a:t>0.375</a:t>
                      </a:r>
                      <a:r>
                        <a:rPr lang="en-US" sz="1400" baseline="0" dirty="0" smtClean="0">
                          <a:effectLst/>
                          <a:latin typeface="Times New Roman" panose="02020603050405020304" pitchFamily="18" charset="0"/>
                          <a:ea typeface="+mn-ea"/>
                          <a:cs typeface="Times New Roman" panose="02020603050405020304" pitchFamily="18" charset="0"/>
                        </a:rPr>
                        <a:t>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CruiserMaxx</a:t>
                      </a:r>
                      <a:r>
                        <a:rPr lang="en-US" sz="1400" dirty="0" smtClean="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Advanced</a:t>
                      </a:r>
                      <a:r>
                        <a:rPr lang="en-US" sz="1400" baseline="30000" dirty="0" err="1" smtClean="0">
                          <a:effectLst/>
                          <a:latin typeface="Times New Roman" panose="02020603050405020304" pitchFamily="18" charset="0"/>
                          <a:ea typeface="MS Mincho" panose="02020609040205080304" pitchFamily="49" charset="-128"/>
                          <a:cs typeface="Times New Roman" panose="02020603050405020304" pitchFamily="18" charset="0"/>
                        </a:rPr>
                        <a:t>a</a:t>
                      </a:r>
                      <a:endParaRPr lang="en-US"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thiamethoxam</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0.08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mefonoxam</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en-US" sz="1400" baseline="0" dirty="0" err="1" smtClean="0">
                          <a:effectLst/>
                          <a:latin typeface="Times New Roman" panose="02020603050405020304" pitchFamily="18" charset="0"/>
                          <a:cs typeface="Times New Roman" panose="02020603050405020304" pitchFamily="18" charset="0"/>
                        </a:rPr>
                        <a:t>fludioxinil</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ea typeface="+mn-ea"/>
                          <a:cs typeface="Times New Roman" panose="02020603050405020304" pitchFamily="18" charset="0"/>
                        </a:rPr>
                        <a:t>0.375</a:t>
                      </a:r>
                      <a:r>
                        <a:rPr lang="en-US" sz="1400" baseline="0" dirty="0" smtClean="0">
                          <a:effectLst/>
                          <a:latin typeface="Times New Roman" panose="02020603050405020304" pitchFamily="18" charset="0"/>
                          <a:ea typeface="+mn-ea"/>
                          <a:cs typeface="Times New Roman" panose="02020603050405020304" pitchFamily="18" charset="0"/>
                        </a:rPr>
                        <a:t>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Inovate</a:t>
                      </a:r>
                      <a:endParaRPr lang="en-US"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ea typeface="+mn-ea"/>
                          <a:cs typeface="Times New Roman" panose="02020603050405020304" pitchFamily="18" charset="0"/>
                        </a:rPr>
                        <a:t>clothianidin</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0.075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metalaxyl</a:t>
                      </a:r>
                      <a:r>
                        <a:rPr lang="en-US" sz="1400" dirty="0" smtClean="0">
                          <a:effectLst/>
                          <a:latin typeface="Times New Roman" panose="02020603050405020304" pitchFamily="18" charset="0"/>
                          <a:cs typeface="Times New Roman" panose="02020603050405020304" pitchFamily="18" charset="0"/>
                        </a:rPr>
                        <a:t>, </a:t>
                      </a:r>
                      <a:r>
                        <a:rPr lang="en-US" sz="1400" dirty="0" err="1" smtClean="0">
                          <a:effectLst/>
                          <a:latin typeface="Times New Roman" panose="02020603050405020304" pitchFamily="18" charset="0"/>
                          <a:cs typeface="Times New Roman" panose="02020603050405020304" pitchFamily="18" charset="0"/>
                        </a:rPr>
                        <a:t>ipconazole</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2455">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IST-</a:t>
                      </a:r>
                      <a:r>
                        <a:rPr lang="en-US" sz="1400" dirty="0" err="1" smtClean="0">
                          <a:effectLst/>
                          <a:latin typeface="Times New Roman" panose="02020603050405020304" pitchFamily="18" charset="0"/>
                          <a:cs typeface="Times New Roman" panose="02020603050405020304" pitchFamily="18" charset="0"/>
                        </a:rPr>
                        <a:t>Gaucho</a:t>
                      </a:r>
                      <a:r>
                        <a:rPr lang="en-US" sz="1400" baseline="30000" dirty="0" err="1" smtClean="0">
                          <a:effectLst/>
                          <a:latin typeface="Times New Roman" panose="02020603050405020304" pitchFamily="18" charset="0"/>
                          <a:ea typeface="MS Mincho" panose="02020609040205080304" pitchFamily="49" charset="-128"/>
                          <a:cs typeface="Times New Roman" panose="02020603050405020304" pitchFamily="18" charset="0"/>
                        </a:rPr>
                        <a:t>b</a:t>
                      </a:r>
                      <a:endParaRPr lang="en-US" sz="1400" dirty="0" smtClean="0">
                        <a:effectLst/>
                        <a:latin typeface="Times New Roman" panose="02020603050405020304" pitchFamily="18" charset="0"/>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imidacloprid</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0.07-0.23 mg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endParaRPr lang="en-US"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0.375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604909">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Poncho/</a:t>
                      </a:r>
                      <a:r>
                        <a:rPr lang="en-US" sz="1400" dirty="0" err="1" smtClean="0">
                          <a:effectLst/>
                          <a:latin typeface="Times New Roman" panose="02020603050405020304" pitchFamily="18" charset="0"/>
                          <a:cs typeface="Times New Roman" panose="02020603050405020304" pitchFamily="18" charset="0"/>
                        </a:rPr>
                        <a:t>VOTiVO</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err="1" smtClean="0">
                          <a:effectLst/>
                          <a:latin typeface="Times New Roman" panose="02020603050405020304" pitchFamily="18" charset="0"/>
                          <a:cs typeface="Times New Roman" panose="02020603050405020304" pitchFamily="18" charset="0"/>
                        </a:rPr>
                        <a:t>clothianidin</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cs typeface="Times New Roman" panose="02020603050405020304" pitchFamily="18" charset="0"/>
                        </a:rPr>
                        <a:t>0.13 mg (</a:t>
                      </a:r>
                      <a:r>
                        <a:rPr lang="en-US" sz="1400" dirty="0" err="1" smtClean="0">
                          <a:effectLst/>
                          <a:latin typeface="Times New Roman" panose="02020603050405020304" pitchFamily="18" charset="0"/>
                          <a:cs typeface="Times New Roman" panose="02020603050405020304" pitchFamily="18" charset="0"/>
                        </a:rPr>
                        <a:t>clothianidin</a:t>
                      </a:r>
                      <a:r>
                        <a:rPr lang="en-US" sz="1400" dirty="0" smtClean="0">
                          <a:effectLst/>
                          <a:latin typeface="Times New Roman" panose="02020603050405020304" pitchFamily="18" charset="0"/>
                          <a:cs typeface="Times New Roman" panose="02020603050405020304" pitchFamily="18" charset="0"/>
                        </a:rPr>
                        <a:t>)</a:t>
                      </a:r>
                    </a:p>
                  </a:txBody>
                  <a:tcPr marL="68580" marR="68580" marT="0" marB="0"/>
                </a:tc>
                <a:tc>
                  <a:txBody>
                    <a:bodyPr/>
                    <a:lstStyle/>
                    <a:p>
                      <a:pPr marL="0" marR="0" fontAlgn="ctr">
                        <a:lnSpc>
                          <a:spcPct val="120000"/>
                        </a:lnSpc>
                        <a:spcBef>
                          <a:spcPts val="0"/>
                        </a:spcBef>
                        <a:spcAft>
                          <a:spcPts val="0"/>
                        </a:spcAft>
                      </a:pPr>
                      <a:r>
                        <a:rPr lang="en-US" sz="1400" i="1" dirty="0">
                          <a:effectLst/>
                          <a:latin typeface="Times New Roman" panose="02020603050405020304" pitchFamily="18" charset="0"/>
                          <a:cs typeface="Times New Roman" panose="02020603050405020304" pitchFamily="18" charset="0"/>
                        </a:rPr>
                        <a:t>Bacillus </a:t>
                      </a:r>
                      <a:r>
                        <a:rPr lang="en-US" sz="1400" i="1" dirty="0" err="1">
                          <a:effectLst/>
                          <a:latin typeface="Times New Roman" panose="02020603050405020304" pitchFamily="18" charset="0"/>
                          <a:cs typeface="Times New Roman" panose="02020603050405020304" pitchFamily="18" charset="0"/>
                        </a:rPr>
                        <a:t>firmus</a:t>
                      </a:r>
                      <a:r>
                        <a:rPr lang="en-US" sz="1400" i="1" dirty="0">
                          <a:effectLst/>
                          <a:latin typeface="Times New Roman" panose="02020603050405020304" pitchFamily="18" charset="0"/>
                          <a:cs typeface="Times New Roman" panose="02020603050405020304" pitchFamily="18" charset="0"/>
                        </a:rPr>
                        <a:t> </a:t>
                      </a:r>
                      <a:r>
                        <a:rPr lang="en-US" sz="1400" dirty="0" smtClean="0">
                          <a:effectLst/>
                          <a:latin typeface="Times New Roman" panose="02020603050405020304" pitchFamily="18" charset="0"/>
                          <a:cs typeface="Times New Roman" panose="02020603050405020304" pitchFamily="18" charset="0"/>
                        </a:rPr>
                        <a:t>I-1582</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fontAlgn="ctr">
                        <a:lnSpc>
                          <a:spcPct val="120000"/>
                        </a:lnSpc>
                        <a:spcBef>
                          <a:spcPts val="0"/>
                        </a:spcBef>
                        <a:spcAft>
                          <a:spcPts val="0"/>
                        </a:spcAft>
                      </a:pPr>
                      <a:r>
                        <a:rPr lang="en-US" sz="1400" dirty="0" smtClean="0">
                          <a:effectLst/>
                          <a:latin typeface="Times New Roman" panose="02020603050405020304" pitchFamily="18" charset="0"/>
                          <a:ea typeface="+mn-ea"/>
                          <a:cs typeface="Times New Roman" panose="02020603050405020304" pitchFamily="18" charset="0"/>
                        </a:rPr>
                        <a:t>0.424</a:t>
                      </a:r>
                      <a:r>
                        <a:rPr lang="en-US" sz="1400" baseline="0" dirty="0" smtClean="0">
                          <a:effectLst/>
                          <a:latin typeface="Times New Roman" panose="02020603050405020304" pitchFamily="18" charset="0"/>
                          <a:ea typeface="+mn-ea"/>
                          <a:cs typeface="Times New Roman" panose="02020603050405020304" pitchFamily="18" charset="0"/>
                        </a:rPr>
                        <a:t> mg</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3" name="Title 2"/>
          <p:cNvSpPr>
            <a:spLocks noGrp="1"/>
          </p:cNvSpPr>
          <p:nvPr>
            <p:ph type="title"/>
          </p:nvPr>
        </p:nvSpPr>
        <p:spPr>
          <a:xfrm>
            <a:off x="0" y="0"/>
            <a:ext cx="9144000" cy="1143000"/>
          </a:xfrm>
        </p:spPr>
        <p:txBody>
          <a:bodyPr>
            <a:noAutofit/>
          </a:bodyPr>
          <a:lstStyle/>
          <a:p>
            <a:r>
              <a:rPr lang="en-US" sz="3200" dirty="0" smtClean="0">
                <a:latin typeface="Times New Roman" panose="02020603050405020304" pitchFamily="18" charset="0"/>
                <a:cs typeface="Times New Roman" panose="02020603050405020304" pitchFamily="18" charset="0"/>
              </a:rPr>
              <a:t>Commercially Available Insecticidal Seed Treatments</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flipH="1">
            <a:off x="76200" y="5257800"/>
            <a:ext cx="8991600" cy="1600438"/>
          </a:xfrm>
          <a:prstGeom prst="rect">
            <a:avLst/>
          </a:prstGeom>
          <a:noFill/>
        </p:spPr>
        <p:txBody>
          <a:bodyPr wrap="square">
            <a:spAutoFit/>
          </a:bodyPr>
          <a:lstStyle/>
          <a:p>
            <a:pPr>
              <a:defRPr/>
            </a:pPr>
            <a:r>
              <a:rPr lang="en-US" sz="1400" baseline="30000" dirty="0" err="1" smtClean="0">
                <a:latin typeface="Times New Roman" panose="02020603050405020304" pitchFamily="18" charset="0"/>
                <a:cs typeface="Times New Roman" panose="02020603050405020304" pitchFamily="18" charset="0"/>
              </a:rPr>
              <a:t>a</a:t>
            </a:r>
            <a:r>
              <a:rPr lang="en-US" sz="1400" dirty="0" err="1" smtClean="0">
                <a:latin typeface="Times New Roman" panose="02020603050405020304" pitchFamily="18" charset="0"/>
                <a:cs typeface="Times New Roman" panose="02020603050405020304" pitchFamily="18" charset="0"/>
              </a:rPr>
              <a:t>Clariva</a:t>
            </a:r>
            <a:r>
              <a:rPr lang="en-US" sz="1400" dirty="0" smtClean="0">
                <a:latin typeface="Times New Roman" panose="02020603050405020304" pitchFamily="18" charset="0"/>
                <a:cs typeface="Times New Roman" panose="02020603050405020304" pitchFamily="18" charset="0"/>
              </a:rPr>
              <a:t> Complete Beans seed treatment with </a:t>
            </a:r>
            <a:r>
              <a:rPr lang="en-US" sz="1400" dirty="0" err="1">
                <a:latin typeface="Times New Roman" panose="02020603050405020304" pitchFamily="18" charset="0"/>
                <a:cs typeface="Times New Roman" panose="02020603050405020304" pitchFamily="18" charset="0"/>
              </a:rPr>
              <a:t>CruiserMaxx</a:t>
            </a:r>
            <a:r>
              <a:rPr lang="en-US" sz="1400" dirty="0">
                <a:latin typeface="Times New Roman" panose="02020603050405020304" pitchFamily="18" charset="0"/>
                <a:cs typeface="Times New Roman" panose="02020603050405020304" pitchFamily="18" charset="0"/>
              </a:rPr>
              <a:t> Beans (insecticide/fungicide) </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Clariva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nematicide</a:t>
            </a:r>
            <a:r>
              <a:rPr lang="en-US" sz="1400" dirty="0" smtClean="0">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p>
          <a:p>
            <a:pPr>
              <a:defRPr/>
            </a:pP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Vibrance</a:t>
            </a:r>
            <a:r>
              <a:rPr lang="en-US" sz="1400" dirty="0" smtClean="0">
                <a:latin typeface="Times New Roman" panose="02020603050405020304" pitchFamily="18" charset="0"/>
                <a:cs typeface="Times New Roman" panose="02020603050405020304" pitchFamily="18" charset="0"/>
              </a:rPr>
              <a:t> (fungicide). </a:t>
            </a:r>
            <a:r>
              <a:rPr lang="en-US" sz="1400" dirty="0" err="1" smtClean="0">
                <a:latin typeface="Times New Roman" panose="02020603050405020304" pitchFamily="18" charset="0"/>
                <a:cs typeface="Times New Roman" panose="02020603050405020304" pitchFamily="18" charset="0"/>
              </a:rPr>
              <a:t>CruiserMaxx</a:t>
            </a:r>
            <a:r>
              <a:rPr lang="en-US" sz="1400" dirty="0" smtClean="0">
                <a:latin typeface="Times New Roman" panose="02020603050405020304" pitchFamily="18" charset="0"/>
                <a:cs typeface="Times New Roman" panose="02020603050405020304" pitchFamily="18" charset="0"/>
              </a:rPr>
              <a:t> Beans is seed treatment with one of the following: 1) </a:t>
            </a:r>
            <a:r>
              <a:rPr lang="en-US" sz="1400" dirty="0" err="1" smtClean="0">
                <a:latin typeface="Times New Roman" panose="02020603050405020304" pitchFamily="18" charset="0"/>
                <a:cs typeface="Times New Roman" panose="02020603050405020304" pitchFamily="18" charset="0"/>
              </a:rPr>
              <a:t>CruiserMaxx</a:t>
            </a:r>
            <a:r>
              <a:rPr lang="en-US" sz="1400" dirty="0" smtClean="0">
                <a:latin typeface="Times New Roman" panose="02020603050405020304" pitchFamily="18" charset="0"/>
                <a:cs typeface="Times New Roman" panose="02020603050405020304" pitchFamily="18" charset="0"/>
              </a:rPr>
              <a:t> alone, 2) </a:t>
            </a:r>
          </a:p>
          <a:p>
            <a:pPr>
              <a:defRPr/>
            </a:pP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CruiserMaxx</a:t>
            </a:r>
            <a:r>
              <a:rPr lang="en-US" sz="1400" dirty="0" smtClean="0">
                <a:latin typeface="Times New Roman" panose="02020603050405020304" pitchFamily="18" charset="0"/>
                <a:cs typeface="Times New Roman" panose="02020603050405020304" pitchFamily="18" charset="0"/>
              </a:rPr>
              <a:t> Advanced + Apron XL (fungicide), 3) Cruiser 5 FS insecticide + Maxim 4FS + Apron XL (fungicides), or 4) </a:t>
            </a:r>
          </a:p>
          <a:p>
            <a:pPr>
              <a:defRPr/>
            </a:pP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Cruiser 5FS + </a:t>
            </a:r>
            <a:r>
              <a:rPr lang="en-US" sz="1400" dirty="0" err="1" smtClean="0">
                <a:latin typeface="Times New Roman" panose="02020603050405020304" pitchFamily="18" charset="0"/>
                <a:cs typeface="Times New Roman" panose="02020603050405020304" pitchFamily="18" charset="0"/>
              </a:rPr>
              <a:t>ApronMaxx</a:t>
            </a:r>
            <a:r>
              <a:rPr lang="en-US" sz="1400" dirty="0" smtClean="0">
                <a:latin typeface="Times New Roman" panose="02020603050405020304" pitchFamily="18" charset="0"/>
                <a:cs typeface="Times New Roman" panose="02020603050405020304" pitchFamily="18" charset="0"/>
              </a:rPr>
              <a:t> (fungicide)</a:t>
            </a:r>
          </a:p>
          <a:p>
            <a:pPr>
              <a:defRPr/>
            </a:pPr>
            <a:endParaRPr lang="en-US" sz="1400" dirty="0" smtClean="0">
              <a:latin typeface="Times New Roman" panose="02020603050405020304" pitchFamily="18" charset="0"/>
              <a:cs typeface="Times New Roman" panose="02020603050405020304" pitchFamily="18" charset="0"/>
            </a:endParaRPr>
          </a:p>
          <a:p>
            <a:pPr>
              <a:defRPr/>
            </a:pPr>
            <a:r>
              <a:rPr lang="en-US" sz="1400" baseline="30000" dirty="0" err="1" smtClean="0">
                <a:latin typeface="Times New Roman" panose="02020603050405020304" pitchFamily="18" charset="0"/>
                <a:cs typeface="Times New Roman" panose="02020603050405020304" pitchFamily="18" charset="0"/>
              </a:rPr>
              <a:t>b</a:t>
            </a:r>
            <a:r>
              <a:rPr lang="en-US" sz="1400" dirty="0" err="1" smtClean="0">
                <a:latin typeface="Times New Roman" panose="02020603050405020304" pitchFamily="18" charset="0"/>
                <a:cs typeface="Times New Roman" panose="02020603050405020304" pitchFamily="18" charset="0"/>
              </a:rPr>
              <a:t>Trilex</a:t>
            </a:r>
            <a:r>
              <a:rPr lang="en-US" sz="1400" dirty="0" smtClean="0">
                <a:latin typeface="Times New Roman" panose="02020603050405020304" pitchFamily="18" charset="0"/>
                <a:cs typeface="Times New Roman" panose="02020603050405020304" pitchFamily="18" charset="0"/>
              </a:rPr>
              <a:t> 6000 seed treatment with Gaucho (insecticide) + </a:t>
            </a:r>
            <a:r>
              <a:rPr lang="en-US" sz="1400" dirty="0" err="1" smtClean="0">
                <a:latin typeface="Times New Roman" panose="02020603050405020304" pitchFamily="18" charset="0"/>
                <a:cs typeface="Times New Roman" panose="02020603050405020304" pitchFamily="18" charset="0"/>
              </a:rPr>
              <a:t>Trilex</a:t>
            </a:r>
            <a:r>
              <a:rPr lang="en-US" sz="1400" dirty="0" smtClean="0">
                <a:latin typeface="Times New Roman" panose="02020603050405020304" pitchFamily="18" charset="0"/>
                <a:cs typeface="Times New Roman" panose="02020603050405020304" pitchFamily="18" charset="0"/>
              </a:rPr>
              <a:t> + Yield Shield + Allegiance + </a:t>
            </a:r>
            <a:r>
              <a:rPr lang="en-US" sz="1400" dirty="0" err="1" smtClean="0">
                <a:latin typeface="Times New Roman" panose="02020603050405020304" pitchFamily="18" charset="0"/>
                <a:cs typeface="Times New Roman" panose="02020603050405020304" pitchFamily="18" charset="0"/>
              </a:rPr>
              <a:t>Celgard</a:t>
            </a:r>
            <a:r>
              <a:rPr lang="en-US" sz="1400" dirty="0" smtClean="0">
                <a:latin typeface="Times New Roman" panose="02020603050405020304" pitchFamily="18" charset="0"/>
                <a:cs typeface="Times New Roman" panose="02020603050405020304" pitchFamily="18" charset="0"/>
              </a:rPr>
              <a:t> (fungicides)</a:t>
            </a:r>
          </a:p>
          <a:p>
            <a:pPr>
              <a:defRPr/>
            </a:pPr>
            <a:endParaRPr lang="en-US" sz="1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524000" y="1143000"/>
            <a:ext cx="6096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35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7250"/>
            <a:ext cx="6858000" cy="857250"/>
          </a:xfrm>
        </p:spPr>
        <p:txBody>
          <a:bodyPr>
            <a:normAutofit/>
          </a:bodyPr>
          <a:lstStyle/>
          <a:p>
            <a:r>
              <a:rPr lang="en-US" sz="2700" dirty="0">
                <a:latin typeface="Times New Roman" panose="02020603050405020304" pitchFamily="18" charset="0"/>
                <a:cs typeface="Times New Roman" panose="02020603050405020304" pitchFamily="18" charset="0"/>
              </a:rPr>
              <a:t>Insecticide Seed Treatment Adoption in Beans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9493396"/>
              </p:ext>
            </p:extLst>
          </p:nvPr>
        </p:nvGraphicFramePr>
        <p:xfrm>
          <a:off x="1485900" y="1828800"/>
          <a:ext cx="6172200" cy="4114800"/>
        </p:xfrm>
        <a:graphic>
          <a:graphicData uri="http://schemas.openxmlformats.org/drawingml/2006/table">
            <a:tbl>
              <a:tblPr firstRow="1" bandRow="1">
                <a:tableStyleId>{5C22544A-7EE6-4342-B048-85BDC9FD1C3A}</a:tableStyleId>
              </a:tblPr>
              <a:tblGrid>
                <a:gridCol w="2057400"/>
                <a:gridCol w="2057400"/>
                <a:gridCol w="2057400"/>
              </a:tblGrid>
              <a:tr h="342900">
                <a:tc>
                  <a:txBody>
                    <a:bodyPr/>
                    <a:lstStyle/>
                    <a:p>
                      <a:pPr algn="ctr"/>
                      <a:r>
                        <a:rPr lang="en-US" sz="1800" dirty="0" smtClean="0">
                          <a:latin typeface="Times New Roman" panose="02020603050405020304" pitchFamily="18" charset="0"/>
                          <a:cs typeface="Times New Roman" panose="02020603050405020304" pitchFamily="18" charset="0"/>
                        </a:rPr>
                        <a:t>Year</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lnT w="57150" cap="flat" cmpd="sng" algn="ctr">
                      <a:solidFill>
                        <a:scrgbClr r="0" g="0" b="0"/>
                      </a:solidFill>
                      <a:prstDash val="solid"/>
                      <a:round/>
                      <a:headEnd type="none" w="med" len="med"/>
                      <a:tailEnd type="none" w="med" len="med"/>
                    </a:lnT>
                  </a:tcPr>
                </a:tc>
                <a:tc>
                  <a:txBody>
                    <a:bodyPr/>
                    <a:lstStyle/>
                    <a:p>
                      <a:pPr algn="ctr"/>
                      <a:r>
                        <a:rPr lang="en-US" sz="1800" dirty="0" smtClean="0">
                          <a:latin typeface="Times New Roman" panose="02020603050405020304" pitchFamily="18" charset="0"/>
                          <a:cs typeface="Times New Roman" panose="02020603050405020304" pitchFamily="18" charset="0"/>
                        </a:rPr>
                        <a:t>Mississippi</a:t>
                      </a:r>
                      <a:endParaRPr lang="en-US" sz="1800" dirty="0">
                        <a:latin typeface="Times New Roman" panose="02020603050405020304" pitchFamily="18" charset="0"/>
                        <a:cs typeface="Times New Roman" panose="02020603050405020304" pitchFamily="18" charset="0"/>
                      </a:endParaRPr>
                    </a:p>
                  </a:txBody>
                  <a:tcPr marL="68580" marR="68580" marT="34290" marB="34290">
                    <a:lnT w="57150" cap="flat" cmpd="sng" algn="ctr">
                      <a:solidFill>
                        <a:scrgbClr r="0" g="0" b="0"/>
                      </a:solidFill>
                      <a:prstDash val="solid"/>
                      <a:round/>
                      <a:headEnd type="none" w="med" len="med"/>
                      <a:tailEnd type="none" w="med" len="med"/>
                    </a:lnT>
                  </a:tcPr>
                </a:tc>
                <a:tc>
                  <a:txBody>
                    <a:bodyPr/>
                    <a:lstStyle/>
                    <a:p>
                      <a:pPr algn="ctr"/>
                      <a:r>
                        <a:rPr lang="en-US" sz="1800" dirty="0" smtClean="0">
                          <a:latin typeface="Times New Roman" panose="02020603050405020304" pitchFamily="18" charset="0"/>
                          <a:cs typeface="Times New Roman" panose="02020603050405020304" pitchFamily="18" charset="0"/>
                        </a:rPr>
                        <a:t>North Carolina</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2004</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0%</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2005</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0%</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2006</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0%</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2007</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2%</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2008</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50%</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2009</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65%</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2010</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latin typeface="Times New Roman" panose="02020603050405020304" pitchFamily="18" charset="0"/>
                          <a:cs typeface="Times New Roman" panose="02020603050405020304" pitchFamily="18" charset="0"/>
                        </a:rPr>
                        <a:t>70% </a:t>
                      </a:r>
                      <a:endParaRPr lang="en-US" sz="1800"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2011</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solidFill>
                            <a:srgbClr val="FF0000"/>
                          </a:solidFill>
                          <a:latin typeface="Times New Roman" panose="02020603050405020304" pitchFamily="18" charset="0"/>
                          <a:cs typeface="Times New Roman" panose="02020603050405020304" pitchFamily="18" charset="0"/>
                        </a:rPr>
                        <a:t>75%</a:t>
                      </a:r>
                      <a:endParaRPr lang="en-US" sz="18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12%</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2012</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solidFill>
                            <a:srgbClr val="FF0000"/>
                          </a:solidFill>
                          <a:latin typeface="Times New Roman" panose="02020603050405020304" pitchFamily="18" charset="0"/>
                          <a:cs typeface="Times New Roman" panose="02020603050405020304" pitchFamily="18" charset="0"/>
                        </a:rPr>
                        <a:t>85%</a:t>
                      </a:r>
                      <a:endParaRPr lang="en-US" sz="18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15%</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2013</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tcPr>
                </a:tc>
                <a:tc>
                  <a:txBody>
                    <a:bodyPr/>
                    <a:lstStyle/>
                    <a:p>
                      <a:pPr algn="ctr"/>
                      <a:r>
                        <a:rPr lang="en-US" sz="1800" dirty="0" smtClean="0">
                          <a:solidFill>
                            <a:srgbClr val="FF0000"/>
                          </a:solidFill>
                          <a:latin typeface="Times New Roman" panose="02020603050405020304" pitchFamily="18" charset="0"/>
                          <a:cs typeface="Times New Roman" panose="02020603050405020304" pitchFamily="18" charset="0"/>
                        </a:rPr>
                        <a:t>90%</a:t>
                      </a:r>
                      <a:endParaRPr lang="en-US" sz="18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r>
                        <a:rPr lang="en-US" sz="1800" dirty="0" smtClean="0">
                          <a:latin typeface="Times New Roman" panose="02020603050405020304" pitchFamily="18" charset="0"/>
                          <a:cs typeface="Times New Roman" panose="02020603050405020304" pitchFamily="18" charset="0"/>
                        </a:rPr>
                        <a:t>29%</a:t>
                      </a:r>
                      <a:endParaRPr lang="en-US" sz="1800" dirty="0">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tcPr>
                </a:tc>
              </a:tr>
              <a:tr h="342900">
                <a:tc>
                  <a:txBody>
                    <a:bodyPr/>
                    <a:lstStyle/>
                    <a:p>
                      <a:pPr algn="ctr"/>
                      <a:r>
                        <a:rPr lang="en-US" sz="1800" dirty="0" smtClean="0">
                          <a:latin typeface="Times New Roman" panose="02020603050405020304" pitchFamily="18" charset="0"/>
                          <a:cs typeface="Times New Roman" panose="02020603050405020304" pitchFamily="18" charset="0"/>
                        </a:rPr>
                        <a:t>2014</a:t>
                      </a:r>
                      <a:endParaRPr lang="en-US" sz="1800" dirty="0">
                        <a:latin typeface="Times New Roman" panose="02020603050405020304" pitchFamily="18" charset="0"/>
                        <a:cs typeface="Times New Roman" panose="02020603050405020304" pitchFamily="18" charset="0"/>
                      </a:endParaRPr>
                    </a:p>
                  </a:txBody>
                  <a:tcPr marL="68580" marR="68580" marT="34290" marB="34290">
                    <a:lnL w="57150" cap="flat" cmpd="sng" algn="ctr">
                      <a:solidFill>
                        <a:scrgbClr r="0" g="0" b="0"/>
                      </a:solidFill>
                      <a:prstDash val="solid"/>
                      <a:round/>
                      <a:headEnd type="none" w="med" len="med"/>
                      <a:tailEnd type="none" w="med" len="med"/>
                    </a:lnL>
                    <a:lnB w="5715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latin typeface="Times New Roman" panose="02020603050405020304" pitchFamily="18"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lnB w="57150" cap="flat" cmpd="sng" algn="ctr">
                      <a:solidFill>
                        <a:scrgbClr r="0" g="0" b="0"/>
                      </a:solidFill>
                      <a:prstDash val="solid"/>
                      <a:round/>
                      <a:headEnd type="none" w="med" len="med"/>
                      <a:tailEnd type="none" w="med" len="med"/>
                    </a:lnB>
                  </a:tcPr>
                </a:tc>
                <a:tc>
                  <a:txBody>
                    <a:bodyPr/>
                    <a:lstStyle/>
                    <a:p>
                      <a:pPr algn="ctr"/>
                      <a:r>
                        <a:rPr lang="en-US" sz="1800" dirty="0" smtClean="0">
                          <a:solidFill>
                            <a:srgbClr val="FF0000"/>
                          </a:solidFill>
                          <a:latin typeface="Times New Roman" panose="02020603050405020304" pitchFamily="18" charset="0"/>
                          <a:cs typeface="Times New Roman" panose="02020603050405020304" pitchFamily="18" charset="0"/>
                        </a:rPr>
                        <a:t>30%</a:t>
                      </a:r>
                      <a:endParaRPr lang="en-US" sz="1800" dirty="0">
                        <a:solidFill>
                          <a:srgbClr val="FF0000"/>
                        </a:solidFill>
                        <a:latin typeface="Times New Roman" panose="02020603050405020304" pitchFamily="18" charset="0"/>
                        <a:cs typeface="Times New Roman" panose="02020603050405020304" pitchFamily="18" charset="0"/>
                      </a:endParaRPr>
                    </a:p>
                  </a:txBody>
                  <a:tcPr marL="68580" marR="68580" marT="34290" marB="34290">
                    <a:lnR w="57150" cap="flat" cmpd="sng" algn="ctr">
                      <a:solidFill>
                        <a:scrgbClr r="0" g="0" b="0"/>
                      </a:solidFill>
                      <a:prstDash val="solid"/>
                      <a:round/>
                      <a:headEnd type="none" w="med" len="med"/>
                      <a:tailEnd type="none" w="med" len="med"/>
                    </a:lnR>
                    <a:lnB w="5715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4691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000" y="76200"/>
            <a:ext cx="5715000" cy="6754091"/>
          </a:xfrm>
          <a:prstGeom prst="rect">
            <a:avLst/>
          </a:prstGeom>
        </p:spPr>
      </p:pic>
    </p:spTree>
    <p:extLst>
      <p:ext uri="{BB962C8B-B14F-4D97-AF65-F5344CB8AC3E}">
        <p14:creationId xmlns:p14="http://schemas.microsoft.com/office/powerpoint/2010/main" val="1482735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Neonicotinoids and Spinosyns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Nerve toxins</a:t>
            </a:r>
          </a:p>
          <a:p>
            <a:pPr lvl="1"/>
            <a:r>
              <a:rPr lang="en-US" dirty="0">
                <a:latin typeface="Times New Roman" panose="02020603050405020304" pitchFamily="18" charset="0"/>
                <a:cs typeface="Times New Roman" panose="02020603050405020304" pitchFamily="18" charset="0"/>
              </a:rPr>
              <a:t>Nicotinic acetylcholine</a:t>
            </a:r>
          </a:p>
          <a:p>
            <a:pPr lvl="1">
              <a:buNone/>
            </a:pPr>
            <a:r>
              <a:rPr lang="en-US" dirty="0">
                <a:latin typeface="Times New Roman" panose="02020603050405020304" pitchFamily="18" charset="0"/>
                <a:cs typeface="Times New Roman" panose="02020603050405020304" pitchFamily="18" charset="0"/>
              </a:rPr>
              <a:t>	receptor </a:t>
            </a:r>
            <a:r>
              <a:rPr lang="en-US" dirty="0" smtClean="0">
                <a:latin typeface="Times New Roman" panose="02020603050405020304" pitchFamily="18" charset="0"/>
                <a:cs typeface="Times New Roman" panose="02020603050405020304" pitchFamily="18" charset="0"/>
              </a:rPr>
              <a:t>agonists (synaptic</a:t>
            </a:r>
            <a:r>
              <a:rPr lang="en-US" dirty="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Mode </a:t>
            </a:r>
            <a:r>
              <a:rPr lang="en-US" dirty="0">
                <a:latin typeface="Times New Roman" panose="02020603050405020304" pitchFamily="18" charset="0"/>
                <a:cs typeface="Times New Roman" panose="02020603050405020304" pitchFamily="18" charset="0"/>
              </a:rPr>
              <a:t>of action (4A) </a:t>
            </a:r>
            <a:endParaRPr lang="en-US" dirty="0" smtClean="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similar </a:t>
            </a:r>
            <a:r>
              <a:rPr lang="en-US" dirty="0">
                <a:latin typeface="Times New Roman" panose="02020603050405020304" pitchFamily="18" charset="0"/>
                <a:cs typeface="Times New Roman" panose="02020603050405020304" pitchFamily="18" charset="0"/>
              </a:rPr>
              <a:t>to nicotine (4B)</a:t>
            </a:r>
          </a:p>
          <a:p>
            <a:pPr lvl="1"/>
            <a:endParaRPr lang="en-US" dirty="0" smtClean="0">
              <a:latin typeface="Times New Roman" panose="02020603050405020304" pitchFamily="18" charset="0"/>
              <a:cs typeface="Times New Roman" panose="02020603050405020304" pitchFamily="18" charset="0"/>
            </a:endParaRPr>
          </a:p>
          <a:p>
            <a:pPr marL="457200" lvl="1" indent="0">
              <a:buNone/>
            </a:pPr>
            <a:endParaRPr lang="en-US" dirty="0" smtClean="0">
              <a:latin typeface="Times New Roman" panose="02020603050405020304" pitchFamily="18" charset="0"/>
              <a:cs typeface="Times New Roman" panose="02020603050405020304" pitchFamily="18" charset="0"/>
            </a:endParaRPr>
          </a:p>
          <a:p>
            <a:pPr lvl="1">
              <a:buNone/>
            </a:pPr>
            <a:endParaRPr lang="en-US" dirty="0" smtClean="0">
              <a:latin typeface="Times New Roman" panose="02020603050405020304" pitchFamily="18" charset="0"/>
              <a:cs typeface="Times New Roman" panose="02020603050405020304" pitchFamily="18" charset="0"/>
            </a:endParaRPr>
          </a:p>
        </p:txBody>
      </p:sp>
      <p:pic>
        <p:nvPicPr>
          <p:cNvPr id="307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433" y="1985406"/>
            <a:ext cx="2430199" cy="3086100"/>
          </a:xfrm>
          <a:prstGeom prst="rect">
            <a:avLst/>
          </a:prstGeom>
          <a:noFill/>
          <a:ln w="9525">
            <a:noFill/>
            <a:miter lim="800000"/>
            <a:headEnd/>
            <a:tailEnd/>
          </a:ln>
        </p:spPr>
      </p:pic>
      <p:pic>
        <p:nvPicPr>
          <p:cNvPr id="124929"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5356513"/>
            <a:ext cx="3200400" cy="1272887"/>
          </a:xfrm>
          <a:prstGeom prst="rect">
            <a:avLst/>
          </a:prstGeom>
          <a:noFill/>
          <a:ln w="9525">
            <a:noFill/>
            <a:miter lim="800000"/>
            <a:headEnd/>
            <a:tailEnd/>
          </a:ln>
        </p:spPr>
      </p:pic>
    </p:spTree>
    <p:extLst>
      <p:ext uri="{BB962C8B-B14F-4D97-AF65-F5344CB8AC3E}">
        <p14:creationId xmlns:p14="http://schemas.microsoft.com/office/powerpoint/2010/main" val="2824509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Work Data\Pictures\Soybean\2010 Seed treatments.jpg"/>
          <p:cNvPicPr>
            <a:picLocks noChangeAspect="1" noChangeArrowheads="1"/>
          </p:cNvPicPr>
          <p:nvPr/>
        </p:nvPicPr>
        <p:blipFill>
          <a:blip r:embed="rId3" cstate="email">
            <a:lum bright="55000" contrast="-7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1485900" y="88106"/>
            <a:ext cx="6172200" cy="857250"/>
          </a:xfrm>
          <a:prstGeom prst="rect">
            <a:avLst/>
          </a:prstGeom>
        </p:spPr>
        <p:txBody>
          <a:bodyPr/>
          <a:lstStyle/>
          <a:p>
            <a:pPr algn="ctr">
              <a:spcBef>
                <a:spcPct val="0"/>
              </a:spcBef>
              <a:defRPr/>
            </a:pPr>
            <a:r>
              <a:rPr lang="en-US" sz="3300" dirty="0">
                <a:latin typeface="Times New Roman" pitchFamily="18" charset="0"/>
                <a:ea typeface="+mj-ea"/>
                <a:cs typeface="+mj-cs"/>
              </a:rPr>
              <a:t>Soybean Seed Treatments</a:t>
            </a:r>
          </a:p>
        </p:txBody>
      </p:sp>
      <p:sp>
        <p:nvSpPr>
          <p:cNvPr id="4" name="Content Placeholder 2"/>
          <p:cNvSpPr txBox="1">
            <a:spLocks/>
          </p:cNvSpPr>
          <p:nvPr/>
        </p:nvSpPr>
        <p:spPr>
          <a:xfrm>
            <a:off x="1485900" y="796528"/>
            <a:ext cx="6172200" cy="3394472"/>
          </a:xfrm>
          <a:prstGeom prst="rect">
            <a:avLst/>
          </a:prstGeom>
        </p:spPr>
        <p:txBody>
          <a:bodyPr/>
          <a:lstStyle/>
          <a:p>
            <a:pPr marL="257175" indent="-257175" algn="ctr">
              <a:spcBef>
                <a:spcPct val="20000"/>
              </a:spcBef>
              <a:defRPr/>
            </a:pPr>
            <a:r>
              <a:rPr lang="en-US" sz="2400" dirty="0">
                <a:effectLst>
                  <a:outerShdw blurRad="50800" dist="38100" dir="2700000" algn="tl" rotWithShape="0">
                    <a:srgbClr val="000000">
                      <a:alpha val="43000"/>
                    </a:srgbClr>
                  </a:outerShdw>
                </a:effectLst>
                <a:latin typeface="Times New Roman" pitchFamily="18" charset="0"/>
              </a:rPr>
              <a:t>As of </a:t>
            </a:r>
            <a:r>
              <a:rPr lang="en-US" sz="2400" dirty="0" smtClean="0">
                <a:effectLst>
                  <a:outerShdw blurRad="50800" dist="38100" dir="2700000" algn="tl" rotWithShape="0">
                    <a:srgbClr val="000000">
                      <a:alpha val="43000"/>
                    </a:srgbClr>
                  </a:outerShdw>
                </a:effectLst>
                <a:latin typeface="Times New Roman" pitchFamily="18" charset="0"/>
              </a:rPr>
              <a:t>2014 </a:t>
            </a:r>
            <a:r>
              <a:rPr lang="en-US" sz="2400" dirty="0">
                <a:effectLst>
                  <a:outerShdw blurRad="50800" dist="38100" dir="2700000" algn="tl" rotWithShape="0">
                    <a:srgbClr val="000000">
                      <a:alpha val="43000"/>
                    </a:srgbClr>
                  </a:outerShdw>
                </a:effectLst>
                <a:latin typeface="Times New Roman" pitchFamily="18" charset="0"/>
              </a:rPr>
              <a:t>in Virginia and North Carolina</a:t>
            </a:r>
          </a:p>
          <a:p>
            <a:pPr marL="257175" indent="-257175" algn="ctr">
              <a:spcBef>
                <a:spcPct val="20000"/>
              </a:spcBef>
              <a:defRPr/>
            </a:pPr>
            <a:r>
              <a:rPr lang="en-US" sz="2400" dirty="0" smtClean="0">
                <a:effectLst>
                  <a:outerShdw blurRad="50800" dist="38100" dir="2700000" algn="tl" rotWithShape="0">
                    <a:srgbClr val="000000">
                      <a:alpha val="43000"/>
                    </a:srgbClr>
                  </a:outerShdw>
                </a:effectLst>
                <a:latin typeface="Times New Roman" pitchFamily="18" charset="0"/>
              </a:rPr>
              <a:t>18 </a:t>
            </a:r>
            <a:r>
              <a:rPr lang="en-US" sz="2400" dirty="0">
                <a:effectLst>
                  <a:outerShdw blurRad="50800" dist="38100" dir="2700000" algn="tl" rotWithShape="0">
                    <a:srgbClr val="000000">
                      <a:alpha val="43000"/>
                    </a:srgbClr>
                  </a:outerShdw>
                </a:effectLst>
                <a:latin typeface="Times New Roman" pitchFamily="18" charset="0"/>
              </a:rPr>
              <a:t>seed treatment tests</a:t>
            </a:r>
          </a:p>
          <a:p>
            <a:pPr marL="257175" indent="-257175" algn="ctr">
              <a:spcBef>
                <a:spcPct val="20000"/>
              </a:spcBef>
              <a:defRPr/>
            </a:pPr>
            <a:r>
              <a:rPr lang="en-US" sz="2400" dirty="0" smtClean="0">
                <a:effectLst>
                  <a:outerShdw blurRad="50800" dist="38100" dir="2700000" algn="tl" rotWithShape="0">
                    <a:srgbClr val="000000">
                      <a:alpha val="43000"/>
                    </a:srgbClr>
                  </a:outerShdw>
                </a:effectLst>
                <a:latin typeface="Times New Roman" pitchFamily="18" charset="0"/>
              </a:rPr>
              <a:t>5 </a:t>
            </a:r>
            <a:r>
              <a:rPr lang="en-US" sz="2400" dirty="0">
                <a:effectLst>
                  <a:outerShdw blurRad="50800" dist="38100" dir="2700000" algn="tl" rotWithShape="0">
                    <a:srgbClr val="000000">
                      <a:alpha val="43000"/>
                    </a:srgbClr>
                  </a:outerShdw>
                </a:effectLst>
                <a:latin typeface="Times New Roman" pitchFamily="18" charset="0"/>
              </a:rPr>
              <a:t>foliar treatment tests</a:t>
            </a:r>
          </a:p>
          <a:p>
            <a:pPr marL="257175" indent="-257175" algn="ctr">
              <a:spcBef>
                <a:spcPct val="20000"/>
              </a:spcBef>
              <a:defRPr/>
            </a:pPr>
            <a:endParaRPr lang="en-US" sz="2400" dirty="0">
              <a:effectLst>
                <a:outerShdw blurRad="50800" dist="38100" dir="2700000" algn="tl" rotWithShape="0">
                  <a:srgbClr val="000000">
                    <a:alpha val="43000"/>
                  </a:srgbClr>
                </a:outerShdw>
              </a:effectLst>
              <a:latin typeface="Times New Roman" pitchFamily="18" charset="0"/>
            </a:endParaRPr>
          </a:p>
          <a:p>
            <a:pPr marL="257175" indent="-257175" algn="ctr">
              <a:spcBef>
                <a:spcPct val="20000"/>
              </a:spcBef>
              <a:defRPr/>
            </a:pPr>
            <a:r>
              <a:rPr lang="en-US" sz="3600" dirty="0">
                <a:effectLst>
                  <a:outerShdw blurRad="50800" dist="38100" dir="2700000" algn="tl" rotWithShape="0">
                    <a:srgbClr val="000000">
                      <a:alpha val="43000"/>
                    </a:srgbClr>
                  </a:outerShdw>
                </a:effectLst>
                <a:latin typeface="Times New Roman" pitchFamily="18" charset="0"/>
              </a:rPr>
              <a:t>NO YIELD ADVANTAGE</a:t>
            </a:r>
          </a:p>
          <a:p>
            <a:pPr marL="257175" indent="-257175" algn="ctr">
              <a:spcBef>
                <a:spcPct val="20000"/>
              </a:spcBef>
              <a:defRPr/>
            </a:pPr>
            <a:r>
              <a:rPr lang="en-US" sz="3600" dirty="0">
                <a:effectLst>
                  <a:outerShdw blurRad="50800" dist="38100" dir="2700000" algn="tl" rotWithShape="0">
                    <a:srgbClr val="000000">
                      <a:alpha val="43000"/>
                    </a:srgbClr>
                  </a:outerShdw>
                </a:effectLst>
                <a:latin typeface="Times New Roman" pitchFamily="18" charset="0"/>
              </a:rPr>
              <a:t>It is not worth using an insecticidal seed treatment</a:t>
            </a:r>
          </a:p>
        </p:txBody>
      </p:sp>
      <p:pic>
        <p:nvPicPr>
          <p:cNvPr id="5" name="Picture 4"/>
          <p:cNvPicPr>
            <a:picLocks noChangeAspect="1"/>
          </p:cNvPicPr>
          <p:nvPr/>
        </p:nvPicPr>
        <p:blipFill>
          <a:blip r:embed="rId4"/>
          <a:stretch>
            <a:fillRect/>
          </a:stretch>
        </p:blipFill>
        <p:spPr>
          <a:xfrm>
            <a:off x="1219200" y="4572000"/>
            <a:ext cx="6883400" cy="4089400"/>
          </a:xfrm>
          <a:prstGeom prst="rect">
            <a:avLst/>
          </a:prstGeom>
        </p:spPr>
      </p:pic>
    </p:spTree>
    <p:extLst>
      <p:ext uri="{BB962C8B-B14F-4D97-AF65-F5344CB8AC3E}">
        <p14:creationId xmlns:p14="http://schemas.microsoft.com/office/powerpoint/2010/main" val="3106344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32" y="21071"/>
            <a:ext cx="9144000" cy="537018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83913"/>
            <a:ext cx="9144000" cy="5284087"/>
          </a:xfrm>
          <a:prstGeom prst="rect">
            <a:avLst/>
          </a:prstGeom>
        </p:spPr>
      </p:pic>
    </p:spTree>
    <p:extLst>
      <p:ext uri="{BB962C8B-B14F-4D97-AF65-F5344CB8AC3E}">
        <p14:creationId xmlns:p14="http://schemas.microsoft.com/office/powerpoint/2010/main" val="2207195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alpha val="70000"/>
            </a:schemeClr>
          </a:solidFill>
        </p:spPr>
      </p:pic>
      <p:sp>
        <p:nvSpPr>
          <p:cNvPr id="2" name="Title 1"/>
          <p:cNvSpPr>
            <a:spLocks noGrp="1"/>
          </p:cNvSpPr>
          <p:nvPr>
            <p:ph type="ctrTitle"/>
          </p:nvPr>
        </p:nvSpPr>
        <p:spPr>
          <a:xfrm>
            <a:off x="224589" y="660399"/>
            <a:ext cx="8758990" cy="1470025"/>
          </a:xfrm>
          <a:solidFill>
            <a:schemeClr val="bg1">
              <a:alpha val="70000"/>
            </a:schemeClr>
          </a:solidFill>
        </p:spPr>
        <p:txBody>
          <a:bodyPr>
            <a:normAutofit/>
          </a:bodyPr>
          <a:lstStyle/>
          <a:p>
            <a:r>
              <a:rPr lang="en-US" dirty="0" smtClean="0">
                <a:latin typeface="Times New Roman" panose="02020603050405020304" pitchFamily="18" charset="0"/>
                <a:cs typeface="Times New Roman" panose="02020603050405020304" pitchFamily="18" charset="0"/>
              </a:rPr>
              <a:t>Kudzu bug 2014…what happened?</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191000" y="4114800"/>
            <a:ext cx="1066800" cy="2286000"/>
          </a:xfrm>
          <a:prstGeom prst="rect">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Arc 7"/>
          <p:cNvSpPr/>
          <p:nvPr/>
        </p:nvSpPr>
        <p:spPr>
          <a:xfrm>
            <a:off x="4267200" y="3429000"/>
            <a:ext cx="609600" cy="838200"/>
          </a:xfrm>
          <a:prstGeom prst="arc">
            <a:avLst>
              <a:gd name="adj1" fmla="val 15192051"/>
              <a:gd name="adj2" fmla="val 3166219"/>
            </a:avLst>
          </a:prstGeom>
          <a:ln w="1270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 name="Sun 8"/>
          <p:cNvSpPr/>
          <p:nvPr/>
        </p:nvSpPr>
        <p:spPr>
          <a:xfrm>
            <a:off x="3962400" y="2895600"/>
            <a:ext cx="914400" cy="762000"/>
          </a:xfrm>
          <a:prstGeom prst="sun">
            <a:avLst/>
          </a:prstGeom>
          <a:gradFill flip="none" rotWithShape="1">
            <a:gsLst>
              <a:gs pos="0">
                <a:srgbClr val="FFFF00"/>
              </a:gs>
              <a:gs pos="100000">
                <a:srgbClr val="FFFFFF"/>
              </a:gs>
              <a:gs pos="88000">
                <a:srgbClr val="FF6600"/>
              </a:gs>
            </a:gsLst>
            <a:lin ang="0" scaled="1"/>
            <a:tileRect/>
          </a:gradFill>
          <a:ln>
            <a:solidFill>
              <a:schemeClr val="bg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8800" y="4800600"/>
            <a:ext cx="736600" cy="736600"/>
          </a:xfrm>
          <a:prstGeom prst="rect">
            <a:avLst/>
          </a:prstGeom>
        </p:spPr>
      </p:pic>
    </p:spTree>
    <p:extLst>
      <p:ext uri="{BB962C8B-B14F-4D97-AF65-F5344CB8AC3E}">
        <p14:creationId xmlns:p14="http://schemas.microsoft.com/office/powerpoint/2010/main" val="34034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2" nodeType="clickEffect">
                                  <p:stCondLst>
                                    <p:cond delay="0"/>
                                  </p:stCondLst>
                                  <p:childTnLst>
                                    <p:animMotion origin="layout" path="M 0 0 C 0.00608 0.01226 0.00781 0.01272 0.01928 0.01804 C 0.02119 0.01873 0.0231 0.01966 0.02519 0.02059 C 0.0271 0.02128 0.03092 0.02313 0.03092 0.02313 C 0.03544 0.04117 0.02849 0.01966 0.04065 0.03585 C 0.04204 0.0377 0.04117 0.0414 0.04256 0.04372 C 0.04395 0.04603 0.04638 0.04696 0.04829 0.04881 C 0.05298 0.06824 0.05125 0.05875 0.05403 0.07703 C 0.05333 0.09229 0.05351 0.10779 0.05212 0.12329 C 0.05021 0.14295 0.05055 0.1418 0.04638 0.13625 " pathEditMode="relative" ptsTypes="fffffffffA">
                                      <p:cBhvr>
                                        <p:cTn id="6" dur="2000" fill="hold"/>
                                        <p:tgtEl>
                                          <p:spTgt spid="9"/>
                                        </p:tgtEl>
                                        <p:attrNameLst>
                                          <p:attrName>ppt_x</p:attrName>
                                          <p:attrName>ppt_y</p:attrName>
                                        </p:attrNameLst>
                                      </p:cBhvr>
                                    </p:animMotion>
                                  </p:childTnLst>
                                </p:cTn>
                              </p:par>
                              <p:par>
                                <p:cTn id="7" presetID="10" presetClass="exit" presetSubtype="0" fill="hold" grpId="1" nodeType="withEffect">
                                  <p:stCondLst>
                                    <p:cond delay="0"/>
                                  </p:stCondLst>
                                  <p:childTnLst>
                                    <p:animEffect transition="out" filter="fade">
                                      <p:cBhvr>
                                        <p:cTn id="8" dur="5000"/>
                                        <p:tgtEl>
                                          <p:spTgt spid="9"/>
                                        </p:tgtEl>
                                      </p:cBhvr>
                                    </p:animEffect>
                                    <p:set>
                                      <p:cBhvr>
                                        <p:cTn id="9" dur="1" fill="hold">
                                          <p:stCondLst>
                                            <p:cond delay="4999"/>
                                          </p:stCondLst>
                                        </p:cTn>
                                        <p:tgtEl>
                                          <p:spTgt spid="9"/>
                                        </p:tgtEl>
                                        <p:attrNameLst>
                                          <p:attrName>style.visibility</p:attrName>
                                        </p:attrNameLst>
                                      </p:cBhvr>
                                      <p:to>
                                        <p:strVal val="hidden"/>
                                      </p:to>
                                    </p:set>
                                  </p:childTnLst>
                                </p:cTn>
                              </p:par>
                              <p:par>
                                <p:cTn id="10" presetID="9" presetClass="exit" presetSubtype="0" fill="hold" grpId="0" nodeType="withEffect">
                                  <p:stCondLst>
                                    <p:cond delay="0"/>
                                  </p:stCondLst>
                                  <p:childTnLst>
                                    <p:animEffect transition="out" filter="dissolve">
                                      <p:cBhvr>
                                        <p:cTn id="11" dur="3000"/>
                                        <p:tgtEl>
                                          <p:spTgt spid="8"/>
                                        </p:tgtEl>
                                      </p:cBhvr>
                                    </p:animEffect>
                                    <p:set>
                                      <p:cBhvr>
                                        <p:cTn id="12" dur="1" fill="hold">
                                          <p:stCondLst>
                                            <p:cond delay="2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animBg="1"/>
      <p:bldP spid="9"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476747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20008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106363"/>
            <a:ext cx="8229600" cy="808037"/>
          </a:xfrm>
        </p:spPr>
        <p:txBody>
          <a:bodyPr/>
          <a:lstStyle/>
          <a:p>
            <a:pPr eaLnBrk="1" hangingPunct="1"/>
            <a:r>
              <a:rPr lang="en-US" i="1">
                <a:latin typeface="Times New Roman"/>
                <a:cs typeface="Times New Roman"/>
              </a:rPr>
              <a:t>Paratelenomus saccharalis</a:t>
            </a:r>
          </a:p>
        </p:txBody>
      </p:sp>
      <p:sp>
        <p:nvSpPr>
          <p:cNvPr id="3" name="Content Placeholder 2"/>
          <p:cNvSpPr>
            <a:spLocks noGrp="1"/>
          </p:cNvSpPr>
          <p:nvPr>
            <p:ph idx="1"/>
          </p:nvPr>
        </p:nvSpPr>
        <p:spPr>
          <a:xfrm>
            <a:off x="228600" y="1066800"/>
            <a:ext cx="4419600" cy="5287963"/>
          </a:xfrm>
        </p:spPr>
        <p:txBody>
          <a:bodyPr rtlCol="0">
            <a:normAutofit/>
          </a:bodyPr>
          <a:lstStyle/>
          <a:p>
            <a:pPr marL="0" indent="0" eaLnBrk="1" fontAlgn="auto" hangingPunct="1">
              <a:spcAft>
                <a:spcPts val="0"/>
              </a:spcAft>
              <a:buNone/>
              <a:defRPr/>
            </a:pPr>
            <a:endParaRPr lang="en-US" dirty="0" smtClean="0">
              <a:latin typeface="Times New Roman"/>
              <a:cs typeface="Times New Roman"/>
            </a:endParaRPr>
          </a:p>
          <a:p>
            <a:pPr marL="0" indent="0" eaLnBrk="1" fontAlgn="auto" hangingPunct="1">
              <a:spcAft>
                <a:spcPts val="0"/>
              </a:spcAft>
              <a:buNone/>
              <a:defRPr/>
            </a:pPr>
            <a:endParaRPr lang="en-US" dirty="0">
              <a:latin typeface="Times New Roman"/>
              <a:cs typeface="Times New Roman"/>
            </a:endParaRPr>
          </a:p>
          <a:p>
            <a:pPr marL="0" indent="0" eaLnBrk="1" fontAlgn="auto" hangingPunct="1">
              <a:spcAft>
                <a:spcPts val="0"/>
              </a:spcAft>
              <a:buNone/>
              <a:defRPr/>
            </a:pPr>
            <a:r>
              <a:rPr lang="en-US" dirty="0" smtClean="0">
                <a:latin typeface="Times New Roman"/>
                <a:cs typeface="Times New Roman"/>
              </a:rPr>
              <a:t>Attacks only Plataspidae (</a:t>
            </a:r>
            <a:r>
              <a:rPr lang="en-US" i="1" dirty="0" smtClean="0">
                <a:latin typeface="Times New Roman"/>
                <a:cs typeface="Times New Roman"/>
              </a:rPr>
              <a:t>Megacopta cribraria, M. </a:t>
            </a:r>
            <a:r>
              <a:rPr lang="en-US" i="1" dirty="0" err="1" smtClean="0">
                <a:latin typeface="Times New Roman"/>
                <a:cs typeface="Times New Roman"/>
              </a:rPr>
              <a:t>punctatissimum</a:t>
            </a:r>
            <a:r>
              <a:rPr lang="en-US" i="1" dirty="0" smtClean="0">
                <a:latin typeface="Times New Roman"/>
                <a:cs typeface="Times New Roman"/>
              </a:rPr>
              <a:t>, </a:t>
            </a:r>
            <a:r>
              <a:rPr lang="en-US" i="1" dirty="0" err="1" smtClean="0">
                <a:latin typeface="Times New Roman"/>
                <a:cs typeface="Times New Roman"/>
              </a:rPr>
              <a:t>Brachyplatys</a:t>
            </a:r>
            <a:r>
              <a:rPr lang="en-US" i="1" dirty="0" smtClean="0">
                <a:latin typeface="Times New Roman"/>
                <a:cs typeface="Times New Roman"/>
              </a:rPr>
              <a:t> </a:t>
            </a:r>
            <a:r>
              <a:rPr lang="en-US" i="1" dirty="0" err="1" smtClean="0">
                <a:latin typeface="Times New Roman"/>
                <a:cs typeface="Times New Roman"/>
              </a:rPr>
              <a:t>subaeneus</a:t>
            </a:r>
            <a:r>
              <a:rPr lang="en-US" dirty="0" smtClean="0">
                <a:latin typeface="Times New Roman"/>
                <a:cs typeface="Times New Roman"/>
              </a:rPr>
              <a:t>), no other known hosts</a:t>
            </a:r>
          </a:p>
          <a:p>
            <a:pPr eaLnBrk="1" fontAlgn="auto" hangingPunct="1">
              <a:spcAft>
                <a:spcPts val="0"/>
              </a:spcAft>
              <a:buFont typeface="Arial" pitchFamily="34" charset="0"/>
              <a:buChar char="•"/>
              <a:defRPr/>
            </a:pPr>
            <a:endParaRPr lang="en-US" dirty="0" smtClean="0">
              <a:latin typeface="Times New Roman"/>
              <a:cs typeface="Times New Roman"/>
            </a:endParaRPr>
          </a:p>
        </p:txBody>
      </p:sp>
      <p:grpSp>
        <p:nvGrpSpPr>
          <p:cNvPr id="84996" name="Group 4"/>
          <p:cNvGrpSpPr>
            <a:grpSpLocks/>
          </p:cNvGrpSpPr>
          <p:nvPr/>
        </p:nvGrpSpPr>
        <p:grpSpPr bwMode="auto">
          <a:xfrm>
            <a:off x="4648200" y="1139825"/>
            <a:ext cx="4452938" cy="2517775"/>
            <a:chOff x="4591504" y="693511"/>
            <a:chExt cx="4452710" cy="2517775"/>
          </a:xfrm>
        </p:grpSpPr>
        <p:pic>
          <p:nvPicPr>
            <p:cNvPr id="8499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91504" y="693511"/>
              <a:ext cx="4349750" cy="251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Oval 3"/>
            <p:cNvSpPr/>
            <p:nvPr/>
          </p:nvSpPr>
          <p:spPr>
            <a:xfrm>
              <a:off x="7596488" y="1266599"/>
              <a:ext cx="1447726" cy="1371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latin typeface="Times New Roman"/>
                <a:cs typeface="Times New Roman"/>
              </a:endParaRPr>
            </a:p>
          </p:txBody>
        </p:sp>
      </p:grpSp>
      <p:pic>
        <p:nvPicPr>
          <p:cNvPr id="84997" name="Picture 2" descr="http://multimedia.uga.edu/media/images/ParatelenomusMegAll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767138"/>
            <a:ext cx="4305300" cy="301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0"/>
            <a:ext cx="4648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7043" name="Picture 2" descr="C:\Users\Megan\Pictures\5-21-2013\DSC0499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5291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71211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646943" y="503237"/>
            <a:ext cx="7966929" cy="1200329"/>
          </a:xfrm>
          <a:prstGeom prst="rect">
            <a:avLst/>
          </a:prstGeom>
          <a:solidFill>
            <a:schemeClr val="bg1">
              <a:alpha val="70000"/>
            </a:schemeClr>
          </a:solidFill>
        </p:spPr>
        <p:txBody>
          <a:bodyPr wrap="square" rtlCol="0" anchor="ctr">
            <a:spAutoFit/>
          </a:bodyPr>
          <a:lstStyle/>
          <a:p>
            <a:pPr algn="ctr"/>
            <a:r>
              <a:rPr lang="en-US" dirty="0" err="1" smtClean="0">
                <a:latin typeface="Times New Roman"/>
                <a:cs typeface="Times New Roman"/>
              </a:rPr>
              <a:t>Seiter</a:t>
            </a:r>
            <a:r>
              <a:rPr lang="en-US" dirty="0">
                <a:latin typeface="Times New Roman"/>
                <a:cs typeface="Times New Roman"/>
              </a:rPr>
              <a:t>, N. J.</a:t>
            </a:r>
            <a:r>
              <a:rPr lang="en-US" dirty="0" smtClean="0">
                <a:latin typeface="Times New Roman"/>
                <a:cs typeface="Times New Roman"/>
              </a:rPr>
              <a:t>, A</a:t>
            </a:r>
            <a:r>
              <a:rPr lang="en-US" dirty="0">
                <a:latin typeface="Times New Roman"/>
                <a:cs typeface="Times New Roman"/>
              </a:rPr>
              <a:t>. </a:t>
            </a:r>
            <a:r>
              <a:rPr lang="en-US" dirty="0" err="1">
                <a:latin typeface="Times New Roman"/>
                <a:cs typeface="Times New Roman"/>
              </a:rPr>
              <a:t>Grabke</a:t>
            </a:r>
            <a:r>
              <a:rPr lang="en-US" dirty="0">
                <a:latin typeface="Times New Roman"/>
                <a:cs typeface="Times New Roman"/>
              </a:rPr>
              <a:t>, J. K. Greene, J. L. </a:t>
            </a:r>
            <a:r>
              <a:rPr lang="en-US" dirty="0" smtClean="0">
                <a:latin typeface="Times New Roman"/>
                <a:cs typeface="Times New Roman"/>
              </a:rPr>
              <a:t>Kerrigan, </a:t>
            </a:r>
            <a:r>
              <a:rPr lang="en-US" dirty="0">
                <a:latin typeface="Times New Roman"/>
                <a:cs typeface="Times New Roman"/>
              </a:rPr>
              <a:t>and F.P.F. </a:t>
            </a:r>
            <a:r>
              <a:rPr lang="en-US" dirty="0" err="1" smtClean="0">
                <a:latin typeface="Times New Roman"/>
                <a:cs typeface="Times New Roman"/>
              </a:rPr>
              <a:t>Reay</a:t>
            </a:r>
            <a:r>
              <a:rPr lang="en-US" dirty="0" smtClean="0">
                <a:latin typeface="Times New Roman"/>
                <a:cs typeface="Times New Roman"/>
              </a:rPr>
              <a:t>-Jones</a:t>
            </a:r>
            <a:r>
              <a:rPr lang="en-US" dirty="0">
                <a:latin typeface="Times New Roman"/>
                <a:cs typeface="Times New Roman"/>
              </a:rPr>
              <a:t>. 2014. </a:t>
            </a:r>
            <a:r>
              <a:rPr lang="en-US" i="1" dirty="0" err="1" smtClean="0">
                <a:latin typeface="Times New Roman"/>
                <a:cs typeface="Times New Roman"/>
              </a:rPr>
              <a:t>Beauveria</a:t>
            </a:r>
            <a:r>
              <a:rPr lang="en-US" i="1" dirty="0" smtClean="0">
                <a:latin typeface="Times New Roman"/>
                <a:cs typeface="Times New Roman"/>
              </a:rPr>
              <a:t> </a:t>
            </a:r>
            <a:r>
              <a:rPr lang="en-US" i="1" dirty="0" err="1" smtClean="0">
                <a:latin typeface="Times New Roman"/>
                <a:cs typeface="Times New Roman"/>
              </a:rPr>
              <a:t>bassiana</a:t>
            </a:r>
            <a:r>
              <a:rPr lang="en-US" i="1" dirty="0" smtClean="0">
                <a:latin typeface="Times New Roman"/>
                <a:cs typeface="Times New Roman"/>
              </a:rPr>
              <a:t> </a:t>
            </a:r>
            <a:r>
              <a:rPr lang="en-US" dirty="0" smtClean="0">
                <a:latin typeface="Times New Roman"/>
                <a:cs typeface="Times New Roman"/>
              </a:rPr>
              <a:t>is </a:t>
            </a:r>
            <a:r>
              <a:rPr lang="en-US" dirty="0">
                <a:latin typeface="Times New Roman"/>
                <a:cs typeface="Times New Roman"/>
              </a:rPr>
              <a:t>a pathogen of </a:t>
            </a:r>
            <a:r>
              <a:rPr lang="en-US" i="1" dirty="0" err="1" smtClean="0">
                <a:latin typeface="Times New Roman"/>
                <a:cs typeface="Times New Roman"/>
              </a:rPr>
              <a:t>Megacopta</a:t>
            </a:r>
            <a:r>
              <a:rPr lang="en-US" i="1" dirty="0" smtClean="0">
                <a:latin typeface="Times New Roman"/>
                <a:cs typeface="Times New Roman"/>
              </a:rPr>
              <a:t> </a:t>
            </a:r>
            <a:r>
              <a:rPr lang="en-US" i="1" dirty="0" err="1" smtClean="0">
                <a:latin typeface="Times New Roman"/>
                <a:cs typeface="Times New Roman"/>
              </a:rPr>
              <a:t>cribraria</a:t>
            </a:r>
            <a:r>
              <a:rPr lang="en-US" i="1" dirty="0" smtClean="0">
                <a:latin typeface="Times New Roman"/>
                <a:cs typeface="Times New Roman"/>
              </a:rPr>
              <a:t> </a:t>
            </a:r>
            <a:r>
              <a:rPr lang="en-US" dirty="0" smtClean="0">
                <a:latin typeface="Times New Roman"/>
                <a:cs typeface="Times New Roman"/>
              </a:rPr>
              <a:t>(</a:t>
            </a:r>
            <a:r>
              <a:rPr lang="en-US" dirty="0" err="1">
                <a:latin typeface="Times New Roman"/>
                <a:cs typeface="Times New Roman"/>
              </a:rPr>
              <a:t>Hemiptera</a:t>
            </a:r>
            <a:r>
              <a:rPr lang="en-US" dirty="0">
                <a:latin typeface="Times New Roman"/>
                <a:cs typeface="Times New Roman"/>
              </a:rPr>
              <a:t>: </a:t>
            </a:r>
            <a:r>
              <a:rPr lang="en-US" dirty="0" err="1">
                <a:latin typeface="Times New Roman"/>
                <a:cs typeface="Times New Roman"/>
              </a:rPr>
              <a:t>Plataspidae</a:t>
            </a:r>
            <a:r>
              <a:rPr lang="en-US" dirty="0">
                <a:latin typeface="Times New Roman"/>
                <a:cs typeface="Times New Roman"/>
              </a:rPr>
              <a:t>) in South Carolina. </a:t>
            </a:r>
            <a:r>
              <a:rPr lang="en-US" dirty="0" smtClean="0">
                <a:latin typeface="Times New Roman"/>
                <a:cs typeface="Times New Roman"/>
              </a:rPr>
              <a:t>Journal </a:t>
            </a:r>
            <a:r>
              <a:rPr lang="en-US" dirty="0">
                <a:latin typeface="Times New Roman"/>
                <a:cs typeface="Times New Roman"/>
              </a:rPr>
              <a:t>of Entomological </a:t>
            </a:r>
            <a:r>
              <a:rPr lang="en-US" dirty="0" smtClean="0">
                <a:latin typeface="Times New Roman"/>
                <a:cs typeface="Times New Roman"/>
              </a:rPr>
              <a:t>Science. 49: 326-330.</a:t>
            </a:r>
            <a:endParaRPr lang="en-US" dirty="0">
              <a:latin typeface="Times New Roman"/>
              <a:cs typeface="Times New Roman"/>
            </a:endParaRPr>
          </a:p>
          <a:p>
            <a:pPr algn="ctr"/>
            <a:endParaRPr lang="en-US" dirty="0">
              <a:latin typeface="Times New Roman"/>
              <a:cs typeface="Times New Roman"/>
            </a:endParaRPr>
          </a:p>
        </p:txBody>
      </p:sp>
    </p:spTree>
    <p:extLst>
      <p:ext uri="{BB962C8B-B14F-4D97-AF65-F5344CB8AC3E}">
        <p14:creationId xmlns:p14="http://schemas.microsoft.com/office/powerpoint/2010/main" val="542722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smtClean="0">
                <a:latin typeface="Times New Roman" panose="02020603050405020304" pitchFamily="18" charset="0"/>
                <a:cs typeface="Times New Roman" panose="02020603050405020304" pitchFamily="18" charset="0"/>
              </a:rPr>
              <a:t>Thresholds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838200"/>
            <a:ext cx="8763000" cy="4525963"/>
          </a:xfrm>
        </p:spPr>
        <p:txBody>
          <a:bodyPr/>
          <a:lstStyle/>
          <a:p>
            <a:r>
              <a:rPr lang="en-US" dirty="0" smtClean="0">
                <a:latin typeface="Times New Roman" panose="02020603050405020304" pitchFamily="18" charset="0"/>
                <a:cs typeface="Times New Roman" panose="02020603050405020304" pitchFamily="18" charset="0"/>
              </a:rPr>
              <a:t>Seedling/vegetative soybeans</a:t>
            </a:r>
          </a:p>
          <a:p>
            <a:pPr lvl="1"/>
            <a:r>
              <a:rPr lang="en-US" dirty="0" smtClean="0">
                <a:latin typeface="Times New Roman" panose="02020603050405020304" pitchFamily="18" charset="0"/>
                <a:cs typeface="Times New Roman" panose="02020603050405020304" pitchFamily="18" charset="0"/>
              </a:rPr>
              <a:t>5 bugs per plant (adults or nymphs)</a:t>
            </a:r>
          </a:p>
          <a:p>
            <a:pPr lvl="1"/>
            <a:r>
              <a:rPr lang="en-US" dirty="0" smtClean="0">
                <a:latin typeface="Times New Roman" panose="02020603050405020304" pitchFamily="18" charset="0"/>
                <a:cs typeface="Times New Roman" panose="02020603050405020304" pitchFamily="18" charset="0"/>
              </a:rPr>
              <a:t>Stop using threshold for second generation </a:t>
            </a:r>
          </a:p>
          <a:p>
            <a:pPr marL="45720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bugs (generally in July)</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Vegetative to reproductive (R7) soybeans</a:t>
            </a:r>
          </a:p>
          <a:p>
            <a:pPr lvl="1"/>
            <a:r>
              <a:rPr lang="en-US" dirty="0" smtClean="0">
                <a:latin typeface="Times New Roman" panose="02020603050405020304" pitchFamily="18" charset="0"/>
                <a:cs typeface="Times New Roman" panose="02020603050405020304" pitchFamily="18" charset="0"/>
              </a:rPr>
              <a:t>One nymph per sweep (“swoosh” of the net)</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6959600" y="1066798"/>
            <a:ext cx="19473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976533" y="1752598"/>
            <a:ext cx="1778000" cy="369332"/>
          </a:xfrm>
          <a:prstGeom prst="rect">
            <a:avLst/>
          </a:prstGeom>
          <a:noFill/>
        </p:spPr>
        <p:txBody>
          <a:bodyPr wrap="square" rtlCol="0">
            <a:spAutoFit/>
          </a:bodyPr>
          <a:lstStyle/>
          <a:p>
            <a:pPr algn="ctr"/>
            <a:r>
              <a:rPr lang="en-US" dirty="0" smtClean="0">
                <a:solidFill>
                  <a:schemeClr val="tx2"/>
                </a:solidFill>
                <a:latin typeface="Times New Roman" panose="02020603050405020304" pitchFamily="18" charset="0"/>
                <a:cs typeface="Times New Roman" panose="02020603050405020304" pitchFamily="18" charset="0"/>
              </a:rPr>
              <a:t>Preliminary</a:t>
            </a:r>
            <a:endParaRPr lang="en-US" dirty="0">
              <a:solidFill>
                <a:schemeClr val="tx2"/>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705600" y="2819398"/>
            <a:ext cx="22013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06933" y="1066798"/>
            <a:ext cx="0" cy="17526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2971798"/>
            <a:ext cx="22013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76533" y="4190998"/>
            <a:ext cx="1778000" cy="369332"/>
          </a:xfrm>
          <a:prstGeom prst="rect">
            <a:avLst/>
          </a:prstGeom>
          <a:noFill/>
        </p:spPr>
        <p:txBody>
          <a:bodyPr wrap="square" rtlCol="0">
            <a:spAutoFit/>
          </a:bodyPr>
          <a:lstStyle/>
          <a:p>
            <a:pPr algn="ctr"/>
            <a:r>
              <a:rPr lang="en-US" dirty="0" smtClean="0">
                <a:solidFill>
                  <a:schemeClr val="tx2"/>
                </a:solidFill>
                <a:latin typeface="Times New Roman" panose="02020603050405020304" pitchFamily="18" charset="0"/>
                <a:cs typeface="Times New Roman" panose="02020603050405020304" pitchFamily="18" charset="0"/>
              </a:rPr>
              <a:t>Established</a:t>
            </a:r>
            <a:endParaRPr lang="en-US" dirty="0">
              <a:solidFill>
                <a:schemeClr val="tx2"/>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705600" y="4724398"/>
            <a:ext cx="220133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06933" y="2971798"/>
            <a:ext cx="0" cy="17526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38600" y="4419600"/>
            <a:ext cx="1985486" cy="2124287"/>
          </a:xfrm>
          <a:prstGeom prst="rect">
            <a:avLst/>
          </a:prstGeom>
          <a:ln>
            <a:solidFill>
              <a:schemeClr val="tx1"/>
            </a:solidFill>
          </a:ln>
        </p:spPr>
      </p:pic>
      <p:pic>
        <p:nvPicPr>
          <p:cNvPr id="106498" name="Picture 2" descr="C:\Work Data\Pictures\Soybean\Kudzu bug\Nymphs and injury- Hyde Co July 20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4267200"/>
            <a:ext cx="3200400" cy="2400300"/>
          </a:xfrm>
          <a:prstGeom prst="rect">
            <a:avLst/>
          </a:prstGeom>
          <a:noFill/>
          <a:ln>
            <a:solidFill>
              <a:schemeClr val="tx1"/>
            </a:solidFill>
          </a:ln>
        </p:spPr>
      </p:pic>
      <p:pic>
        <p:nvPicPr>
          <p:cNvPr id="106499" name="Picture 3" descr="C:\Work Data\Pictures\Soybean\Kudzu bug\Marlin Rice\kudzu bug nymph 4 M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3278" y="5029200"/>
            <a:ext cx="2565922" cy="1706563"/>
          </a:xfrm>
          <a:prstGeom prst="rect">
            <a:avLst/>
          </a:prstGeom>
          <a:noFill/>
        </p:spPr>
      </p:pic>
    </p:spTree>
    <p:extLst>
      <p:ext uri="{BB962C8B-B14F-4D97-AF65-F5344CB8AC3E}">
        <p14:creationId xmlns:p14="http://schemas.microsoft.com/office/powerpoint/2010/main" val="978243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546730971"/>
              </p:ext>
            </p:extLst>
          </p:nvPr>
        </p:nvGraphicFramePr>
        <p:xfrm>
          <a:off x="76200" y="533400"/>
          <a:ext cx="8991600" cy="601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0357327"/>
              </p:ext>
            </p:extLst>
          </p:nvPr>
        </p:nvGraphicFramePr>
        <p:xfrm>
          <a:off x="13855" y="6096000"/>
          <a:ext cx="3733800" cy="762000"/>
        </p:xfrm>
        <a:graphic>
          <a:graphicData uri="http://schemas.openxmlformats.org/drawingml/2006/table">
            <a:tbl>
              <a:tblPr>
                <a:tableStyleId>{5C22544A-7EE6-4342-B048-85BDC9FD1C3A}</a:tableStyleId>
              </a:tblPr>
              <a:tblGrid>
                <a:gridCol w="3733800"/>
              </a:tblGrid>
              <a:tr h="190500">
                <a:tc>
                  <a:txBody>
                    <a:bodyPr/>
                    <a:lstStyle/>
                    <a:p>
                      <a:pPr algn="l" fontAlgn="b"/>
                      <a:r>
                        <a:rPr lang="en-US" sz="1100" u="none" strike="noStrike" dirty="0">
                          <a:effectLst/>
                        </a:rPr>
                        <a:t>P. Roberts, J. All (University of Georgia)</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a:effectLst/>
                        </a:rPr>
                        <a:t>J. Greene, N. Sieter (Clemson University)</a:t>
                      </a:r>
                      <a:endParaRPr lang="en-US" sz="1100" b="0" i="0" u="none" strike="noStrike">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D. </a:t>
                      </a:r>
                      <a:r>
                        <a:rPr lang="en-US" sz="1100" u="none" strike="noStrike" dirty="0" smtClean="0">
                          <a:effectLst/>
                        </a:rPr>
                        <a:t>Reisig, </a:t>
                      </a:r>
                      <a:r>
                        <a:rPr lang="en-US" sz="1100" u="none" strike="noStrike" dirty="0">
                          <a:effectLst/>
                        </a:rPr>
                        <a:t>J. </a:t>
                      </a:r>
                      <a:r>
                        <a:rPr lang="en-US" sz="1100" u="none" strike="noStrike" dirty="0" err="1">
                          <a:effectLst/>
                        </a:rPr>
                        <a:t>Bacheler</a:t>
                      </a:r>
                      <a:r>
                        <a:rPr lang="en-US" sz="1100" u="none" strike="noStrike" dirty="0">
                          <a:effectLst/>
                        </a:rPr>
                        <a:t> (North Carolina State University)</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endParaRPr lang="en-US" sz="1100" b="0" i="0" u="none" strike="noStrike" dirty="0">
                        <a:solidFill>
                          <a:srgbClr val="000000"/>
                        </a:solidFill>
                        <a:effectLst/>
                        <a:latin typeface="Calibri"/>
                      </a:endParaRPr>
                    </a:p>
                  </a:txBody>
                  <a:tcPr marL="9525" marR="9525" marT="9525" marB="0" anchor="b">
                    <a:noFill/>
                  </a:tcPr>
                </a:tc>
              </a:tr>
            </a:tbl>
          </a:graphicData>
        </a:graphic>
      </p:graphicFrame>
      <p:sp>
        <p:nvSpPr>
          <p:cNvPr id="8" name="Title 3"/>
          <p:cNvSpPr>
            <a:spLocks noGrp="1"/>
          </p:cNvSpPr>
          <p:nvPr>
            <p:ph type="title"/>
          </p:nvPr>
        </p:nvSpPr>
        <p:spPr>
          <a:xfrm>
            <a:off x="457200" y="0"/>
            <a:ext cx="8229600" cy="762000"/>
          </a:xfrm>
        </p:spPr>
        <p:txBody>
          <a:bodyPr>
            <a:noAutofit/>
          </a:bodyPr>
          <a:lstStyle/>
          <a:p>
            <a:r>
              <a:rPr lang="en-US" sz="2800" dirty="0" smtClean="0">
                <a:latin typeface="Times New Roman" panose="02020603050405020304" pitchFamily="18" charset="0"/>
                <a:cs typeface="Times New Roman" panose="02020603050405020304" pitchFamily="18" charset="0"/>
              </a:rPr>
              <a:t>Kudzu Bug Insecticide Efficacy Summary (2010-2012)</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7696200" y="5181600"/>
            <a:ext cx="9906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6-14 DAT</a:t>
            </a:r>
            <a:endParaRPr lang="en-US" sz="1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7696200" y="4876800"/>
            <a:ext cx="9906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anose="02020603050405020304" pitchFamily="18" charset="0"/>
                <a:cs typeface="Times New Roman" panose="02020603050405020304" pitchFamily="18" charset="0"/>
              </a:rPr>
              <a:t>2-5 DAT</a:t>
            </a:r>
            <a:endParaRPr lang="en-US" sz="1600" b="1" dirty="0">
              <a:latin typeface="Times New Roman" panose="02020603050405020304" pitchFamily="18" charset="0"/>
              <a:cs typeface="Times New Roman" panose="02020603050405020304" pitchFamily="18" charset="0"/>
            </a:endParaRPr>
          </a:p>
        </p:txBody>
      </p:sp>
      <p:sp>
        <p:nvSpPr>
          <p:cNvPr id="10" name="Oval 9"/>
          <p:cNvSpPr/>
          <p:nvPr/>
        </p:nvSpPr>
        <p:spPr>
          <a:xfrm>
            <a:off x="0" y="609600"/>
            <a:ext cx="31242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228600" y="4495800"/>
            <a:ext cx="21336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8600" y="4495800"/>
            <a:ext cx="0" cy="106680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4572000"/>
            <a:ext cx="1600200" cy="646331"/>
          </a:xfrm>
          <a:prstGeom prst="rect">
            <a:avLst/>
          </a:prstGeom>
          <a:noFill/>
        </p:spPr>
        <p:txBody>
          <a:bodyPr wrap="square" rtlCol="0">
            <a:spAutoFit/>
          </a:bodyPr>
          <a:lstStyle/>
          <a:p>
            <a:pPr algn="ctr"/>
            <a:r>
              <a:rPr lang="en-US" dirty="0" smtClean="0">
                <a:solidFill>
                  <a:schemeClr val="tx2"/>
                </a:solidFill>
                <a:latin typeface="Times New Roman" panose="02020603050405020304" pitchFamily="18" charset="0"/>
                <a:cs typeface="Times New Roman" panose="02020603050405020304" pitchFamily="18" charset="0"/>
              </a:rPr>
              <a:t>Preserves some </a:t>
            </a:r>
            <a:r>
              <a:rPr lang="en-US" dirty="0" err="1" smtClean="0">
                <a:solidFill>
                  <a:schemeClr val="tx2"/>
                </a:solidFill>
                <a:latin typeface="Times New Roman" panose="02020603050405020304" pitchFamily="18" charset="0"/>
                <a:cs typeface="Times New Roman" panose="02020603050405020304" pitchFamily="18" charset="0"/>
              </a:rPr>
              <a:t>beneficials</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188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971800"/>
            <a:ext cx="2228850" cy="13542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Neonicotinoids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828800"/>
            <a:ext cx="8229600" cy="4171950"/>
          </a:xfrm>
        </p:spPr>
        <p:txBody>
          <a:bodyPr>
            <a:normAutofit/>
          </a:bodyPr>
          <a:lstStyle/>
          <a:p>
            <a:r>
              <a:rPr lang="en-US" dirty="0" smtClean="0">
                <a:latin typeface="Times New Roman" panose="02020603050405020304" pitchFamily="18" charset="0"/>
                <a:cs typeface="Times New Roman" panose="02020603050405020304" pitchFamily="18" charset="0"/>
              </a:rPr>
              <a:t>Not widely effective (but are selective)</a:t>
            </a:r>
          </a:p>
          <a:p>
            <a:pPr lvl="1"/>
            <a:r>
              <a:rPr lang="en-US" dirty="0" smtClean="0">
                <a:latin typeface="Times New Roman" panose="02020603050405020304" pitchFamily="18" charset="0"/>
                <a:cs typeface="Times New Roman" panose="02020603050405020304" pitchFamily="18" charset="0"/>
              </a:rPr>
              <a:t>Good for</a:t>
            </a:r>
          </a:p>
          <a:p>
            <a:pPr lvl="2"/>
            <a:r>
              <a:rPr lang="en-US" dirty="0" smtClean="0">
                <a:latin typeface="Times New Roman" panose="02020603050405020304" pitchFamily="18" charset="0"/>
                <a:cs typeface="Times New Roman" panose="02020603050405020304" pitchFamily="18" charset="0"/>
              </a:rPr>
              <a:t>Aphids</a:t>
            </a:r>
          </a:p>
          <a:p>
            <a:pPr lvl="2"/>
            <a:r>
              <a:rPr lang="en-US" dirty="0" smtClean="0">
                <a:latin typeface="Times New Roman" panose="02020603050405020304" pitchFamily="18" charset="0"/>
                <a:cs typeface="Times New Roman" panose="02020603050405020304" pitchFamily="18" charset="0"/>
              </a:rPr>
              <a:t>Beetles</a:t>
            </a:r>
          </a:p>
          <a:p>
            <a:pPr lvl="2"/>
            <a:r>
              <a:rPr lang="en-US" dirty="0" smtClean="0">
                <a:latin typeface="Times New Roman" panose="02020603050405020304" pitchFamily="18" charset="0"/>
                <a:cs typeface="Times New Roman" panose="02020603050405020304" pitchFamily="18" charset="0"/>
              </a:rPr>
              <a:t>Moths/butterflies</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Safer for humans</a:t>
            </a:r>
          </a:p>
          <a:p>
            <a:r>
              <a:rPr lang="en-US" dirty="0">
                <a:latin typeface="Times New Roman" panose="02020603050405020304" pitchFamily="18" charset="0"/>
                <a:cs typeface="Times New Roman" panose="02020603050405020304" pitchFamily="18" charset="0"/>
              </a:rPr>
              <a:t>Cause insect paralysis and </a:t>
            </a:r>
            <a:r>
              <a:rPr lang="en-US" dirty="0" smtClean="0">
                <a:latin typeface="Times New Roman" panose="02020603050405020304" pitchFamily="18" charset="0"/>
                <a:cs typeface="Times New Roman" panose="02020603050405020304" pitchFamily="18" charset="0"/>
              </a:rPr>
              <a:t>death </a:t>
            </a:r>
            <a:r>
              <a:rPr lang="en-US" dirty="0">
                <a:latin typeface="Times New Roman" panose="02020603050405020304" pitchFamily="18" charset="0"/>
                <a:cs typeface="Times New Roman" panose="02020603050405020304" pitchFamily="18" charset="0"/>
              </a:rPr>
              <a:t>within </a:t>
            </a:r>
            <a:r>
              <a:rPr lang="en-US" dirty="0" smtClean="0">
                <a:latin typeface="Times New Roman" panose="02020603050405020304" pitchFamily="18" charset="0"/>
                <a:cs typeface="Times New Roman" panose="02020603050405020304" pitchFamily="18" charset="0"/>
              </a:rPr>
              <a:t>hours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374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9510745"/>
              </p:ext>
            </p:extLst>
          </p:nvPr>
        </p:nvGraphicFramePr>
        <p:xfrm>
          <a:off x="199506" y="2926080"/>
          <a:ext cx="8840688" cy="928788"/>
        </p:xfrm>
        <a:graphic>
          <a:graphicData uri="http://schemas.openxmlformats.org/drawingml/2006/table">
            <a:tbl>
              <a:tblPr firstRow="1" firstCol="1" bandRow="1">
                <a:tableStyleId>{5C22544A-7EE6-4342-B048-85BDC9FD1C3A}</a:tableStyleId>
              </a:tblPr>
              <a:tblGrid>
                <a:gridCol w="1019167"/>
                <a:gridCol w="424308"/>
                <a:gridCol w="898517"/>
                <a:gridCol w="1128647"/>
                <a:gridCol w="873117"/>
                <a:gridCol w="1062900"/>
                <a:gridCol w="502229"/>
                <a:gridCol w="424308"/>
                <a:gridCol w="1174913"/>
                <a:gridCol w="479705"/>
                <a:gridCol w="367693"/>
                <a:gridCol w="485184"/>
              </a:tblGrid>
              <a:tr h="232197">
                <a:tc>
                  <a:txBody>
                    <a:bodyPr/>
                    <a:lstStyle/>
                    <a:p>
                      <a:pPr marL="0" marR="0" algn="l" fontAlgn="ctr">
                        <a:lnSpc>
                          <a:spcPct val="107000"/>
                        </a:lnSpc>
                        <a:spcBef>
                          <a:spcPts val="0"/>
                        </a:spcBef>
                        <a:spcAft>
                          <a:spcPts val="800"/>
                        </a:spcAft>
                      </a:pPr>
                      <a:r>
                        <a:rPr lang="en-US" sz="1200" kern="0" dirty="0" smtClean="0">
                          <a:effectLst/>
                          <a:latin typeface="Times New Roman" panose="02020603050405020304" pitchFamily="18" charset="0"/>
                          <a:cs typeface="Times New Roman" panose="02020603050405020304" pitchFamily="18" charset="0"/>
                        </a:rPr>
                        <a:t>Insecticides</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N</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LC</a:t>
                      </a:r>
                      <a:r>
                        <a:rPr lang="en-US" sz="1200" kern="0" baseline="-25000">
                          <a:effectLst/>
                          <a:latin typeface="Times New Roman" panose="02020603050405020304" pitchFamily="18" charset="0"/>
                          <a:cs typeface="Times New Roman" panose="02020603050405020304" pitchFamily="18" charset="0"/>
                        </a:rPr>
                        <a:t>50 </a:t>
                      </a:r>
                      <a:r>
                        <a:rPr lang="en-US" sz="1200" kern="0">
                          <a:effectLst/>
                          <a:latin typeface="Times New Roman" panose="02020603050405020304" pitchFamily="18" charset="0"/>
                          <a:cs typeface="Times New Roman" panose="02020603050405020304" pitchFamily="18" charset="0"/>
                        </a:rPr>
                        <a:t>(ppm)</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95%FL</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LC</a:t>
                      </a:r>
                      <a:r>
                        <a:rPr lang="en-US" sz="1200" kern="0" baseline="-25000">
                          <a:effectLst/>
                          <a:latin typeface="Times New Roman" panose="02020603050405020304" pitchFamily="18" charset="0"/>
                          <a:cs typeface="Times New Roman" panose="02020603050405020304" pitchFamily="18" charset="0"/>
                        </a:rPr>
                        <a:t>90</a:t>
                      </a:r>
                      <a:r>
                        <a:rPr lang="en-US" sz="1200" kern="0">
                          <a:effectLst/>
                          <a:latin typeface="Times New Roman" panose="02020603050405020304" pitchFamily="18" charset="0"/>
                          <a:cs typeface="Times New Roman" panose="02020603050405020304" pitchFamily="18" charset="0"/>
                        </a:rPr>
                        <a:t>(ppm)</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dirty="0" smtClean="0">
                          <a:effectLst/>
                          <a:latin typeface="Times New Roman" panose="02020603050405020304" pitchFamily="18" charset="0"/>
                          <a:cs typeface="Times New Roman" panose="02020603050405020304" pitchFamily="18" charset="0"/>
                        </a:rPr>
                        <a:t>95%FL</a:t>
                      </a:r>
                      <a:r>
                        <a:rPr lang="en-US" sz="1200" kern="0" baseline="30000" dirty="0" smtClean="0">
                          <a:effectLst/>
                          <a:latin typeface="Times New Roman" panose="02020603050405020304" pitchFamily="18" charset="0"/>
                          <a:cs typeface="Times New Roman" panose="02020603050405020304" pitchFamily="18" charset="0"/>
                        </a:rPr>
                        <a:t>a</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Slope</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SE</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LD-P line</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X</a:t>
                      </a:r>
                      <a:r>
                        <a:rPr lang="en-US" sz="1200" kern="0" baseline="30000">
                          <a:effectLst/>
                          <a:latin typeface="Times New Roman" panose="02020603050405020304" pitchFamily="18" charset="0"/>
                          <a:cs typeface="Times New Roman" panose="02020603050405020304" pitchFamily="18" charset="0"/>
                        </a:rPr>
                        <a:t>2b</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df</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P</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r>
              <a:tr h="232197">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Imidacloprid</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180</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15.56</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12.70-18.79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70.7</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52.17-107.17</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1.96</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0.21</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Y=1.96x+2.66</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9.64</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0.47</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r>
              <a:tr h="232197">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Bifenthrin</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180</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0.48</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dirty="0">
                          <a:effectLst/>
                          <a:latin typeface="Times New Roman" panose="02020603050405020304" pitchFamily="18" charset="0"/>
                          <a:cs typeface="Times New Roman" panose="02020603050405020304" pitchFamily="18" charset="0"/>
                        </a:rPr>
                        <a:t>0.37-0.57</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1.83</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1.40-2.70</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dirty="0">
                          <a:effectLst/>
                          <a:latin typeface="Times New Roman" panose="02020603050405020304" pitchFamily="18" charset="0"/>
                          <a:cs typeface="Times New Roman" panose="02020603050405020304" pitchFamily="18" charset="0"/>
                        </a:rPr>
                        <a:t>2.16</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0.25</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Y=2.16x+5.68</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9.49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0.39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r>
              <a:tr h="232197">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Acephate</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180</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115.17</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97.35-135.82</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400.71</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313.32-561.96</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dirty="0">
                          <a:effectLst/>
                          <a:latin typeface="Times New Roman" panose="02020603050405020304" pitchFamily="18" charset="0"/>
                          <a:cs typeface="Times New Roman" panose="02020603050405020304" pitchFamily="18" charset="0"/>
                        </a:rPr>
                        <a:t>2.37</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0.23</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Y=2.37x+0.12</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9.26</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a:effectLst/>
                          <a:latin typeface="Times New Roman" panose="02020603050405020304" pitchFamily="18" charset="0"/>
                          <a:cs typeface="Times New Roman" panose="02020603050405020304" pitchFamily="18" charset="0"/>
                        </a:rPr>
                        <a:t>9</a:t>
                      </a:r>
                      <a:endParaRPr lang="en-US" sz="105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c>
                  <a:txBody>
                    <a:bodyPr/>
                    <a:lstStyle/>
                    <a:p>
                      <a:pPr marL="0" marR="0" algn="l" fontAlgn="ctr">
                        <a:lnSpc>
                          <a:spcPct val="107000"/>
                        </a:lnSpc>
                        <a:spcBef>
                          <a:spcPts val="0"/>
                        </a:spcBef>
                        <a:spcAft>
                          <a:spcPts val="800"/>
                        </a:spcAft>
                      </a:pPr>
                      <a:r>
                        <a:rPr lang="en-US" sz="1200" kern="0" dirty="0">
                          <a:effectLst/>
                          <a:latin typeface="Times New Roman" panose="02020603050405020304" pitchFamily="18" charset="0"/>
                          <a:cs typeface="Times New Roman" panose="02020603050405020304" pitchFamily="18" charset="0"/>
                        </a:rPr>
                        <a:t>0.27</a:t>
                      </a:r>
                      <a:endParaRPr lang="en-US" sz="105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2702" marR="62702" marT="0" marB="0"/>
                </a:tc>
              </a:tr>
            </a:tbl>
          </a:graphicData>
        </a:graphic>
      </p:graphicFrame>
      <p:sp>
        <p:nvSpPr>
          <p:cNvPr id="3" name="Title 2"/>
          <p:cNvSpPr>
            <a:spLocks noGrp="1"/>
          </p:cNvSpPr>
          <p:nvPr>
            <p:ph type="title"/>
          </p:nvPr>
        </p:nvSpPr>
        <p:spPr>
          <a:xfrm>
            <a:off x="457200" y="582209"/>
            <a:ext cx="8229600" cy="11430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Log-dose </a:t>
            </a:r>
            <a:r>
              <a:rPr lang="en-US" dirty="0" err="1" smtClean="0">
                <a:latin typeface="Times New Roman" panose="02020603050405020304" pitchFamily="18" charset="0"/>
                <a:cs typeface="Times New Roman" panose="02020603050405020304" pitchFamily="18" charset="0"/>
              </a:rPr>
              <a:t>probit</a:t>
            </a:r>
            <a:r>
              <a:rPr lang="en-US" dirty="0" smtClean="0">
                <a:latin typeface="Times New Roman" panose="02020603050405020304" pitchFamily="18" charset="0"/>
                <a:cs typeface="Times New Roman" panose="02020603050405020304" pitchFamily="18" charset="0"/>
              </a:rPr>
              <a:t> mortality of 3</a:t>
            </a:r>
            <a:r>
              <a:rPr lang="en-US" baseline="30000" dirty="0" smtClean="0">
                <a:latin typeface="Times New Roman" panose="02020603050405020304" pitchFamily="18" charset="0"/>
                <a:cs typeface="Times New Roman" panose="02020603050405020304" pitchFamily="18" charset="0"/>
              </a:rPr>
              <a:t>rd</a:t>
            </a:r>
            <a:r>
              <a:rPr lang="en-US" dirty="0" smtClean="0">
                <a:latin typeface="Times New Roman" panose="02020603050405020304" pitchFamily="18" charset="0"/>
                <a:cs typeface="Times New Roman" panose="02020603050405020304" pitchFamily="18" charset="0"/>
              </a:rPr>
              <a:t> stage instars, North Carolina 2013</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99506" y="3905720"/>
            <a:ext cx="6400800" cy="580480"/>
          </a:xfrm>
          <a:prstGeom prst="rect">
            <a:avLst/>
          </a:prstGeom>
        </p:spPr>
        <p:txBody>
          <a:bodyPr wrap="square">
            <a:spAutoFit/>
          </a:bodyPr>
          <a:lstStyle/>
          <a:p>
            <a:pPr algn="just">
              <a:lnSpc>
                <a:spcPct val="107000"/>
              </a:lnSpc>
              <a:spcAft>
                <a:spcPts val="800"/>
              </a:spcAft>
            </a:pPr>
            <a:r>
              <a:rPr lang="en-US" sz="1200" kern="100" baseline="30000" dirty="0">
                <a:latin typeface="Times New Roman" panose="02020603050405020304" pitchFamily="18" charset="0"/>
                <a:ea typeface="SimSun" panose="02010600030101010101" pitchFamily="2" charset="-122"/>
                <a:cs typeface="Times New Roman" panose="02020603050405020304" pitchFamily="18" charset="0"/>
              </a:rPr>
              <a:t>a </a:t>
            </a:r>
            <a:r>
              <a:rPr lang="en-US" sz="1200" i="1" kern="0" dirty="0">
                <a:latin typeface="Times New Roman" panose="02020603050405020304" pitchFamily="18" charset="0"/>
                <a:ea typeface="SimSun" panose="02010600030101010101" pitchFamily="2" charset="-122"/>
                <a:cs typeface="Times New Roman" panose="02020603050405020304" pitchFamily="18" charset="0"/>
              </a:rPr>
              <a:t>N</a:t>
            </a:r>
            <a:r>
              <a:rPr lang="en-US" sz="1200" kern="0" dirty="0">
                <a:latin typeface="Times New Roman" panose="02020603050405020304" pitchFamily="18" charset="0"/>
                <a:ea typeface="SimSun" panose="02010600030101010101" pitchFamily="2" charset="-122"/>
                <a:cs typeface="Times New Roman" panose="02020603050405020304" pitchFamily="18" charset="0"/>
              </a:rPr>
              <a:t>, number of Kudzu bugs tested; FL, </a:t>
            </a:r>
            <a:r>
              <a:rPr lang="en-US" sz="1200" kern="0" dirty="0" err="1">
                <a:latin typeface="Times New Roman" panose="02020603050405020304" pitchFamily="18" charset="0"/>
                <a:ea typeface="SimSun" panose="02010600030101010101" pitchFamily="2" charset="-122"/>
                <a:cs typeface="Times New Roman" panose="02020603050405020304" pitchFamily="18" charset="0"/>
              </a:rPr>
              <a:t>fiducial</a:t>
            </a:r>
            <a:r>
              <a:rPr lang="en-US" sz="1200" kern="0" dirty="0">
                <a:latin typeface="Times New Roman" panose="02020603050405020304" pitchFamily="18" charset="0"/>
                <a:ea typeface="SimSun" panose="02010600030101010101" pitchFamily="2" charset="-122"/>
                <a:cs typeface="Times New Roman" panose="02020603050405020304" pitchFamily="18" charset="0"/>
              </a:rPr>
              <a:t> limits.</a:t>
            </a:r>
            <a:endParaRPr lang="en-US" sz="1200" kern="1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07000"/>
              </a:lnSpc>
              <a:spcAft>
                <a:spcPts val="800"/>
              </a:spcAft>
            </a:pPr>
            <a:r>
              <a:rPr lang="en-US" sz="1200" kern="0" baseline="30000" dirty="0">
                <a:latin typeface="Times New Roman" panose="02020603050405020304" pitchFamily="18" charset="0"/>
                <a:ea typeface="SimSun" panose="02010600030101010101" pitchFamily="2" charset="-122"/>
                <a:cs typeface="Times New Roman" panose="02020603050405020304" pitchFamily="18" charset="0"/>
              </a:rPr>
              <a:t>b</a:t>
            </a:r>
            <a:r>
              <a:rPr lang="en-US" sz="1200" kern="0" dirty="0">
                <a:latin typeface="Times New Roman" panose="02020603050405020304" pitchFamily="18" charset="0"/>
                <a:ea typeface="SimSun" panose="02010600030101010101" pitchFamily="2" charset="-122"/>
                <a:cs typeface="Times New Roman" panose="02020603050405020304" pitchFamily="18" charset="0"/>
              </a:rPr>
              <a:t> Chi-square testing linearity of dose–mortality response.</a:t>
            </a:r>
            <a:endParaRPr lang="en-US" sz="12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9298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Tillage: Early colonization</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1" y="1600200"/>
            <a:ext cx="66085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4172" y="1310184"/>
            <a:ext cx="24548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lejandro\Pictures\Camera pics 2012\DSCI0480.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6896099" y="4432403"/>
            <a:ext cx="1447799" cy="131587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C:\Users\Alejandro\Pictures\June 2012\DSCI037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962062" y="2549309"/>
            <a:ext cx="1315875" cy="1447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673444" y="3997109"/>
            <a:ext cx="1234505"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Tilled plots</a:t>
            </a:r>
            <a:endParaRPr 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7610798" y="5791200"/>
            <a:ext cx="1457002" cy="92333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No-till plots, </a:t>
            </a:r>
          </a:p>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lanted after </a:t>
            </a:r>
          </a:p>
          <a:p>
            <a:r>
              <a:rPr lang="en-US" dirty="0" smtClean="0">
                <a:latin typeface="Times New Roman" panose="02020603050405020304" pitchFamily="18" charset="0"/>
                <a:cs typeface="Times New Roman" panose="02020603050405020304" pitchFamily="18" charset="0"/>
              </a:rPr>
              <a:t>rye or wheat</a:t>
            </a:r>
          </a:p>
        </p:txBody>
      </p:sp>
    </p:spTree>
    <p:extLst>
      <p:ext uri="{BB962C8B-B14F-4D97-AF65-F5344CB8AC3E}">
        <p14:creationId xmlns:p14="http://schemas.microsoft.com/office/powerpoint/2010/main" val="4976903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Tillage: Season-long</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295400"/>
            <a:ext cx="7238999" cy="525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869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818" y="965172"/>
            <a:ext cx="5920582" cy="49969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1418" y="5885592"/>
            <a:ext cx="2210862" cy="369332"/>
          </a:xfrm>
          <a:prstGeom prst="rect">
            <a:avLst/>
          </a:prstGeom>
        </p:spPr>
        <p:txBody>
          <a:bodyPr wrap="none">
            <a:spAutoFit/>
          </a:bodyPr>
          <a:lstStyle/>
          <a:p>
            <a:r>
              <a:rPr lang="en-US" dirty="0" smtClean="0"/>
              <a:t>Percent ground cover</a:t>
            </a:r>
            <a:endParaRPr lang="en-US" dirty="0"/>
          </a:p>
        </p:txBody>
      </p:sp>
      <p:sp>
        <p:nvSpPr>
          <p:cNvPr id="7" name="Rectangle 6"/>
          <p:cNvSpPr/>
          <p:nvPr/>
        </p:nvSpPr>
        <p:spPr>
          <a:xfrm rot="16200000">
            <a:off x="-1214238" y="3016183"/>
            <a:ext cx="3453446" cy="369332"/>
          </a:xfrm>
          <a:prstGeom prst="rect">
            <a:avLst/>
          </a:prstGeom>
        </p:spPr>
        <p:txBody>
          <a:bodyPr wrap="none">
            <a:spAutoFit/>
          </a:bodyPr>
          <a:lstStyle/>
          <a:p>
            <a:r>
              <a:rPr lang="en-US" dirty="0" smtClean="0"/>
              <a:t>Total kudzu bug adults / 40 sweeps</a:t>
            </a:r>
            <a:endParaRPr lang="en-US" dirty="0"/>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85230" y="3784572"/>
            <a:ext cx="96817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05600" y="4165572"/>
            <a:ext cx="1952625"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15125" y="4622772"/>
            <a:ext cx="1971675" cy="316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1346172"/>
            <a:ext cx="1952625" cy="1708160"/>
          </a:xfrm>
          <a:prstGeom prst="rect">
            <a:avLst/>
          </a:prstGeom>
          <a:noFill/>
        </p:spPr>
        <p:txBody>
          <a:bodyPr wrap="square" rtlCol="0">
            <a:spAutoFit/>
          </a:bodyPr>
          <a:lstStyle/>
          <a:p>
            <a:r>
              <a:rPr lang="en-US" dirty="0" smtClean="0"/>
              <a:t>P-value=0.0461</a:t>
            </a:r>
          </a:p>
          <a:p>
            <a:endParaRPr lang="en-US" dirty="0" smtClean="0"/>
          </a:p>
          <a:p>
            <a:r>
              <a:rPr lang="en-US" dirty="0" smtClean="0"/>
              <a:t>Equation:</a:t>
            </a:r>
          </a:p>
          <a:p>
            <a:r>
              <a:rPr lang="en-US" sz="1500" dirty="0"/>
              <a:t>Y</a:t>
            </a:r>
            <a:r>
              <a:rPr lang="en-US" sz="1500" dirty="0" smtClean="0"/>
              <a:t> = 9.9636 – 0.0454 X</a:t>
            </a:r>
          </a:p>
          <a:p>
            <a:endParaRPr lang="en-US" dirty="0" smtClean="0"/>
          </a:p>
          <a:p>
            <a:r>
              <a:rPr lang="en-US" dirty="0" smtClean="0"/>
              <a:t>R</a:t>
            </a:r>
            <a:r>
              <a:rPr lang="en-US" baseline="30000" dirty="0" smtClean="0"/>
              <a:t>2</a:t>
            </a:r>
            <a:r>
              <a:rPr lang="en-US" dirty="0" smtClean="0"/>
              <a:t> = 0.2919</a:t>
            </a:r>
            <a:endParaRPr lang="en-US" dirty="0"/>
          </a:p>
        </p:txBody>
      </p:sp>
    </p:spTree>
    <p:extLst>
      <p:ext uri="{BB962C8B-B14F-4D97-AF65-F5344CB8AC3E}">
        <p14:creationId xmlns:p14="http://schemas.microsoft.com/office/powerpoint/2010/main" val="4041538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Neonicotinoids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a:xfrm>
            <a:off x="685800" y="2209800"/>
            <a:ext cx="4267200" cy="4953000"/>
          </a:xfrm>
        </p:spPr>
        <p:txBody>
          <a:bodyPr>
            <a:normAutofit/>
          </a:bodyPr>
          <a:lstStyle/>
          <a:p>
            <a:r>
              <a:rPr lang="en-US" dirty="0" err="1" smtClean="0">
                <a:latin typeface="Times New Roman" panose="02020603050405020304" pitchFamily="18" charset="0"/>
                <a:cs typeface="Times New Roman" panose="02020603050405020304" pitchFamily="18" charset="0"/>
              </a:rPr>
              <a:t>clothianidin</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dinotefuran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imidacloprid</a:t>
            </a:r>
          </a:p>
          <a:p>
            <a:r>
              <a:rPr lang="en-US" dirty="0" smtClean="0">
                <a:latin typeface="Times New Roman" panose="02020603050405020304" pitchFamily="18" charset="0"/>
                <a:cs typeface="Times New Roman" panose="02020603050405020304" pitchFamily="18" charset="0"/>
              </a:rPr>
              <a:t>thiamethoxam</a:t>
            </a:r>
          </a:p>
          <a:p>
            <a:r>
              <a:rPr lang="en-US" dirty="0" err="1" smtClean="0">
                <a:latin typeface="Times New Roman" panose="02020603050405020304" pitchFamily="18" charset="0"/>
                <a:cs typeface="Times New Roman" panose="02020603050405020304" pitchFamily="18" charset="0"/>
              </a:rPr>
              <a:t>acetamiprid</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others</a:t>
            </a:r>
          </a:p>
        </p:txBody>
      </p:sp>
      <p:sp>
        <p:nvSpPr>
          <p:cNvPr id="6" name="Content Placeholder 5"/>
          <p:cNvSpPr>
            <a:spLocks noGrp="1"/>
          </p:cNvSpPr>
          <p:nvPr>
            <p:ph sz="half" idx="2"/>
          </p:nvPr>
        </p:nvSpPr>
        <p:spPr>
          <a:xfrm>
            <a:off x="4876800" y="2209800"/>
            <a:ext cx="4038600" cy="4525963"/>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Poncho, </a:t>
            </a:r>
            <a:r>
              <a:rPr lang="en-US" dirty="0" err="1" smtClean="0">
                <a:latin typeface="Times New Roman" panose="02020603050405020304" pitchFamily="18" charset="0"/>
                <a:cs typeface="Times New Roman" panose="02020603050405020304" pitchFamily="18" charset="0"/>
              </a:rPr>
              <a:t>NipsIt</a:t>
            </a:r>
            <a:r>
              <a:rPr lang="en-US" dirty="0" smtClean="0">
                <a:latin typeface="Times New Roman" panose="02020603050405020304" pitchFamily="18" charset="0"/>
                <a:cs typeface="Times New Roman" panose="02020603050405020304" pitchFamily="18" charset="0"/>
              </a:rPr>
              <a:t>, Belay</a:t>
            </a:r>
          </a:p>
          <a:p>
            <a:pPr marL="0" indent="0">
              <a:buNone/>
            </a:pPr>
            <a:r>
              <a:rPr lang="en-US" dirty="0" smtClean="0">
                <a:latin typeface="Times New Roman" panose="02020603050405020304" pitchFamily="18" charset="0"/>
                <a:cs typeface="Times New Roman" panose="02020603050405020304" pitchFamily="18" charset="0"/>
              </a:rPr>
              <a:t>Safari</a:t>
            </a:r>
          </a:p>
          <a:p>
            <a:pPr marL="0" indent="0">
              <a:buNone/>
            </a:pPr>
            <a:r>
              <a:rPr lang="en-US" dirty="0" smtClean="0">
                <a:latin typeface="Times New Roman" panose="02020603050405020304" pitchFamily="18" charset="0"/>
                <a:cs typeface="Times New Roman" panose="02020603050405020304" pitchFamily="18" charset="0"/>
              </a:rPr>
              <a:t>Gaucho, Admire Pro</a:t>
            </a:r>
          </a:p>
          <a:p>
            <a:pPr marL="0" indent="0">
              <a:buNone/>
            </a:pPr>
            <a:r>
              <a:rPr lang="en-US" dirty="0" smtClean="0">
                <a:latin typeface="Times New Roman" panose="02020603050405020304" pitchFamily="18" charset="0"/>
                <a:cs typeface="Times New Roman" panose="02020603050405020304" pitchFamily="18" charset="0"/>
              </a:rPr>
              <a:t>Cruiser, </a:t>
            </a:r>
            <a:r>
              <a:rPr lang="en-US" dirty="0" err="1" smtClean="0">
                <a:latin typeface="Times New Roman" panose="02020603050405020304" pitchFamily="18" charset="0"/>
                <a:cs typeface="Times New Roman" panose="02020603050405020304" pitchFamily="18" charset="0"/>
              </a:rPr>
              <a:t>Avicta</a:t>
            </a:r>
            <a:r>
              <a:rPr lang="en-US" dirty="0" smtClean="0">
                <a:latin typeface="Times New Roman" panose="02020603050405020304" pitchFamily="18" charset="0"/>
                <a:cs typeface="Times New Roman" panose="02020603050405020304" pitchFamily="18" charset="0"/>
              </a:rPr>
              <a:t>, Centric</a:t>
            </a:r>
          </a:p>
          <a:p>
            <a:pPr marL="0" indent="0">
              <a:buNone/>
            </a:pPr>
            <a:r>
              <a:rPr lang="en-US" dirty="0" smtClean="0">
                <a:latin typeface="Times New Roman" panose="02020603050405020304" pitchFamily="18" charset="0"/>
                <a:cs typeface="Times New Roman" panose="02020603050405020304" pitchFamily="18" charset="0"/>
              </a:rPr>
              <a:t>Assail</a:t>
            </a:r>
            <a:endParaRPr lang="en-US" dirty="0">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2971800" y="2514600"/>
            <a:ext cx="19050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1800" y="2971800"/>
            <a:ext cx="19050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3505200"/>
            <a:ext cx="19050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4038600"/>
            <a:ext cx="16002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71800" y="4495800"/>
            <a:ext cx="19050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81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Where do we use neonicotinoids in field crops?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latin typeface="Times New Roman" panose="02020603050405020304" pitchFamily="18" charset="0"/>
                <a:cs typeface="Times New Roman" panose="02020603050405020304" pitchFamily="18" charset="0"/>
              </a:rPr>
              <a:t>Seed treatments </a:t>
            </a:r>
          </a:p>
          <a:p>
            <a:pPr lvl="1"/>
            <a:r>
              <a:rPr lang="en-US" dirty="0" smtClean="0">
                <a:latin typeface="Times New Roman" panose="02020603050405020304" pitchFamily="18" charset="0"/>
                <a:cs typeface="Times New Roman" panose="02020603050405020304" pitchFamily="18" charset="0"/>
              </a:rPr>
              <a:t>Cotton (100%)</a:t>
            </a:r>
          </a:p>
          <a:p>
            <a:pPr lvl="1"/>
            <a:r>
              <a:rPr lang="en-US" dirty="0" smtClean="0">
                <a:latin typeface="Times New Roman" panose="02020603050405020304" pitchFamily="18" charset="0"/>
                <a:cs typeface="Times New Roman" panose="02020603050405020304" pitchFamily="18" charset="0"/>
              </a:rPr>
              <a:t>Corn (100%)</a:t>
            </a:r>
          </a:p>
          <a:p>
            <a:pPr lvl="1"/>
            <a:r>
              <a:rPr lang="en-US" dirty="0" smtClean="0">
                <a:latin typeface="Times New Roman" panose="02020603050405020304" pitchFamily="18" charset="0"/>
                <a:cs typeface="Times New Roman" panose="02020603050405020304" pitchFamily="18" charset="0"/>
              </a:rPr>
              <a:t>Soybean (&gt;30%)</a:t>
            </a:r>
          </a:p>
          <a:p>
            <a:pPr lvl="1"/>
            <a:r>
              <a:rPr lang="en-US" dirty="0" smtClean="0">
                <a:latin typeface="Times New Roman" panose="02020603050405020304" pitchFamily="18" charset="0"/>
                <a:cs typeface="Times New Roman" panose="02020603050405020304" pitchFamily="18" charset="0"/>
              </a:rPr>
              <a:t>Wheat (?)</a:t>
            </a:r>
          </a:p>
          <a:p>
            <a:r>
              <a:rPr lang="en-US" dirty="0" smtClean="0">
                <a:latin typeface="Times New Roman" panose="02020603050405020304" pitchFamily="18" charset="0"/>
                <a:cs typeface="Times New Roman" panose="02020603050405020304" pitchFamily="18" charset="0"/>
              </a:rPr>
              <a:t>Foliar sprays</a:t>
            </a:r>
          </a:p>
          <a:p>
            <a:pPr lvl="1"/>
            <a:r>
              <a:rPr lang="en-US" dirty="0" smtClean="0">
                <a:latin typeface="Times New Roman" panose="02020603050405020304" pitchFamily="18" charset="0"/>
                <a:cs typeface="Times New Roman" panose="02020603050405020304" pitchFamily="18" charset="0"/>
              </a:rPr>
              <a:t>Straight (Admire Pro, </a:t>
            </a:r>
            <a:r>
              <a:rPr lang="en-US" dirty="0">
                <a:latin typeface="Times New Roman" panose="02020603050405020304" pitchFamily="18" charset="0"/>
                <a:cs typeface="Times New Roman" panose="02020603050405020304" pitchFamily="18" charset="0"/>
              </a:rPr>
              <a:t>Belay, </a:t>
            </a:r>
            <a:r>
              <a:rPr lang="en-US" dirty="0" smtClean="0">
                <a:latin typeface="Times New Roman" panose="02020603050405020304" pitchFamily="18" charset="0"/>
                <a:cs typeface="Times New Roman" panose="02020603050405020304" pitchFamily="18" charset="0"/>
              </a:rPr>
              <a:t>Centric, etc.)</a:t>
            </a:r>
          </a:p>
          <a:p>
            <a:pPr lvl="1"/>
            <a:r>
              <a:rPr lang="en-US" dirty="0" smtClean="0">
                <a:latin typeface="Times New Roman" panose="02020603050405020304" pitchFamily="18" charset="0"/>
                <a:cs typeface="Times New Roman" panose="02020603050405020304" pitchFamily="18" charset="0"/>
              </a:rPr>
              <a:t>Pre-mix (</a:t>
            </a:r>
            <a:r>
              <a:rPr lang="en-US" dirty="0">
                <a:latin typeface="Times New Roman" panose="02020603050405020304" pitchFamily="18" charset="0"/>
                <a:cs typeface="Times New Roman" panose="02020603050405020304" pitchFamily="18" charset="0"/>
              </a:rPr>
              <a:t>Brigadier, </a:t>
            </a:r>
            <a:r>
              <a:rPr lang="en-US" dirty="0" err="1" smtClean="0">
                <a:latin typeface="Times New Roman" panose="02020603050405020304" pitchFamily="18" charset="0"/>
                <a:cs typeface="Times New Roman" panose="02020603050405020304" pitchFamily="18" charset="0"/>
              </a:rPr>
              <a:t>Endigo</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Justice, </a:t>
            </a:r>
            <a:r>
              <a:rPr lang="en-US" dirty="0">
                <a:latin typeface="Times New Roman" panose="02020603050405020304" pitchFamily="18" charset="0"/>
                <a:cs typeface="Times New Roman" panose="02020603050405020304" pitchFamily="18" charset="0"/>
              </a:rPr>
              <a:t>Leverage </a:t>
            </a:r>
            <a:r>
              <a:rPr lang="en-US" dirty="0" smtClean="0">
                <a:latin typeface="Times New Roman" panose="02020603050405020304" pitchFamily="18" charset="0"/>
                <a:cs typeface="Times New Roman" panose="02020603050405020304" pitchFamily="18" charset="0"/>
              </a:rPr>
              <a:t>360, Swagger, Triple Crown, etc.)</a:t>
            </a:r>
          </a:p>
          <a:p>
            <a:pPr lvl="1"/>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1549400"/>
            <a:ext cx="3175000" cy="3175000"/>
          </a:xfrm>
          <a:prstGeom prst="rect">
            <a:avLst/>
          </a:prstGeom>
        </p:spPr>
      </p:pic>
    </p:spTree>
    <p:extLst>
      <p:ext uri="{BB962C8B-B14F-4D97-AF65-F5344CB8AC3E}">
        <p14:creationId xmlns:p14="http://schemas.microsoft.com/office/powerpoint/2010/main" val="6172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81033" y="15875"/>
            <a:ext cx="8458134" cy="684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Oval 4"/>
          <p:cNvSpPr>
            <a:spLocks noChangeArrowheads="1"/>
          </p:cNvSpPr>
          <p:nvPr/>
        </p:nvSpPr>
        <p:spPr bwMode="auto">
          <a:xfrm rot="1576488">
            <a:off x="7463798" y="3165951"/>
            <a:ext cx="347662" cy="919393"/>
          </a:xfrm>
          <a:prstGeom prst="ellipse">
            <a:avLst/>
          </a:prstGeom>
          <a:noFill/>
          <a:ln w="317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27654" name="TextBox 1"/>
          <p:cNvSpPr txBox="1">
            <a:spLocks noChangeArrowheads="1"/>
          </p:cNvSpPr>
          <p:nvPr/>
        </p:nvSpPr>
        <p:spPr bwMode="auto">
          <a:xfrm>
            <a:off x="4610100" y="6019800"/>
            <a:ext cx="40624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n-US" sz="1800">
                <a:latin typeface="Arial" charset="0"/>
              </a:rPr>
              <a:t>Source: USGS National Water Quality</a:t>
            </a:r>
          </a:p>
          <a:p>
            <a:pPr eaLnBrk="1" hangingPunct="1"/>
            <a:r>
              <a:rPr lang="en-US" altLang="en-US" sz="1800">
                <a:latin typeface="Arial" charset="0"/>
              </a:rPr>
              <a:t>Assessment Program</a:t>
            </a:r>
          </a:p>
        </p:txBody>
      </p:sp>
    </p:spTree>
    <p:extLst>
      <p:ext uri="{BB962C8B-B14F-4D97-AF65-F5344CB8AC3E}">
        <p14:creationId xmlns:p14="http://schemas.microsoft.com/office/powerpoint/2010/main" val="3908732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rot="988906">
            <a:off x="5265738" y="4238625"/>
            <a:ext cx="800100" cy="1370013"/>
          </a:xfrm>
          <a:prstGeom prst="ellipse">
            <a:avLst/>
          </a:prstGeom>
          <a:noFill/>
          <a:ln w="317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1747" name="Oval 4"/>
          <p:cNvSpPr>
            <a:spLocks noChangeArrowheads="1"/>
          </p:cNvSpPr>
          <p:nvPr/>
        </p:nvSpPr>
        <p:spPr bwMode="auto">
          <a:xfrm rot="1576488">
            <a:off x="7634288" y="4017963"/>
            <a:ext cx="357187" cy="501650"/>
          </a:xfrm>
          <a:prstGeom prst="ellipse">
            <a:avLst/>
          </a:prstGeom>
          <a:noFill/>
          <a:ln w="317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31748"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81435" y="0"/>
            <a:ext cx="845733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4"/>
          <p:cNvSpPr>
            <a:spLocks noChangeArrowheads="1"/>
          </p:cNvSpPr>
          <p:nvPr/>
        </p:nvSpPr>
        <p:spPr bwMode="auto">
          <a:xfrm rot="1576488">
            <a:off x="7500737" y="3153656"/>
            <a:ext cx="347662" cy="919393"/>
          </a:xfrm>
          <a:prstGeom prst="ellipse">
            <a:avLst/>
          </a:prstGeom>
          <a:noFill/>
          <a:ln w="31750" algn="ctr">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1299603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Neonicotinoid Concerns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Persistent in environment</a:t>
            </a:r>
          </a:p>
          <a:p>
            <a:pPr lvl="1"/>
            <a:r>
              <a:rPr lang="en-US" dirty="0" smtClean="0">
                <a:latin typeface="Times New Roman" panose="02020603050405020304" pitchFamily="18" charset="0"/>
                <a:cs typeface="Times New Roman" panose="02020603050405020304" pitchFamily="18" charset="0"/>
              </a:rPr>
              <a:t>Possibly for months</a:t>
            </a:r>
          </a:p>
          <a:p>
            <a:r>
              <a:rPr lang="en-US" dirty="0" smtClean="0">
                <a:latin typeface="Times New Roman" panose="02020603050405020304" pitchFamily="18" charset="0"/>
                <a:cs typeface="Times New Roman" panose="02020603050405020304" pitchFamily="18" charset="0"/>
              </a:rPr>
              <a:t>Not very toxic for aquatic organisms, birds, etc.</a:t>
            </a:r>
          </a:p>
          <a:p>
            <a:r>
              <a:rPr lang="en-US" dirty="0" smtClean="0">
                <a:latin typeface="Times New Roman" panose="02020603050405020304" pitchFamily="18" charset="0"/>
                <a:cs typeface="Times New Roman" panose="02020603050405020304" pitchFamily="18" charset="0"/>
              </a:rPr>
              <a:t>BUT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951" y="3554040"/>
            <a:ext cx="3069032" cy="2046661"/>
          </a:xfrm>
          <a:prstGeom prst="rect">
            <a:avLst/>
          </a:prstGeom>
          <a:ln>
            <a:solidFill>
              <a:schemeClr val="tx1"/>
            </a:solidFill>
          </a:ln>
        </p:spPr>
      </p:pic>
    </p:spTree>
    <p:extLst>
      <p:ext uri="{BB962C8B-B14F-4D97-AF65-F5344CB8AC3E}">
        <p14:creationId xmlns:p14="http://schemas.microsoft.com/office/powerpoint/2010/main" val="28356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058392">
            <a:off x="-441555" y="12971"/>
            <a:ext cx="5300841" cy="3531903"/>
          </a:xfrm>
          <a:prstGeom prst="rect">
            <a:avLst/>
          </a:prstGeom>
        </p:spPr>
      </p:pic>
      <p:sp>
        <p:nvSpPr>
          <p:cNvPr id="2" name="Title 1"/>
          <p:cNvSpPr>
            <a:spLocks noGrp="1"/>
          </p:cNvSpPr>
          <p:nvPr>
            <p:ph type="title"/>
          </p:nvPr>
        </p:nvSpPr>
        <p:spPr>
          <a:xfrm>
            <a:off x="914400" y="152400"/>
            <a:ext cx="8229600" cy="1143000"/>
          </a:xfrm>
        </p:spPr>
        <p:txBody>
          <a:bodyPr/>
          <a:lstStyle/>
          <a:p>
            <a:pPr algn="r"/>
            <a:r>
              <a:rPr lang="en-US" dirty="0" smtClean="0">
                <a:latin typeface="Times New Roman" panose="02020603050405020304" pitchFamily="18" charset="0"/>
                <a:cs typeface="Times New Roman" panose="02020603050405020304" pitchFamily="18" charset="0"/>
              </a:rPr>
              <a:t>Is this a real concern?</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18868">
            <a:off x="5098914" y="1940035"/>
            <a:ext cx="3897065" cy="22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rot="21444174">
            <a:off x="215735" y="3215541"/>
            <a:ext cx="5705475" cy="2981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a:stretch>
            <a:fillRect/>
          </a:stretch>
        </p:blipFill>
        <p:spPr>
          <a:xfrm rot="21448097">
            <a:off x="4788342" y="3958068"/>
            <a:ext cx="3810000" cy="2190750"/>
          </a:xfrm>
          <a:prstGeom prst="rect">
            <a:avLst/>
          </a:prstGeom>
        </p:spPr>
      </p:pic>
    </p:spTree>
    <p:extLst>
      <p:ext uri="{BB962C8B-B14F-4D97-AF65-F5344CB8AC3E}">
        <p14:creationId xmlns:p14="http://schemas.microsoft.com/office/powerpoint/2010/main" val="26284070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Fals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POWERPOINTVERSION" val="15.0"/>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2177</TotalTime>
  <Words>1211</Words>
  <Application>Microsoft Office PowerPoint</Application>
  <PresentationFormat>On-screen Show (4:3)</PresentationFormat>
  <Paragraphs>302</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MS Mincho</vt:lpstr>
      <vt:lpstr>ＭＳ Ｐゴシック</vt:lpstr>
      <vt:lpstr>SimSun</vt:lpstr>
      <vt:lpstr>Arial</vt:lpstr>
      <vt:lpstr>Calibri</vt:lpstr>
      <vt:lpstr>Leelawadee</vt:lpstr>
      <vt:lpstr>Segoe UI</vt:lpstr>
      <vt:lpstr>Times New Roman</vt:lpstr>
      <vt:lpstr>Office Theme</vt:lpstr>
      <vt:lpstr>Soybean Insect Update 2014</vt:lpstr>
      <vt:lpstr>Neonicotinoids and Spinosyns</vt:lpstr>
      <vt:lpstr>Neonicotinoids</vt:lpstr>
      <vt:lpstr>Neonicotinoids</vt:lpstr>
      <vt:lpstr>Where do we use neonicotinoids in field crops?</vt:lpstr>
      <vt:lpstr>PowerPoint Presentation</vt:lpstr>
      <vt:lpstr>PowerPoint Presentation</vt:lpstr>
      <vt:lpstr>Neonicotinoid Concerns</vt:lpstr>
      <vt:lpstr>Is this a real concern?</vt:lpstr>
      <vt:lpstr>Questions</vt:lpstr>
      <vt:lpstr>PowerPoint Presentation</vt:lpstr>
      <vt:lpstr>PowerPoint Presentation</vt:lpstr>
      <vt:lpstr>PowerPoint Presentation</vt:lpstr>
      <vt:lpstr>PowerPoint Presentation</vt:lpstr>
      <vt:lpstr>PowerPoint Presentation</vt:lpstr>
      <vt:lpstr>PowerPoint Presentation</vt:lpstr>
      <vt:lpstr>Commercially Available Insecticidal Seed Treatments</vt:lpstr>
      <vt:lpstr>Insecticide Seed Treatment Adoption in Beans</vt:lpstr>
      <vt:lpstr>PowerPoint Presentation</vt:lpstr>
      <vt:lpstr>PowerPoint Presentation</vt:lpstr>
      <vt:lpstr>PowerPoint Presentation</vt:lpstr>
      <vt:lpstr>Kudzu bug 2014…what happened?</vt:lpstr>
      <vt:lpstr>PowerPoint Presentation</vt:lpstr>
      <vt:lpstr>PowerPoint Presentation</vt:lpstr>
      <vt:lpstr>Paratelenomus saccharalis</vt:lpstr>
      <vt:lpstr>PowerPoint Presentation</vt:lpstr>
      <vt:lpstr>PowerPoint Presentation</vt:lpstr>
      <vt:lpstr>Thresholds</vt:lpstr>
      <vt:lpstr>Kudzu Bug Insecticide Efficacy Summary (2010-2012)</vt:lpstr>
      <vt:lpstr>Log-dose probit mortality of 3rd stage instars, North Carolina 2013</vt:lpstr>
      <vt:lpstr>Tillage: Early colonization</vt:lpstr>
      <vt:lpstr>Tillage: Season-long</vt:lpstr>
      <vt:lpstr>PowerPoint Presentation</vt:lpstr>
    </vt:vector>
  </TitlesOfParts>
  <Company>NCDA&amp;CS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ITSC</dc:creator>
  <cp:lastModifiedBy>Dominic</cp:lastModifiedBy>
  <cp:revision>205</cp:revision>
  <dcterms:created xsi:type="dcterms:W3CDTF">2014-04-16T11:23:19Z</dcterms:created>
  <dcterms:modified xsi:type="dcterms:W3CDTF">2015-01-12T12:36:52Z</dcterms:modified>
</cp:coreProperties>
</file>