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lumMod val="75000"/>
              </a:schemeClr>
            </a:solidFill>
            <a:ln>
              <a:solidFill>
                <a:schemeClr val="tx1">
                  <a:alpha val="91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6-8 AM</c:v>
                </c:pt>
                <c:pt idx="1">
                  <c:v>8-10 AM</c:v>
                </c:pt>
                <c:pt idx="2">
                  <c:v>10 AM-noon</c:v>
                </c:pt>
                <c:pt idx="3">
                  <c:v>noon-
2 PM</c:v>
                </c:pt>
                <c:pt idx="4">
                  <c:v>2-4 PM</c:v>
                </c:pt>
                <c:pt idx="5">
                  <c:v>4-6 PM</c:v>
                </c:pt>
                <c:pt idx="6">
                  <c:v>6-8 PM</c:v>
                </c:pt>
              </c:strCache>
            </c:strRef>
          </c:cat>
          <c:val>
            <c:numRef>
              <c:f>Sheet1!$B$2:$B$8</c:f>
              <c:numCache>
                <c:formatCode>General</c:formatCode>
                <c:ptCount val="7"/>
                <c:pt idx="0">
                  <c:v>89</c:v>
                </c:pt>
                <c:pt idx="1">
                  <c:v>77</c:v>
                </c:pt>
                <c:pt idx="2">
                  <c:v>73</c:v>
                </c:pt>
                <c:pt idx="3">
                  <c:v>70</c:v>
                </c:pt>
                <c:pt idx="4">
                  <c:v>71</c:v>
                </c:pt>
                <c:pt idx="5">
                  <c:v>80</c:v>
                </c:pt>
                <c:pt idx="6">
                  <c:v>91</c:v>
                </c:pt>
              </c:numCache>
            </c:numRef>
          </c:val>
        </c:ser>
        <c:dLbls>
          <c:showLegendKey val="0"/>
          <c:showVal val="0"/>
          <c:showCatName val="0"/>
          <c:showSerName val="0"/>
          <c:showPercent val="0"/>
          <c:showBubbleSize val="0"/>
        </c:dLbls>
        <c:gapWidth val="134"/>
        <c:overlap val="-27"/>
        <c:axId val="219679216"/>
        <c:axId val="219679608"/>
      </c:barChart>
      <c:catAx>
        <c:axId val="21967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Arial Narrow" panose="020B0606020202030204" pitchFamily="34" charset="0"/>
                <a:ea typeface="+mn-ea"/>
                <a:cs typeface="+mn-cs"/>
              </a:defRPr>
            </a:pPr>
            <a:endParaRPr lang="en-US"/>
          </a:p>
        </c:txPr>
        <c:crossAx val="219679608"/>
        <c:crosses val="autoZero"/>
        <c:auto val="1"/>
        <c:lblAlgn val="ctr"/>
        <c:lblOffset val="100"/>
        <c:noMultiLvlLbl val="0"/>
      </c:catAx>
      <c:valAx>
        <c:axId val="219679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smtClean="0">
                    <a:solidFill>
                      <a:schemeClr val="bg1"/>
                    </a:solidFill>
                    <a:latin typeface="Arial Narrow" panose="020B0606020202030204" pitchFamily="34" charset="0"/>
                  </a:rPr>
                  <a:t>%</a:t>
                </a:r>
                <a:endParaRPr lang="en-US" sz="1800" dirty="0">
                  <a:solidFill>
                    <a:schemeClr val="bg1"/>
                  </a:solidFill>
                  <a:latin typeface="Arial Narrow" panose="020B0606020202030204" pitchFamily="34"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Narrow" panose="020B0606020202030204" pitchFamily="34" charset="0"/>
                <a:ea typeface="+mn-ea"/>
                <a:cs typeface="+mn-cs"/>
              </a:defRPr>
            </a:pPr>
            <a:endParaRPr lang="en-US"/>
          </a:p>
        </c:txPr>
        <c:crossAx val="219679216"/>
        <c:crosses val="autoZero"/>
        <c:crossBetween val="between"/>
      </c:valAx>
      <c:spPr>
        <a:solidFill>
          <a:schemeClr val="bg1">
            <a:lumMod val="75000"/>
          </a:schemeClr>
        </a:solid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74975625456378E-2"/>
          <c:y val="3.0345888827173755E-2"/>
          <c:w val="0.94257987112824271"/>
          <c:h val="0.74453344988008263"/>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40016"/>
              </a:solidFill>
              <a:ln>
                <a:noFill/>
              </a:ln>
              <a:effectLst/>
            </c:spPr>
          </c:dPt>
          <c:dPt>
            <c:idx val="1"/>
            <c:invertIfNegative val="0"/>
            <c:bubble3D val="0"/>
            <c:spPr>
              <a:solidFill>
                <a:schemeClr val="accent5">
                  <a:lumMod val="50000"/>
                </a:schemeClr>
              </a:solidFill>
              <a:ln>
                <a:noFill/>
              </a:ln>
              <a:effectLst/>
            </c:spPr>
          </c:dPt>
          <c:cat>
            <c:strRef>
              <c:f>Sheet1!$A$2:$A$3</c:f>
              <c:strCache>
                <c:ptCount val="2"/>
                <c:pt idx="0">
                  <c:v>Category 3</c:v>
                </c:pt>
                <c:pt idx="1">
                  <c:v>Category 4</c:v>
                </c:pt>
              </c:strCache>
            </c:strRef>
          </c:cat>
          <c:val>
            <c:numRef>
              <c:f>Sheet1!$B$2:$B$3</c:f>
              <c:numCache>
                <c:formatCode>General</c:formatCode>
                <c:ptCount val="2"/>
                <c:pt idx="0">
                  <c:v>43</c:v>
                </c:pt>
                <c:pt idx="1">
                  <c:v>70</c:v>
                </c:pt>
              </c:numCache>
            </c:numRef>
          </c:val>
        </c:ser>
        <c:dLbls>
          <c:showLegendKey val="0"/>
          <c:showVal val="0"/>
          <c:showCatName val="0"/>
          <c:showSerName val="0"/>
          <c:showPercent val="0"/>
          <c:showBubbleSize val="0"/>
        </c:dLbls>
        <c:gapWidth val="104"/>
        <c:axId val="219680392"/>
        <c:axId val="219680784"/>
      </c:barChart>
      <c:catAx>
        <c:axId val="219680392"/>
        <c:scaling>
          <c:orientation val="minMax"/>
        </c:scaling>
        <c:delete val="1"/>
        <c:axPos val="l"/>
        <c:numFmt formatCode="General" sourceLinked="1"/>
        <c:majorTickMark val="none"/>
        <c:minorTickMark val="none"/>
        <c:tickLblPos val="nextTo"/>
        <c:crossAx val="219680784"/>
        <c:crosses val="autoZero"/>
        <c:auto val="1"/>
        <c:lblAlgn val="ctr"/>
        <c:lblOffset val="100"/>
        <c:noMultiLvlLbl val="0"/>
      </c:catAx>
      <c:valAx>
        <c:axId val="219680784"/>
        <c:scaling>
          <c:orientation val="minMax"/>
          <c:max val="100"/>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dirty="0" smtClean="0">
                    <a:solidFill>
                      <a:schemeClr val="bg1"/>
                    </a:solidFill>
                    <a:latin typeface="Arial Narrow" panose="020B0606020202030204" pitchFamily="34" charset="0"/>
                  </a:rPr>
                  <a:t>% of days, May 1 to June 30</a:t>
                </a:r>
                <a:endParaRPr lang="en-US" sz="1800" dirty="0">
                  <a:solidFill>
                    <a:schemeClr val="bg1"/>
                  </a:solidFill>
                  <a:latin typeface="Arial Narrow" panose="020B0606020202030204" pitchFamily="34" charset="0"/>
                </a:endParaRPr>
              </a:p>
            </c:rich>
          </c:tx>
          <c:layout>
            <c:manualLayout>
              <c:xMode val="edge"/>
              <c:yMode val="edge"/>
              <c:x val="0.35015354344376259"/>
              <c:y val="0.8988791136654467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Narrow" panose="020B0606020202030204" pitchFamily="34" charset="0"/>
                <a:ea typeface="+mn-ea"/>
                <a:cs typeface="+mn-cs"/>
              </a:defRPr>
            </a:pPr>
            <a:endParaRPr lang="en-US"/>
          </a:p>
        </c:txPr>
        <c:crossAx val="219680392"/>
        <c:crosses val="autoZero"/>
        <c:crossBetween val="between"/>
      </c:valAx>
      <c:spPr>
        <a:solidFill>
          <a:schemeClr val="bg1">
            <a:lumMod val="75000"/>
          </a:schemeClr>
        </a:solidFill>
        <a:ln>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C2A90-3773-4ED9-B439-BBE764AEFA16}" type="datetimeFigureOut">
              <a:rPr lang="en-US" smtClean="0"/>
              <a:t>7/24/2017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D72E1-9ABF-40FE-92FF-0C34D8A240FB}" type="slidenum">
              <a:rPr lang="en-US" smtClean="0"/>
              <a:t>‹#›</a:t>
            </a:fld>
            <a:endParaRPr lang="en-US"/>
          </a:p>
        </p:txBody>
      </p:sp>
    </p:spTree>
    <p:extLst>
      <p:ext uri="{BB962C8B-B14F-4D97-AF65-F5344CB8AC3E}">
        <p14:creationId xmlns:p14="http://schemas.microsoft.com/office/powerpoint/2010/main" val="39286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Droplet size categories have been standardized.  There are eight categories, ranging from extremely fine to ultra coarse.  The requirement on these new auxin herbicides is that we use nozzles that produce extremely coarse or ultra coarse droplets, or droplets with a VMD (volume median diameter) of about 450 microns or larger.</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a:t>
            </a:fld>
            <a:endParaRPr lang="en-US"/>
          </a:p>
        </p:txBody>
      </p:sp>
    </p:spTree>
    <p:extLst>
      <p:ext uri="{BB962C8B-B14F-4D97-AF65-F5344CB8AC3E}">
        <p14:creationId xmlns:p14="http://schemas.microsoft.com/office/powerpoint/2010/main" val="1053435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would expect, boom height affects spray drift.</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10</a:t>
            </a:fld>
            <a:endParaRPr lang="en-US"/>
          </a:p>
        </p:txBody>
      </p:sp>
    </p:spTree>
    <p:extLst>
      <p:ext uri="{BB962C8B-B14F-4D97-AF65-F5344CB8AC3E}">
        <p14:creationId xmlns:p14="http://schemas.microsoft.com/office/powerpoint/2010/main" val="157891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 for the new </a:t>
            </a:r>
            <a:r>
              <a:rPr lang="en-US" dirty="0" err="1" smtClean="0"/>
              <a:t>dicamba</a:t>
            </a:r>
            <a:r>
              <a:rPr lang="en-US" dirty="0" smtClean="0"/>
              <a:t>-containing products specify a maximum boom height of 24 inches above the canopy or target.  The Enlist Duo label just says to use minimum boom height based upon nozzle manufacturer’s specifications.  With a typical 18-inch nozzle spacing, 24 inches would be a good guideline there.  The significance is that greater boom height equals greater drift potential.  The higher the boom, the longer it takes the droplets to reach the target, which in turn means they are more subject to being moved by wind.</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11</a:t>
            </a:fld>
            <a:endParaRPr lang="en-US"/>
          </a:p>
        </p:txBody>
      </p:sp>
    </p:spTree>
    <p:extLst>
      <p:ext uri="{BB962C8B-B14F-4D97-AF65-F5344CB8AC3E}">
        <p14:creationId xmlns:p14="http://schemas.microsoft.com/office/powerpoint/2010/main" val="23786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terrain can have an impact in two ways.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12</a:t>
            </a:fld>
            <a:endParaRPr lang="en-US"/>
          </a:p>
        </p:txBody>
      </p:sp>
    </p:spTree>
    <p:extLst>
      <p:ext uri="{BB962C8B-B14F-4D97-AF65-F5344CB8AC3E}">
        <p14:creationId xmlns:p14="http://schemas.microsoft.com/office/powerpoint/2010/main" val="4207524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you have automatic height control on the boom sections, maintaining the correct boom height is a problem on sloping land.  You can easily see that in this slide.  Boom height is correct on the up-slope, but down-slope it is pretty high.  On the right-hand side, it will take the droplets longer to reach the target, and the longer the droplets are in the air, the more chance for the wind to move them.</a:t>
            </a:r>
            <a:endParaRPr lang="en-US" dirty="0"/>
          </a:p>
        </p:txBody>
      </p:sp>
      <p:sp>
        <p:nvSpPr>
          <p:cNvPr id="4" name="Slide Number Placeholder 3"/>
          <p:cNvSpPr>
            <a:spLocks noGrp="1"/>
          </p:cNvSpPr>
          <p:nvPr>
            <p:ph type="sldNum" sz="quarter" idx="10"/>
          </p:nvPr>
        </p:nvSpPr>
        <p:spPr/>
        <p:txBody>
          <a:bodyPr/>
          <a:lstStyle/>
          <a:p>
            <a:fld id="{C5395827-6C3D-4C84-B909-BC0EF124BEE6}" type="slidenum">
              <a:rPr lang="en-US" smtClean="0"/>
              <a:pPr/>
              <a:t>13</a:t>
            </a:fld>
            <a:endParaRPr lang="en-US" dirty="0"/>
          </a:p>
        </p:txBody>
      </p:sp>
    </p:spTree>
    <p:extLst>
      <p:ext uri="{BB962C8B-B14F-4D97-AF65-F5344CB8AC3E}">
        <p14:creationId xmlns:p14="http://schemas.microsoft.com/office/powerpoint/2010/main" val="372867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can be another impact of land terrain. </a:t>
            </a:r>
            <a:r>
              <a:rPr lang="en-US" sz="1200" kern="1200" dirty="0" smtClean="0">
                <a:solidFill>
                  <a:schemeClr val="tx1"/>
                </a:solidFill>
                <a:effectLst/>
                <a:latin typeface="+mn-lt"/>
                <a:ea typeface="+mn-ea"/>
                <a:cs typeface="+mn-cs"/>
              </a:rPr>
              <a:t>Herbicide drift will tend to follow the depressions in the landscape.  That is why these new auxin labels have the statement “Local terrain can influence wind patterns.  Every applicator must be familiar with local wind patterns and how they affect drift”.  There is nothing you can do about the terrain, but if there is something sensitive downwind, you might want to back off a little more around the draws.</a:t>
            </a:r>
          </a:p>
        </p:txBody>
      </p:sp>
      <p:sp>
        <p:nvSpPr>
          <p:cNvPr id="4" name="Slide Number Placeholder 3"/>
          <p:cNvSpPr>
            <a:spLocks noGrp="1"/>
          </p:cNvSpPr>
          <p:nvPr>
            <p:ph type="sldNum" sz="quarter" idx="10"/>
          </p:nvPr>
        </p:nvSpPr>
        <p:spPr/>
        <p:txBody>
          <a:bodyPr/>
          <a:lstStyle/>
          <a:p>
            <a:fld id="{C5395827-6C3D-4C84-B909-BC0EF124BEE6}" type="slidenum">
              <a:rPr lang="en-US" smtClean="0"/>
              <a:pPr/>
              <a:t>14</a:t>
            </a:fld>
            <a:endParaRPr lang="en-US" dirty="0"/>
          </a:p>
        </p:txBody>
      </p:sp>
    </p:spTree>
    <p:extLst>
      <p:ext uri="{BB962C8B-B14F-4D97-AF65-F5344CB8AC3E}">
        <p14:creationId xmlns:p14="http://schemas.microsoft.com/office/powerpoint/2010/main" val="316575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 speed is obviously a critical factor affecting drift, and one that applicators need to carefully watch.</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15</a:t>
            </a:fld>
            <a:endParaRPr lang="en-US"/>
          </a:p>
        </p:txBody>
      </p:sp>
    </p:spTree>
    <p:extLst>
      <p:ext uri="{BB962C8B-B14F-4D97-AF65-F5344CB8AC3E}">
        <p14:creationId xmlns:p14="http://schemas.microsoft.com/office/powerpoint/2010/main" val="40181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 of the new auxin products have specific wind speeds for application.  The labels state that winds of 3 to 10 MPH are preferred.  And, they say do not spray if the wind is less than 3 MPH or greater than 15 MPH.  Note that in NC, our 24C labels will specify a maximum of 10 MPH.  The </a:t>
            </a:r>
            <a:r>
              <a:rPr lang="en-US" dirty="0" err="1" smtClean="0"/>
              <a:t>Engenia</a:t>
            </a:r>
            <a:r>
              <a:rPr lang="en-US" dirty="0" smtClean="0"/>
              <a:t> label will allow application at winds less than 3 MPH but only if the applicator ensures a temperature inversion is not present.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16</a:t>
            </a:fld>
            <a:endParaRPr lang="en-US"/>
          </a:p>
        </p:txBody>
      </p:sp>
    </p:spTree>
    <p:extLst>
      <p:ext uri="{BB962C8B-B14F-4D97-AF65-F5344CB8AC3E}">
        <p14:creationId xmlns:p14="http://schemas.microsoft.com/office/powerpoint/2010/main" val="1953969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there a minimum wind speed?  Light winds are unpredictable and variable in direction.  With light winds, it can be hard to tell for sure which way the wind is blowing. And, with calm or near calm winds, there is a greater risk of having a thermal inversion.</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17</a:t>
            </a:fld>
            <a:endParaRPr lang="en-US"/>
          </a:p>
        </p:txBody>
      </p:sp>
    </p:spTree>
    <p:extLst>
      <p:ext uri="{BB962C8B-B14F-4D97-AF65-F5344CB8AC3E}">
        <p14:creationId xmlns:p14="http://schemas.microsoft.com/office/powerpoint/2010/main" val="159403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normal atmospheric conditions, the air is warmest at the ground and decreases in temperature as you go up in altitude.  Warm air rises, so, there is mixing of the air.  That disperses spray droplets or vapors upward.  With an inversion, a layer of warmer air is trapped between two layers of cooler air.  That inversion layer acts like a ceiling.  Things rise, hit the ceiling, and move laterally.  The normal mixing in the air does not occur.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18</a:t>
            </a:fld>
            <a:endParaRPr lang="en-US"/>
          </a:p>
        </p:txBody>
      </p:sp>
    </p:spTree>
    <p:extLst>
      <p:ext uri="{BB962C8B-B14F-4D97-AF65-F5344CB8AC3E}">
        <p14:creationId xmlns:p14="http://schemas.microsoft.com/office/powerpoint/2010/main" val="205600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Thermal inversions are common on nights with limited cloud cover and light to no wind.  They can start forming at sun set and last through the night until the temperature starts rising in the morning.  A good indicator of an inversion is a layer of ground fog, such as in this picture, or smoke not rising.  Inversions dissipate when the wind increases or when the temperature rises about 3 degrees from  the morning low.</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19</a:t>
            </a:fld>
            <a:endParaRPr lang="en-US"/>
          </a:p>
        </p:txBody>
      </p:sp>
    </p:spTree>
    <p:extLst>
      <p:ext uri="{BB962C8B-B14F-4D97-AF65-F5344CB8AC3E}">
        <p14:creationId xmlns:p14="http://schemas.microsoft.com/office/powerpoint/2010/main" val="412699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Labels for the new auxin products will refer the user to a website that lists the nozzles approved for application of that specific product.  Note the slide says nozzles that “must be used.”  That is enforceable language; failure to use the recommended nozzles means you are out of compliance with the label.  Specific nozzles are recommended to avoid production of small droplets that are subject to drift.</a:t>
            </a:r>
          </a:p>
          <a:p>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a:t>
            </a:fld>
            <a:endParaRPr lang="en-US"/>
          </a:p>
        </p:txBody>
      </p:sp>
    </p:spTree>
    <p:extLst>
      <p:ext uri="{BB962C8B-B14F-4D97-AF65-F5344CB8AC3E}">
        <p14:creationId xmlns:p14="http://schemas.microsoft.com/office/powerpoint/2010/main" val="241845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for a maximum wind speed is obvious.  The greater the wind, the greater the potential for drift and the farther that drift can occur.</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20</a:t>
            </a:fld>
            <a:endParaRPr lang="en-US"/>
          </a:p>
        </p:txBody>
      </p:sp>
    </p:spTree>
    <p:extLst>
      <p:ext uri="{BB962C8B-B14F-4D97-AF65-F5344CB8AC3E}">
        <p14:creationId xmlns:p14="http://schemas.microsoft.com/office/powerpoint/2010/main" val="256234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odds of finding a day when the winds are within the specified range?  The data here are from 15 years at the Rocky Mount/Wilson airport, and we are showing the percent of days in May and June when winds are less than 10 MPH at various times during the day.  As you know, winds tend to be calmer early in the morning and late in the afternoon, but that is when you need to think about thermal inversions.  Winds tend to be higher around noon and early afternoon.  This graph is showing that about 70% of the days have winds less than 10 MPH between noon and 4 PM.  So you are thinking, I have a pretty good chance of hitting a day calm enough to spray.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21</a:t>
            </a:fld>
            <a:endParaRPr lang="en-US"/>
          </a:p>
        </p:txBody>
      </p:sp>
    </p:spTree>
    <p:extLst>
      <p:ext uri="{BB962C8B-B14F-4D97-AF65-F5344CB8AC3E}">
        <p14:creationId xmlns:p14="http://schemas.microsoft.com/office/powerpoint/2010/main" val="91702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wind speed can change during the day.  Assume you check the wind at noon and it is less than 10 MPH.  You tell your man to start spraying.  The red bar shows that for about half of the days when the wind was less than 10 MPH at noon, it got above 10 MPH sometime between 1 and 4 PM, so now we are down to about 45% of the days where you could have sprayed from 10 AM to 4 PM..</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22</a:t>
            </a:fld>
            <a:endParaRPr lang="en-US"/>
          </a:p>
        </p:txBody>
      </p:sp>
    </p:spTree>
    <p:extLst>
      <p:ext uri="{BB962C8B-B14F-4D97-AF65-F5344CB8AC3E}">
        <p14:creationId xmlns:p14="http://schemas.microsoft.com/office/powerpoint/2010/main" val="424495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more important than wind speed is wind direction, and be aware that wind direction can and does change during the day.</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23</a:t>
            </a:fld>
            <a:endParaRPr lang="en-US"/>
          </a:p>
        </p:txBody>
      </p:sp>
    </p:spTree>
    <p:extLst>
      <p:ext uri="{BB962C8B-B14F-4D97-AF65-F5344CB8AC3E}">
        <p14:creationId xmlns:p14="http://schemas.microsoft.com/office/powerpoint/2010/main" val="2082831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how wind direction can change, this is the wind direction by hour on July 18 this past summer.  All day long, the wind was consistently from the southwest.  So, if there was a sensitive crop to the south of where you were spraying, you should have no problems.  The wind would have been away from that sensitive crop all day.</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24</a:t>
            </a:fld>
            <a:endParaRPr lang="en-US"/>
          </a:p>
        </p:txBody>
      </p:sp>
    </p:spTree>
    <p:extLst>
      <p:ext uri="{BB962C8B-B14F-4D97-AF65-F5344CB8AC3E}">
        <p14:creationId xmlns:p14="http://schemas.microsoft.com/office/powerpoint/2010/main" val="46425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very next day was a different story.  At some point during that day, the wind was from every direction on the compass.  So, “downwind” depended upon the time of day spraying occurred.</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25</a:t>
            </a:fld>
            <a:endParaRPr lang="en-US"/>
          </a:p>
        </p:txBody>
      </p:sp>
    </p:spTree>
    <p:extLst>
      <p:ext uri="{BB962C8B-B14F-4D97-AF65-F5344CB8AC3E}">
        <p14:creationId xmlns:p14="http://schemas.microsoft.com/office/powerpoint/2010/main" val="890648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remember, keep a close eye on wind direction.</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26</a:t>
            </a:fld>
            <a:endParaRPr lang="en-US"/>
          </a:p>
        </p:txBody>
      </p:sp>
    </p:spTree>
    <p:extLst>
      <p:ext uri="{BB962C8B-B14F-4D97-AF65-F5344CB8AC3E}">
        <p14:creationId xmlns:p14="http://schemas.microsoft.com/office/powerpoint/2010/main" val="2683546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Spray volume can impact drift, indirectly.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27</a:t>
            </a:fld>
            <a:endParaRPr lang="en-US"/>
          </a:p>
        </p:txBody>
      </p:sp>
    </p:spTree>
    <p:extLst>
      <p:ext uri="{BB962C8B-B14F-4D97-AF65-F5344CB8AC3E}">
        <p14:creationId xmlns:p14="http://schemas.microsoft.com/office/powerpoint/2010/main" val="1963765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t>Labels for the new auxin products will specify a minimum application volume of 10 GPA.  Why?  By having a minimum spray volume and a maximum ground speed, they are forcing you to use nozzles with a larger orifice, hence making larger droplets.</a:t>
            </a:r>
            <a:endParaRPr lang="en-US" sz="1200" b="0" dirty="0"/>
          </a:p>
        </p:txBody>
      </p:sp>
      <p:sp>
        <p:nvSpPr>
          <p:cNvPr id="4" name="Slide Number Placeholder 3"/>
          <p:cNvSpPr>
            <a:spLocks noGrp="1"/>
          </p:cNvSpPr>
          <p:nvPr>
            <p:ph type="sldNum" sz="quarter" idx="10"/>
          </p:nvPr>
        </p:nvSpPr>
        <p:spPr/>
        <p:txBody>
          <a:bodyPr/>
          <a:lstStyle/>
          <a:p>
            <a:fld id="{D9BAF180-7DBB-4180-A437-FD6822917863}" type="slidenum">
              <a:rPr lang="en-US" smtClean="0"/>
              <a:pPr/>
              <a:t>28</a:t>
            </a:fld>
            <a:endParaRPr lang="en-US" dirty="0"/>
          </a:p>
        </p:txBody>
      </p:sp>
    </p:spTree>
    <p:extLst>
      <p:ext uri="{BB962C8B-B14F-4D97-AF65-F5344CB8AC3E}">
        <p14:creationId xmlns:p14="http://schemas.microsoft.com/office/powerpoint/2010/main" val="697420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Humidity can potentially influence droplet size, hence drift.</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29</a:t>
            </a:fld>
            <a:endParaRPr lang="en-US"/>
          </a:p>
        </p:txBody>
      </p:sp>
    </p:spTree>
    <p:extLst>
      <p:ext uri="{BB962C8B-B14F-4D97-AF65-F5344CB8AC3E}">
        <p14:creationId xmlns:p14="http://schemas.microsoft.com/office/powerpoint/2010/main" val="21227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websites for XtendiMax and </a:t>
            </a:r>
            <a:r>
              <a:rPr lang="en-US" dirty="0" err="1" smtClean="0"/>
              <a:t>Fexapan</a:t>
            </a:r>
            <a:r>
              <a:rPr lang="en-US" dirty="0" smtClean="0"/>
              <a:t> currently list 26 specific nozzles and the minimum and maximum operating pressures.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a:t>
            </a:fld>
            <a:endParaRPr lang="en-US"/>
          </a:p>
        </p:txBody>
      </p:sp>
    </p:spTree>
    <p:extLst>
      <p:ext uri="{BB962C8B-B14F-4D97-AF65-F5344CB8AC3E}">
        <p14:creationId xmlns:p14="http://schemas.microsoft.com/office/powerpoint/2010/main" val="3698907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labels do not have specific humidity ranges, but they will say that under low humidity, set up equipment to produce larger droplets to compensate for evaporation.  The reason is that under low humidity, droplets will evaporate somewhat as they travel from the nozzle to the target.  This may be of some consequence in Arizona, but with our typical </a:t>
            </a:r>
            <a:r>
              <a:rPr lang="en-US" dirty="0" err="1" smtClean="0"/>
              <a:t>humidities</a:t>
            </a:r>
            <a:r>
              <a:rPr lang="en-US" dirty="0" smtClean="0"/>
              <a:t>, it is not worth worrying about.</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30</a:t>
            </a:fld>
            <a:endParaRPr lang="en-US"/>
          </a:p>
        </p:txBody>
      </p:sp>
    </p:spTree>
    <p:extLst>
      <p:ext uri="{BB962C8B-B14F-4D97-AF65-F5344CB8AC3E}">
        <p14:creationId xmlns:p14="http://schemas.microsoft.com/office/powerpoint/2010/main" val="803683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tank mix multiple pesticides, there may be an effect on physical properties of the spray solution and hence an effect on droplet size.  From the limited data available, it looks like droplet size can increase or decrease, depending on the particular tank mix.  The EPA is concerned with mixes that could reduce droplet size and hence increase drift potential.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31</a:t>
            </a:fld>
            <a:endParaRPr lang="en-US"/>
          </a:p>
        </p:txBody>
      </p:sp>
    </p:spTree>
    <p:extLst>
      <p:ext uri="{BB962C8B-B14F-4D97-AF65-F5344CB8AC3E}">
        <p14:creationId xmlns:p14="http://schemas.microsoft.com/office/powerpoint/2010/main" val="3181341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that reason, the EPA is requiring that registrants test every tank mix partner that might go in with these new auxin products to determine the impact on droplet size.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32</a:t>
            </a:fld>
            <a:endParaRPr lang="en-US"/>
          </a:p>
        </p:txBody>
      </p:sp>
    </p:spTree>
    <p:extLst>
      <p:ext uri="{BB962C8B-B14F-4D97-AF65-F5344CB8AC3E}">
        <p14:creationId xmlns:p14="http://schemas.microsoft.com/office/powerpoint/2010/main" val="468734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tank-mix restriction applies to anything added to the tank except water.  So, it applies to any other pesticide, and it applies to adjuvants, even drift reduction agents.  Only approved tank mixes are allowed.  The labels mention websites the user can visit to see approved tank mixes.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33</a:t>
            </a:fld>
            <a:endParaRPr lang="en-US"/>
          </a:p>
        </p:txBody>
      </p:sp>
    </p:spTree>
    <p:extLst>
      <p:ext uri="{BB962C8B-B14F-4D97-AF65-F5344CB8AC3E}">
        <p14:creationId xmlns:p14="http://schemas.microsoft.com/office/powerpoint/2010/main" val="818773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labels have a lengthy list of approved adjuvants.  This is an example from the Engenia website.</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34</a:t>
            </a:fld>
            <a:endParaRPr lang="en-US"/>
          </a:p>
        </p:txBody>
      </p:sp>
    </p:spTree>
    <p:extLst>
      <p:ext uri="{BB962C8B-B14F-4D97-AF65-F5344CB8AC3E}">
        <p14:creationId xmlns:p14="http://schemas.microsoft.com/office/powerpoint/2010/main" val="3325168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labels were first issued, there were no tank mixes with other herbicides.  Since that time, several tank mix partners have been added to the list.  This shows the herbicide tank mixes approved with Engenia.</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35</a:t>
            </a:fld>
            <a:endParaRPr lang="en-US"/>
          </a:p>
        </p:txBody>
      </p:sp>
    </p:spTree>
    <p:extLst>
      <p:ext uri="{BB962C8B-B14F-4D97-AF65-F5344CB8AC3E}">
        <p14:creationId xmlns:p14="http://schemas.microsoft.com/office/powerpoint/2010/main" val="3843932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shows the currently approved tank mixes with </a:t>
            </a:r>
            <a:r>
              <a:rPr lang="en-US" dirty="0" err="1" smtClean="0"/>
              <a:t>Xtendimax</a:t>
            </a:r>
            <a:r>
              <a:rPr lang="en-US" dirty="0" smtClean="0"/>
              <a:t>.  Even though </a:t>
            </a:r>
            <a:r>
              <a:rPr lang="en-US" dirty="0" err="1" smtClean="0"/>
              <a:t>Xtendimax</a:t>
            </a:r>
            <a:r>
              <a:rPr lang="en-US" dirty="0" smtClean="0"/>
              <a:t> and Engenia contain the same active ingredient, the approved tank mix partners differ somewhat.  For example, Warrant is an approved tank mix with </a:t>
            </a:r>
            <a:r>
              <a:rPr lang="en-US" dirty="0" err="1" smtClean="0"/>
              <a:t>Xtendimax</a:t>
            </a:r>
            <a:r>
              <a:rPr lang="en-US" dirty="0" smtClean="0"/>
              <a:t> but it is not on the Engenia approved list.  Classic was on the Engenia list but is not on the XtendiMax list.  Also, it is important to note that with </a:t>
            </a:r>
            <a:r>
              <a:rPr lang="en-US" dirty="0" err="1" smtClean="0"/>
              <a:t>Xtendimax</a:t>
            </a:r>
            <a:r>
              <a:rPr lang="en-US" dirty="0" smtClean="0"/>
              <a:t>, the tank-mix partners shown here in yellow can be tank mixed with </a:t>
            </a:r>
            <a:r>
              <a:rPr lang="en-US" dirty="0" err="1" smtClean="0"/>
              <a:t>Xtendimax</a:t>
            </a:r>
            <a:r>
              <a:rPr lang="en-US" dirty="0" smtClean="0"/>
              <a:t> only if a drift reduction agent is used.  A similar requirement does not exist for Engenia.</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36</a:t>
            </a:fld>
            <a:endParaRPr lang="en-US"/>
          </a:p>
        </p:txBody>
      </p:sp>
    </p:spTree>
    <p:extLst>
      <p:ext uri="{BB962C8B-B14F-4D97-AF65-F5344CB8AC3E}">
        <p14:creationId xmlns:p14="http://schemas.microsoft.com/office/powerpoint/2010/main" val="3750281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Enlist Duo website lists 197 products as approved tank mixes with Enlist Duo, but they are all various kinds of adjuvants, nutritionals, and a few PGRs.  There were no herbicides or other pesticides on the list.</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37</a:t>
            </a:fld>
            <a:endParaRPr lang="en-US"/>
          </a:p>
        </p:txBody>
      </p:sp>
    </p:spTree>
    <p:extLst>
      <p:ext uri="{BB962C8B-B14F-4D97-AF65-F5344CB8AC3E}">
        <p14:creationId xmlns:p14="http://schemas.microsoft.com/office/powerpoint/2010/main" val="3581135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realize you can’t remember what tank mix partners are and are not approved.  The main thing to remember is that each label has the address for a website that lists approved tank mixes.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38</a:t>
            </a:fld>
            <a:endParaRPr lang="en-US"/>
          </a:p>
        </p:txBody>
      </p:sp>
    </p:spTree>
    <p:extLst>
      <p:ext uri="{BB962C8B-B14F-4D97-AF65-F5344CB8AC3E}">
        <p14:creationId xmlns:p14="http://schemas.microsoft.com/office/powerpoint/2010/main" val="813661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if you want to make a tank mix that does not appear on the approved list for the auxin herbicide you are using? You are not supposed to do that.  The EPA considers the websites an extension of the label, and therefore they must be followed.  Use of a tank mix not on the approved list would constitute a violation, a “use inconsistent with the label”.</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39</a:t>
            </a:fld>
            <a:endParaRPr lang="en-US"/>
          </a:p>
        </p:txBody>
      </p:sp>
    </p:spTree>
    <p:extLst>
      <p:ext uri="{BB962C8B-B14F-4D97-AF65-F5344CB8AC3E}">
        <p14:creationId xmlns:p14="http://schemas.microsoft.com/office/powerpoint/2010/main" val="228816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website for Engenia currently has 9 approved nozzles.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a:t>
            </a:fld>
            <a:endParaRPr lang="en-US"/>
          </a:p>
        </p:txBody>
      </p:sp>
    </p:spTree>
    <p:extLst>
      <p:ext uri="{BB962C8B-B14F-4D97-AF65-F5344CB8AC3E}">
        <p14:creationId xmlns:p14="http://schemas.microsoft.com/office/powerpoint/2010/main" val="2784954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AMS is commonly used with glyphosate.  For </a:t>
            </a:r>
            <a:r>
              <a:rPr lang="en-US" dirty="0" err="1" smtClean="0"/>
              <a:t>dicamba</a:t>
            </a:r>
            <a:r>
              <a:rPr lang="en-US" dirty="0" smtClean="0"/>
              <a:t> products, the label clearly instructs you to not use AMS, UAN, or acidifying adjuvants.  Basically these things will cause a low-volatility product like </a:t>
            </a:r>
            <a:r>
              <a:rPr lang="en-US" dirty="0" err="1" smtClean="0"/>
              <a:t>Engenia</a:t>
            </a:r>
            <a:r>
              <a:rPr lang="en-US" dirty="0" smtClean="0"/>
              <a:t> or </a:t>
            </a:r>
            <a:r>
              <a:rPr lang="en-US" dirty="0" err="1" smtClean="0"/>
              <a:t>XtendiMax</a:t>
            </a:r>
            <a:r>
              <a:rPr lang="en-US" dirty="0" smtClean="0"/>
              <a:t> to convert to </a:t>
            </a:r>
            <a:r>
              <a:rPr lang="en-US" dirty="0" err="1" smtClean="0"/>
              <a:t>dicamba</a:t>
            </a:r>
            <a:r>
              <a:rPr lang="en-US" dirty="0" smtClean="0"/>
              <a:t> acid, which is highly volatile.  There are not AMS restrictions with Enlist Duo.</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40</a:t>
            </a:fld>
            <a:endParaRPr lang="en-US"/>
          </a:p>
        </p:txBody>
      </p:sp>
    </p:spTree>
    <p:extLst>
      <p:ext uri="{BB962C8B-B14F-4D97-AF65-F5344CB8AC3E}">
        <p14:creationId xmlns:p14="http://schemas.microsoft.com/office/powerpoint/2010/main" val="1453402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Buffers.  This is very confusing.  The labels for the different auxin products, from different companies, read a little differently concerning buffers.  They all refer to a downwind buffer between where you spray and sensitive areas, but sensitive areas are not well defined.</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41</a:t>
            </a:fld>
            <a:endParaRPr lang="en-US"/>
          </a:p>
        </p:txBody>
      </p:sp>
    </p:spTree>
    <p:extLst>
      <p:ext uri="{BB962C8B-B14F-4D97-AF65-F5344CB8AC3E}">
        <p14:creationId xmlns:p14="http://schemas.microsoft.com/office/powerpoint/2010/main" val="1360661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 we are sure of.  All the labels say an unsprayed buffer is required between the application area and the sensitive area.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42</a:t>
            </a:fld>
            <a:endParaRPr lang="en-US"/>
          </a:p>
        </p:txBody>
      </p:sp>
    </p:spTree>
    <p:extLst>
      <p:ext uri="{BB962C8B-B14F-4D97-AF65-F5344CB8AC3E}">
        <p14:creationId xmlns:p14="http://schemas.microsoft.com/office/powerpoint/2010/main" val="499726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 sensitive area?  Again, the labels are unclear.  We finally asked EPA what that term means.  They basically told us they could not define a sensitive area.  But, they told us what a sensitive area is NOT.</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43</a:t>
            </a:fld>
            <a:endParaRPr lang="en-US"/>
          </a:p>
        </p:txBody>
      </p:sp>
    </p:spTree>
    <p:extLst>
      <p:ext uri="{BB962C8B-B14F-4D97-AF65-F5344CB8AC3E}">
        <p14:creationId xmlns:p14="http://schemas.microsoft.com/office/powerpoint/2010/main" val="1850095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labels of the products we are considering today list four things that can be included in the calculation of the buffer.  (Read them).  EPA basically told us these things are NOT sensitive area.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44</a:t>
            </a:fld>
            <a:endParaRPr lang="en-US"/>
          </a:p>
        </p:txBody>
      </p:sp>
    </p:spTree>
    <p:extLst>
      <p:ext uri="{BB962C8B-B14F-4D97-AF65-F5344CB8AC3E}">
        <p14:creationId xmlns:p14="http://schemas.microsoft.com/office/powerpoint/2010/main" val="7447945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think sensitive areas pertain to habitat for T&amp;E species.  Examples listed.  We think any managed area, at least fields and roadsides and lawns, would not be a sensitive area.</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45</a:t>
            </a:fld>
            <a:endParaRPr lang="en-US"/>
          </a:p>
        </p:txBody>
      </p:sp>
    </p:spTree>
    <p:extLst>
      <p:ext uri="{BB962C8B-B14F-4D97-AF65-F5344CB8AC3E}">
        <p14:creationId xmlns:p14="http://schemas.microsoft.com/office/powerpoint/2010/main" val="55865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labels and supplemental labels say “do not spray when the wind is toward sensitive crops.  They also list a number of susceptible crops.  Note that home gardens are not mentioned, but that will be one of our biggest sources of complaints.  And, all labels say to avoid contact with sensitive plants.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46</a:t>
            </a:fld>
            <a:endParaRPr lang="en-US"/>
          </a:p>
        </p:txBody>
      </p:sp>
    </p:spTree>
    <p:extLst>
      <p:ext uri="{BB962C8B-B14F-4D97-AF65-F5344CB8AC3E}">
        <p14:creationId xmlns:p14="http://schemas.microsoft.com/office/powerpoint/2010/main" val="1142796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t>
            </a:r>
            <a:r>
              <a:rPr lang="en-US" dirty="0" err="1" smtClean="0"/>
              <a:t>dicamba</a:t>
            </a:r>
            <a:r>
              <a:rPr lang="en-US" dirty="0" smtClean="0"/>
              <a:t> products, if the sensitive area, woods for example,  is immediately adjacent to the field, that means a 110 </a:t>
            </a:r>
            <a:r>
              <a:rPr lang="en-US" dirty="0" err="1" smtClean="0"/>
              <a:t>ft</a:t>
            </a:r>
            <a:r>
              <a:rPr lang="en-US" dirty="0" smtClean="0"/>
              <a:t> unsprayed buffer </a:t>
            </a:r>
            <a:r>
              <a:rPr lang="en-US" u="sng" dirty="0" smtClean="0"/>
              <a:t>in the field</a:t>
            </a:r>
            <a:r>
              <a:rPr lang="en-US" dirty="0" smtClean="0"/>
              <a:t>.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47</a:t>
            </a:fld>
            <a:endParaRPr lang="en-US"/>
          </a:p>
        </p:txBody>
      </p:sp>
    </p:spTree>
    <p:extLst>
      <p:ext uri="{BB962C8B-B14F-4D97-AF65-F5344CB8AC3E}">
        <p14:creationId xmlns:p14="http://schemas.microsoft.com/office/powerpoint/2010/main" val="416916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some things can be included as part of the buffer.  So, for example, if there was 20-ft road between the field and the woods, that road can be part of the buffer, and you would have to leave only 90 feet unsprayed in the field.</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48</a:t>
            </a:fld>
            <a:endParaRPr lang="en-US"/>
          </a:p>
        </p:txBody>
      </p:sp>
    </p:spTree>
    <p:extLst>
      <p:ext uri="{BB962C8B-B14F-4D97-AF65-F5344CB8AC3E}">
        <p14:creationId xmlns:p14="http://schemas.microsoft.com/office/powerpoint/2010/main" val="901940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Enlist Duo has a 30-foot downwind, in-crop buffer to sensitive areas.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49</a:t>
            </a:fld>
            <a:endParaRPr lang="en-US"/>
          </a:p>
        </p:txBody>
      </p:sp>
    </p:spTree>
    <p:extLst>
      <p:ext uri="{BB962C8B-B14F-4D97-AF65-F5344CB8AC3E}">
        <p14:creationId xmlns:p14="http://schemas.microsoft.com/office/powerpoint/2010/main" val="33767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Enlist Duo label lists 23 approved nozzles and operating pressures.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5</a:t>
            </a:fld>
            <a:endParaRPr lang="en-US"/>
          </a:p>
        </p:txBody>
      </p:sp>
    </p:spTree>
    <p:extLst>
      <p:ext uri="{BB962C8B-B14F-4D97-AF65-F5344CB8AC3E}">
        <p14:creationId xmlns:p14="http://schemas.microsoft.com/office/powerpoint/2010/main" val="3330161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2A86F-6CB2-479B-9A43-7E74D2CECF01}" type="slidenum">
              <a:rPr lang="en-US" altLang="en-US"/>
              <a:pPr/>
              <a:t>50</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dirty="0" smtClean="0"/>
              <a:t>In much of North Carolina, we have irregularly shaped fields with woods jutting in and out.  Compliance with the sensitive-area buffer will be difficult.</a:t>
            </a:r>
            <a:endParaRPr lang="en-US" altLang="en-US" dirty="0"/>
          </a:p>
        </p:txBody>
      </p:sp>
    </p:spTree>
    <p:extLst>
      <p:ext uri="{BB962C8B-B14F-4D97-AF65-F5344CB8AC3E}">
        <p14:creationId xmlns:p14="http://schemas.microsoft.com/office/powerpoint/2010/main" val="314425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 areas on this map represent the downwind buffer if wind from southwest.  Fields are generally rectangular, so leaving the unsprayed buffer would not be too hard to do.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51</a:t>
            </a:fld>
            <a:endParaRPr lang="en-US"/>
          </a:p>
        </p:txBody>
      </p:sp>
    </p:spTree>
    <p:extLst>
      <p:ext uri="{BB962C8B-B14F-4D97-AF65-F5344CB8AC3E}">
        <p14:creationId xmlns:p14="http://schemas.microsoft.com/office/powerpoint/2010/main" val="4050788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 is a pretty typical farm in much of NC.  The fields are shaped like pieces of a jigsaw puzzle and woods are jutting in everywhere.  If you assume all the fields are planted to either an </a:t>
            </a:r>
            <a:r>
              <a:rPr lang="en-US" dirty="0" err="1" smtClean="0"/>
              <a:t>Xtend</a:t>
            </a:r>
            <a:r>
              <a:rPr lang="en-US" dirty="0" smtClean="0"/>
              <a:t> crop, or the fields not planted to an </a:t>
            </a:r>
            <a:r>
              <a:rPr lang="en-US" dirty="0" err="1" smtClean="0"/>
              <a:t>Xtend</a:t>
            </a:r>
            <a:r>
              <a:rPr lang="en-US" dirty="0" smtClean="0"/>
              <a:t> crop are planted to a </a:t>
            </a:r>
            <a:r>
              <a:rPr lang="en-US" dirty="0" err="1" smtClean="0"/>
              <a:t>dicamba</a:t>
            </a:r>
            <a:r>
              <a:rPr lang="en-US" dirty="0" smtClean="0"/>
              <a:t>-tolerant crop, then the yellow shows the 110-ft downwind buffer if the wind was from due west.  16% of the total field area could not be sprayed.  And, even with the auto-everything some of you have on your sprayers, this is still going to be difficult to do.  </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52</a:t>
            </a:fld>
            <a:endParaRPr lang="en-US"/>
          </a:p>
        </p:txBody>
      </p:sp>
    </p:spTree>
    <p:extLst>
      <p:ext uri="{BB962C8B-B14F-4D97-AF65-F5344CB8AC3E}">
        <p14:creationId xmlns:p14="http://schemas.microsoft.com/office/powerpoint/2010/main" val="309885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the labels or websites specify nozzles that must be used.  It is not optional.</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6</a:t>
            </a:fld>
            <a:endParaRPr lang="en-US"/>
          </a:p>
        </p:txBody>
      </p:sp>
    </p:spTree>
    <p:extLst>
      <p:ext uri="{BB962C8B-B14F-4D97-AF65-F5344CB8AC3E}">
        <p14:creationId xmlns:p14="http://schemas.microsoft.com/office/powerpoint/2010/main" val="1793754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Nozzles are on the approved lists because they produce large droplets that are less susceptible to drifting.  But, large droplets means fewer droplets per unit area, and hence less effective coverage.  Will that adversely affect weed control?  Small droplets, and the associated better coverage, are important with contact-type herbicides.  However, the auxin products under consideration translocate within plants.  Coverage is less critical with translocated herbicides.  Extensive research has shown that the auxin products work fine with the approved nozzles.</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7</a:t>
            </a:fld>
            <a:endParaRPr lang="en-US"/>
          </a:p>
        </p:txBody>
      </p:sp>
    </p:spTree>
    <p:extLst>
      <p:ext uri="{BB962C8B-B14F-4D97-AF65-F5344CB8AC3E}">
        <p14:creationId xmlns:p14="http://schemas.microsoft.com/office/powerpoint/2010/main" val="19502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auxin herbicides will NOT be registered for aerial application on cotton or soybeans.  That is just common sense.  And, there are restrictions on speed of ground rigs.</a:t>
            </a:r>
            <a:endParaRPr lang="en-US" dirty="0"/>
          </a:p>
        </p:txBody>
      </p:sp>
      <p:sp>
        <p:nvSpPr>
          <p:cNvPr id="4" name="Slide Number Placeholder 3"/>
          <p:cNvSpPr>
            <a:spLocks noGrp="1"/>
          </p:cNvSpPr>
          <p:nvPr>
            <p:ph type="sldNum" sz="quarter" idx="10"/>
          </p:nvPr>
        </p:nvSpPr>
        <p:spPr/>
        <p:txBody>
          <a:bodyPr/>
          <a:lstStyle/>
          <a:p>
            <a:fld id="{C5395827-6C3D-4C84-B909-BC0EF124BEE6}" type="slidenum">
              <a:rPr lang="en-US" smtClean="0"/>
              <a:pPr/>
              <a:t>8</a:t>
            </a:fld>
            <a:endParaRPr lang="en-US" dirty="0"/>
          </a:p>
        </p:txBody>
      </p:sp>
    </p:spTree>
    <p:extLst>
      <p:ext uri="{BB962C8B-B14F-4D97-AF65-F5344CB8AC3E}">
        <p14:creationId xmlns:p14="http://schemas.microsoft.com/office/powerpoint/2010/main" val="68417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Labels for Engenia, XtendiMax, and </a:t>
            </a:r>
            <a:r>
              <a:rPr lang="en-US" dirty="0" err="1" smtClean="0"/>
              <a:t>Fexapan</a:t>
            </a:r>
            <a:r>
              <a:rPr lang="en-US" dirty="0" smtClean="0"/>
              <a:t> restrict sprayer speed to a maximum of 15 MPH. They do that because sprayer speed can affect drift.  When driving fast, there is more bounce on the boom, meaning boom height during the bounce is greater than you intend.  Second, the additional shear on the fan as it exits the nozzle is greater with higher travel speeds, and that can cause smaller droplets.  And third, when one is driving fast, there is greater turbulence behind the sprayer.  The spray cloud tends to swirl, meaning droplets are suspended in the air for a longer time.  The longer a droplet is suspended in the air, the greater the potential to drift.  There are no travel speed restrictions on the Enlist Duo label, but common sense needs to prevail.</a:t>
            </a:r>
            <a:endParaRPr lang="en-US" dirty="0"/>
          </a:p>
        </p:txBody>
      </p:sp>
      <p:sp>
        <p:nvSpPr>
          <p:cNvPr id="4" name="Slide Number Placeholder 3"/>
          <p:cNvSpPr>
            <a:spLocks noGrp="1"/>
          </p:cNvSpPr>
          <p:nvPr>
            <p:ph type="sldNum" sz="quarter" idx="10"/>
          </p:nvPr>
        </p:nvSpPr>
        <p:spPr/>
        <p:txBody>
          <a:bodyPr/>
          <a:lstStyle/>
          <a:p>
            <a:fld id="{6EE18FC3-5021-49C9-8075-B9C86D969135}" type="slidenum">
              <a:rPr lang="en-US" smtClean="0"/>
              <a:t>9</a:t>
            </a:fld>
            <a:endParaRPr lang="en-US"/>
          </a:p>
        </p:txBody>
      </p:sp>
    </p:spTree>
    <p:extLst>
      <p:ext uri="{BB962C8B-B14F-4D97-AF65-F5344CB8AC3E}">
        <p14:creationId xmlns:p14="http://schemas.microsoft.com/office/powerpoint/2010/main" val="83138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1FAB84-4782-4222-BEDC-6B042A3D497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241183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FAB84-4782-4222-BEDC-6B042A3D497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223955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FAB84-4782-4222-BEDC-6B042A3D497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349871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FAB84-4782-4222-BEDC-6B042A3D497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51423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FAB84-4782-4222-BEDC-6B042A3D497E}"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11978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1FAB84-4782-4222-BEDC-6B042A3D497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385688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1FAB84-4782-4222-BEDC-6B042A3D497E}"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94475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1FAB84-4782-4222-BEDC-6B042A3D497E}"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3471753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FAB84-4782-4222-BEDC-6B042A3D497E}"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28622956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FAB84-4782-4222-BEDC-6B042A3D497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290143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FAB84-4782-4222-BEDC-6B042A3D497E}"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05818-CE6A-486C-AB4E-E5C5579BBDDF}" type="slidenum">
              <a:rPr lang="en-US" smtClean="0"/>
              <a:t>‹#›</a:t>
            </a:fld>
            <a:endParaRPr lang="en-US"/>
          </a:p>
        </p:txBody>
      </p:sp>
    </p:spTree>
    <p:extLst>
      <p:ext uri="{BB962C8B-B14F-4D97-AF65-F5344CB8AC3E}">
        <p14:creationId xmlns:p14="http://schemas.microsoft.com/office/powerpoint/2010/main" val="31722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FAB84-4782-4222-BEDC-6B042A3D497E}"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05818-CE6A-486C-AB4E-E5C5579BBDDF}" type="slidenum">
              <a:rPr lang="en-US" smtClean="0"/>
              <a:t>‹#›</a:t>
            </a:fld>
            <a:endParaRPr lang="en-US"/>
          </a:p>
        </p:txBody>
      </p:sp>
    </p:spTree>
    <p:extLst>
      <p:ext uri="{BB962C8B-B14F-4D97-AF65-F5344CB8AC3E}">
        <p14:creationId xmlns:p14="http://schemas.microsoft.com/office/powerpoint/2010/main" val="294912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783079" y="162560"/>
          <a:ext cx="8641082" cy="6583680"/>
        </p:xfrm>
        <a:graphic>
          <a:graphicData uri="http://schemas.openxmlformats.org/drawingml/2006/table">
            <a:tbl>
              <a:tblPr firstRow="1" bandRow="1">
                <a:tableStyleId>{5C22544A-7EE6-4342-B048-85BDC9FD1C3A}</a:tableStyleId>
              </a:tblPr>
              <a:tblGrid>
                <a:gridCol w="579121"/>
                <a:gridCol w="2682240"/>
                <a:gridCol w="1417320"/>
                <a:gridCol w="1889760"/>
                <a:gridCol w="2072641"/>
              </a:tblGrid>
              <a:tr h="548640">
                <a:tc>
                  <a:txBody>
                    <a:bodyPr/>
                    <a:lstStyle/>
                    <a:p>
                      <a:pPr algn="ct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a:r>
                        <a:rPr lang="en-US" sz="2400" dirty="0" smtClean="0">
                          <a:solidFill>
                            <a:schemeClr val="tx1"/>
                          </a:solidFill>
                          <a:latin typeface="Arial" panose="020B0604020202020204" pitchFamily="34" charset="0"/>
                          <a:cs typeface="Arial" panose="020B0604020202020204" pitchFamily="34" charset="0"/>
                        </a:rPr>
                        <a:t>Droplet Size Standardization* </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solidFill>
                            <a:schemeClr val="tx1"/>
                          </a:solidFill>
                          <a:latin typeface="Arial" panose="020B0604020202020204" pitchFamily="34" charset="0"/>
                          <a:cs typeface="Arial" panose="020B0604020202020204" pitchFamily="34" charset="0"/>
                        </a:rPr>
                        <a:t>Category</a:t>
                      </a:r>
                      <a:endParaRPr lang="en-US" sz="2400" dirty="0">
                        <a:solidFill>
                          <a:schemeClr val="tx1"/>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Symbol</a:t>
                      </a:r>
                      <a:endParaRPr lang="en-US" sz="2400" dirty="0">
                        <a:solidFill>
                          <a:schemeClr val="tx1"/>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Color Code</a:t>
                      </a:r>
                      <a:endParaRPr lang="en-US" sz="2400" dirty="0">
                        <a:solidFill>
                          <a:schemeClr val="tx1"/>
                        </a:solidFill>
                        <a:latin typeface="Arial" panose="020B0604020202020204" pitchFamily="34" charset="0"/>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Approximate</a:t>
                      </a:r>
                    </a:p>
                    <a:p>
                      <a:pPr algn="ctr"/>
                      <a:r>
                        <a:rPr lang="en-US" sz="2400" dirty="0" smtClean="0">
                          <a:solidFill>
                            <a:schemeClr val="tx1"/>
                          </a:solidFill>
                          <a:latin typeface="Arial" panose="020B0604020202020204" pitchFamily="34" charset="0"/>
                          <a:cs typeface="Arial" panose="020B0604020202020204" pitchFamily="34" charset="0"/>
                        </a:rPr>
                        <a:t>Dv0.5 (VMD)</a:t>
                      </a:r>
                    </a:p>
                    <a:p>
                      <a:pPr algn="ctr"/>
                      <a:r>
                        <a:rPr lang="en-US" sz="2400" dirty="0" smtClean="0">
                          <a:solidFill>
                            <a:schemeClr val="tx1"/>
                          </a:solidFill>
                          <a:latin typeface="Arial" panose="020B0604020202020204" pitchFamily="34" charset="0"/>
                          <a:cs typeface="Arial" panose="020B0604020202020204" pitchFamily="34" charset="0"/>
                        </a:rPr>
                        <a:t>(microns)</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Extremely Fine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XF</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latin typeface="Arial" panose="020B0604020202020204" pitchFamily="34" charset="0"/>
                          <a:cs typeface="Arial" panose="020B0604020202020204" pitchFamily="34" charset="0"/>
                        </a:rPr>
                        <a:t>Purple</a:t>
                      </a: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CC"/>
                    </a:solidFill>
                  </a:tcPr>
                </a:tc>
                <a:tc>
                  <a:txBody>
                    <a:bodyPr/>
                    <a:lstStyle/>
                    <a:p>
                      <a:pPr algn="ctr"/>
                      <a:r>
                        <a:rPr lang="en-US" sz="2400" dirty="0" smtClean="0">
                          <a:latin typeface="Arial" panose="020B0604020202020204" pitchFamily="34" charset="0"/>
                          <a:cs typeface="Arial" panose="020B0604020202020204" pitchFamily="34" charset="0"/>
                        </a:rPr>
                        <a:t>≈50</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Very Fine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VF</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latin typeface="Arial" panose="020B0604020202020204" pitchFamily="34" charset="0"/>
                          <a:cs typeface="Arial" panose="020B0604020202020204" pitchFamily="34" charset="0"/>
                        </a:rPr>
                        <a:t>Red</a:t>
                      </a: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2400" dirty="0" smtClean="0">
                          <a:latin typeface="Arial" panose="020B0604020202020204" pitchFamily="34" charset="0"/>
                          <a:cs typeface="Arial" panose="020B0604020202020204" pitchFamily="34" charset="0"/>
                        </a:rPr>
                        <a:t>&lt;136</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Fine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F</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Orange</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027"/>
                    </a:solidFill>
                  </a:tcPr>
                </a:tc>
                <a:tc>
                  <a:txBody>
                    <a:bodyPr/>
                    <a:lstStyle/>
                    <a:p>
                      <a:pPr algn="ctr"/>
                      <a:r>
                        <a:rPr lang="en-US" sz="2400" dirty="0" smtClean="0">
                          <a:latin typeface="Arial" panose="020B0604020202020204" pitchFamily="34" charset="0"/>
                          <a:cs typeface="Arial" panose="020B0604020202020204" pitchFamily="34" charset="0"/>
                        </a:rPr>
                        <a:t>136-177</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Medium</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Yellow</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smtClean="0">
                          <a:latin typeface="Arial" panose="020B0604020202020204" pitchFamily="34" charset="0"/>
                          <a:cs typeface="Arial" panose="020B0604020202020204" pitchFamily="34" charset="0"/>
                        </a:rPr>
                        <a:t>177-218</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Coarse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latin typeface="Arial" panose="020B0604020202020204" pitchFamily="34" charset="0"/>
                          <a:cs typeface="Arial" panose="020B0604020202020204" pitchFamily="34" charset="0"/>
                        </a:rPr>
                        <a:t>Blue</a:t>
                      </a: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n-US" sz="2400" dirty="0" smtClean="0">
                          <a:latin typeface="Arial" panose="020B0604020202020204" pitchFamily="34" charset="0"/>
                          <a:cs typeface="Arial" panose="020B0604020202020204" pitchFamily="34" charset="0"/>
                        </a:rPr>
                        <a:t>218-349</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Very Coarse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VC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latin typeface="Arial" panose="020B0604020202020204" pitchFamily="34" charset="0"/>
                          <a:cs typeface="Arial" panose="020B0604020202020204" pitchFamily="34" charset="0"/>
                        </a:rPr>
                        <a:t>Green</a:t>
                      </a: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400" dirty="0" smtClean="0">
                          <a:latin typeface="Arial" panose="020B0604020202020204" pitchFamily="34" charset="0"/>
                          <a:cs typeface="Arial" panose="020B0604020202020204" pitchFamily="34" charset="0"/>
                        </a:rPr>
                        <a:t>349-428</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Extremely Coarse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XC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White</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428-622</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40">
                <a:tc>
                  <a:txBody>
                    <a:bodyPr/>
                    <a:lstStyle/>
                    <a:p>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400" dirty="0" smtClean="0">
                          <a:latin typeface="Arial" panose="020B0604020202020204" pitchFamily="34" charset="0"/>
                          <a:cs typeface="Arial" panose="020B0604020202020204" pitchFamily="34" charset="0"/>
                        </a:rPr>
                        <a:t>Ultra-Coarse</a:t>
                      </a:r>
                      <a:endParaRPr lang="en-US" sz="2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UC</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bg1"/>
                          </a:solidFill>
                          <a:latin typeface="Arial" panose="020B0604020202020204" pitchFamily="34" charset="0"/>
                          <a:cs typeface="Arial" panose="020B0604020202020204" pitchFamily="34" charset="0"/>
                        </a:rPr>
                        <a:t>Black</a:t>
                      </a:r>
                      <a:endParaRPr lang="en-US" sz="2400" dirty="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dirty="0" smtClean="0">
                          <a:latin typeface="Arial" panose="020B0604020202020204" pitchFamily="34" charset="0"/>
                          <a:cs typeface="Arial" panose="020B0604020202020204" pitchFamily="34" charset="0"/>
                        </a:rPr>
                        <a:t>&gt;622</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24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en-US" sz="20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ASABE Standard S-572.1</a:t>
                      </a:r>
                      <a:endParaRPr lang="en-US" sz="18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 name="Group 1"/>
          <p:cNvGrpSpPr/>
          <p:nvPr/>
        </p:nvGrpSpPr>
        <p:grpSpPr>
          <a:xfrm>
            <a:off x="1722120" y="5394960"/>
            <a:ext cx="548640" cy="731520"/>
            <a:chOff x="198120" y="5394960"/>
            <a:chExt cx="548640" cy="731520"/>
          </a:xfrm>
        </p:grpSpPr>
        <p:sp>
          <p:nvSpPr>
            <p:cNvPr id="4" name="Right Arrow 3"/>
            <p:cNvSpPr/>
            <p:nvPr/>
          </p:nvSpPr>
          <p:spPr>
            <a:xfrm>
              <a:off x="198120" y="5394960"/>
              <a:ext cx="548640" cy="2438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98120" y="5882640"/>
              <a:ext cx="548640" cy="24384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135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5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6" name="Straight Arrow Connector 5"/>
            <p:cNvCxnSpPr/>
            <p:nvPr/>
          </p:nvCxnSpPr>
          <p:spPr>
            <a:xfrm>
              <a:off x="857216" y="4112452"/>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2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9810" y="15240"/>
            <a:ext cx="9220200" cy="6934200"/>
            <a:chOff x="0" y="-76200"/>
            <a:chExt cx="9220200" cy="6934200"/>
          </a:xfrm>
        </p:grpSpPr>
        <p:sp>
          <p:nvSpPr>
            <p:cNvPr id="6" name="Rectangle 5"/>
            <p:cNvSpPr/>
            <p:nvPr/>
          </p:nvSpPr>
          <p:spPr>
            <a:xfrm>
              <a:off x="0" y="-76200"/>
              <a:ext cx="9220200" cy="6934200"/>
            </a:xfrm>
            <a:prstGeom prst="rect">
              <a:avLst/>
            </a:prstGeom>
            <a:gradFill flip="none" rotWithShape="1">
              <a:gsLst>
                <a:gs pos="0">
                  <a:srgbClr val="800000">
                    <a:shade val="30000"/>
                    <a:satMod val="115000"/>
                  </a:srgbClr>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0000"/>
                </a:solidFill>
              </a:endParaRPr>
            </a:p>
          </p:txBody>
        </p:sp>
        <p:grpSp>
          <p:nvGrpSpPr>
            <p:cNvPr id="2" name="Group 1"/>
            <p:cNvGrpSpPr/>
            <p:nvPr/>
          </p:nvGrpSpPr>
          <p:grpSpPr>
            <a:xfrm>
              <a:off x="350452" y="150917"/>
              <a:ext cx="8598238" cy="5914440"/>
              <a:chOff x="350452" y="150917"/>
              <a:chExt cx="8598238" cy="5914440"/>
            </a:xfrm>
          </p:grpSpPr>
          <p:sp>
            <p:nvSpPr>
              <p:cNvPr id="4" name="TextBox 3"/>
              <p:cNvSpPr txBox="1"/>
              <p:nvPr/>
            </p:nvSpPr>
            <p:spPr>
              <a:xfrm>
                <a:off x="350452" y="150917"/>
                <a:ext cx="8598238" cy="5914440"/>
              </a:xfrm>
              <a:prstGeom prst="rect">
                <a:avLst/>
              </a:prstGeom>
              <a:noFill/>
            </p:spPr>
            <p:txBody>
              <a:bodyPr wrap="square" rtlCol="0">
                <a:spAutoFit/>
              </a:bodyPr>
              <a:lstStyle/>
              <a:p>
                <a:pPr marL="571500" indent="-571500">
                  <a:lnSpc>
                    <a:spcPts val="4200"/>
                  </a:lnSpc>
                  <a:spcBef>
                    <a:spcPts val="2400"/>
                  </a:spcBef>
                  <a:buClr>
                    <a:schemeClr val="accent4"/>
                  </a:buClr>
                  <a:buSzPct val="750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571500" indent="-571500">
                  <a:lnSpc>
                    <a:spcPts val="4200"/>
                  </a:lnSpc>
                  <a:spcBef>
                    <a:spcPts val="3600"/>
                  </a:spcBef>
                  <a:buClr>
                    <a:srgbClr val="FFFF00"/>
                  </a:buClr>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Labels of </a:t>
                </a:r>
                <a:r>
                  <a:rPr lang="en-US" sz="2800" dirty="0" err="1">
                    <a:solidFill>
                      <a:schemeClr val="bg1"/>
                    </a:solidFill>
                    <a:latin typeface="Arial" panose="020B0604020202020204" pitchFamily="34" charset="0"/>
                    <a:cs typeface="Arial" panose="020B0604020202020204" pitchFamily="34" charset="0"/>
                  </a:rPr>
                  <a:t>dicamba</a:t>
                </a:r>
                <a:r>
                  <a:rPr lang="en-US" sz="2800" dirty="0">
                    <a:solidFill>
                      <a:schemeClr val="bg1"/>
                    </a:solidFill>
                    <a:latin typeface="Arial" panose="020B0604020202020204" pitchFamily="34" charset="0"/>
                    <a:cs typeface="Arial" panose="020B0604020202020204" pitchFamily="34" charset="0"/>
                  </a:rPr>
                  <a:t>-containing products will specify a maximum boom height of 24 inches above canopy or target</a:t>
                </a:r>
              </a:p>
              <a:p>
                <a:pPr marL="571500" indent="-571500">
                  <a:lnSpc>
                    <a:spcPts val="4200"/>
                  </a:lnSpc>
                  <a:spcBef>
                    <a:spcPts val="3600"/>
                  </a:spcBef>
                  <a:buClr>
                    <a:srgbClr val="FFFF00"/>
                  </a:buClr>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Enlist Duo label says to use the minimum boom height based upon the nozzle manufacturer’s specifications</a:t>
                </a:r>
              </a:p>
              <a:p>
                <a:pPr marL="568325" lvl="1" indent="-457200">
                  <a:lnSpc>
                    <a:spcPts val="3200"/>
                  </a:lnSpc>
                  <a:spcBef>
                    <a:spcPts val="2400"/>
                  </a:spcBef>
                  <a:buClr>
                    <a:srgbClr val="FFFF00"/>
                  </a:buClr>
                  <a:buSzPct val="85000"/>
                  <a:buFont typeface="Arial" panose="020B0604020202020204" pitchFamily="34" charset="0"/>
                  <a:buChar char="►"/>
                  <a:tabLst>
                    <a:tab pos="568325" algn="l"/>
                    <a:tab pos="3143250" algn="l"/>
                  </a:tabLst>
                </a:pPr>
                <a:r>
                  <a:rPr lang="en-US" sz="2800" dirty="0">
                    <a:solidFill>
                      <a:schemeClr val="bg1"/>
                    </a:solidFill>
                    <a:latin typeface="Arial" panose="020B0604020202020204" pitchFamily="34" charset="0"/>
                    <a:cs typeface="Arial" panose="020B0604020202020204" pitchFamily="34" charset="0"/>
                  </a:rPr>
                  <a:t>Significance: 	greater boom height =   		greater drift potential</a:t>
                </a:r>
              </a:p>
            </p:txBody>
          </p:sp>
          <p:sp>
            <p:nvSpPr>
              <p:cNvPr id="3" name="Rounded Rectangle 2"/>
              <p:cNvSpPr/>
              <p:nvPr/>
            </p:nvSpPr>
            <p:spPr>
              <a:xfrm>
                <a:off x="2824112" y="201251"/>
                <a:ext cx="3250830"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Boom Height</a:t>
                </a:r>
              </a:p>
            </p:txBody>
          </p:sp>
        </p:grpSp>
      </p:grpSp>
    </p:spTree>
    <p:extLst>
      <p:ext uri="{BB962C8B-B14F-4D97-AF65-F5344CB8AC3E}">
        <p14:creationId xmlns:p14="http://schemas.microsoft.com/office/powerpoint/2010/main" val="2769518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5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5335428" y="3098298"/>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2613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16358" y="541357"/>
            <a:ext cx="8936357" cy="6193841"/>
            <a:chOff x="92357" y="541356"/>
            <a:chExt cx="8936357" cy="6193841"/>
          </a:xfrm>
        </p:grpSpPr>
        <p:grpSp>
          <p:nvGrpSpPr>
            <p:cNvPr id="5" name="Group 4"/>
            <p:cNvGrpSpPr/>
            <p:nvPr/>
          </p:nvGrpSpPr>
          <p:grpSpPr>
            <a:xfrm>
              <a:off x="92357" y="541356"/>
              <a:ext cx="8936357" cy="6193841"/>
              <a:chOff x="92357" y="541356"/>
              <a:chExt cx="8936357" cy="6193841"/>
            </a:xfrm>
          </p:grpSpPr>
          <p:pic>
            <p:nvPicPr>
              <p:cNvPr id="105476" name="Picture 2" descr="D:\Photo's\2014 PHOTOS\Nov 11\118___11\IMG_41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2357" y="541356"/>
                <a:ext cx="893635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357" y="6458198"/>
                <a:ext cx="3263402" cy="276999"/>
              </a:xfrm>
              <a:prstGeom prst="rect">
                <a:avLst/>
              </a:prstGeom>
              <a:noFill/>
            </p:spPr>
            <p:txBody>
              <a:bodyPr wrap="square" rtlCol="0">
                <a:spAutoFit/>
              </a:bodyPr>
              <a:lstStyle/>
              <a:p>
                <a:r>
                  <a:rPr lang="en-US" sz="1200" dirty="0">
                    <a:solidFill>
                      <a:schemeClr val="bg1"/>
                    </a:solidFill>
                    <a:latin typeface="Arial Narrow" panose="020B0606020202030204" pitchFamily="34" charset="0"/>
                  </a:rPr>
                  <a:t>Slide courtesy of Stanley Culpepper</a:t>
                </a:r>
              </a:p>
            </p:txBody>
          </p:sp>
        </p:grpSp>
        <p:sp>
          <p:nvSpPr>
            <p:cNvPr id="12" name="TextBox 5"/>
            <p:cNvSpPr txBox="1">
              <a:spLocks noChangeArrowheads="1"/>
            </p:cNvSpPr>
            <p:nvPr/>
          </p:nvSpPr>
          <p:spPr bwMode="auto">
            <a:xfrm>
              <a:off x="183574" y="5405437"/>
              <a:ext cx="914400" cy="5222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a:solidFill>
                    <a:schemeClr val="bg1"/>
                  </a:solidFill>
                </a:rPr>
                <a:t>22”</a:t>
              </a:r>
            </a:p>
          </p:txBody>
        </p:sp>
        <p:sp>
          <p:nvSpPr>
            <p:cNvPr id="13" name="Right Arrow 6"/>
            <p:cNvSpPr>
              <a:spLocks noChangeArrowheads="1"/>
            </p:cNvSpPr>
            <p:nvPr/>
          </p:nvSpPr>
          <p:spPr bwMode="auto">
            <a:xfrm rot="16200000">
              <a:off x="124760" y="4710043"/>
              <a:ext cx="859414" cy="215319"/>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400" b="1" dirty="0"/>
            </a:p>
          </p:txBody>
        </p:sp>
        <p:sp>
          <p:nvSpPr>
            <p:cNvPr id="15" name="Right Arrow 7"/>
            <p:cNvSpPr>
              <a:spLocks noChangeArrowheads="1"/>
            </p:cNvSpPr>
            <p:nvPr/>
          </p:nvSpPr>
          <p:spPr bwMode="auto">
            <a:xfrm rot="15968588">
              <a:off x="4104558" y="4705997"/>
              <a:ext cx="955063" cy="230416"/>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400" b="1" dirty="0"/>
            </a:p>
          </p:txBody>
        </p:sp>
        <p:sp>
          <p:nvSpPr>
            <p:cNvPr id="18" name="TextBox 8"/>
            <p:cNvSpPr txBox="1">
              <a:spLocks noChangeArrowheads="1"/>
            </p:cNvSpPr>
            <p:nvPr/>
          </p:nvSpPr>
          <p:spPr bwMode="auto">
            <a:xfrm>
              <a:off x="4281054" y="5405437"/>
              <a:ext cx="914400" cy="5222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a:solidFill>
                    <a:schemeClr val="bg1"/>
                  </a:solidFill>
                </a:rPr>
                <a:t>38”</a:t>
              </a:r>
            </a:p>
          </p:txBody>
        </p:sp>
        <p:sp>
          <p:nvSpPr>
            <p:cNvPr id="19" name="TextBox 9"/>
            <p:cNvSpPr txBox="1">
              <a:spLocks noChangeArrowheads="1"/>
            </p:cNvSpPr>
            <p:nvPr/>
          </p:nvSpPr>
          <p:spPr bwMode="auto">
            <a:xfrm>
              <a:off x="8045450" y="5405437"/>
              <a:ext cx="91440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dirty="0">
                  <a:solidFill>
                    <a:schemeClr val="bg1"/>
                  </a:solidFill>
                </a:rPr>
                <a:t>58”</a:t>
              </a:r>
            </a:p>
          </p:txBody>
        </p:sp>
        <p:sp>
          <p:nvSpPr>
            <p:cNvPr id="20" name="Right Arrow 10"/>
            <p:cNvSpPr>
              <a:spLocks noChangeArrowheads="1"/>
            </p:cNvSpPr>
            <p:nvPr/>
          </p:nvSpPr>
          <p:spPr bwMode="auto">
            <a:xfrm rot="15579068">
              <a:off x="7640206" y="4627563"/>
              <a:ext cx="1143000" cy="2286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sz="2400" b="1" dirty="0"/>
            </a:p>
          </p:txBody>
        </p:sp>
      </p:grpSp>
    </p:spTree>
    <p:extLst>
      <p:ext uri="{BB962C8B-B14F-4D97-AF65-F5344CB8AC3E}">
        <p14:creationId xmlns:p14="http://schemas.microsoft.com/office/powerpoint/2010/main" val="80888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0" y="0"/>
            <a:ext cx="9144000" cy="6858000"/>
            <a:chOff x="0" y="0"/>
            <a:chExt cx="9144000" cy="6858000"/>
          </a:xfrm>
        </p:grpSpPr>
        <p:pic>
          <p:nvPicPr>
            <p:cNvPr id="72706" name="Picture 1" descr="D:\Photo's\Land Terrain\Tifton f.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21920" y="137160"/>
              <a:ext cx="2198370" cy="6477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t>Land Terrain</a:t>
              </a:r>
            </a:p>
          </p:txBody>
        </p:sp>
        <p:sp>
          <p:nvSpPr>
            <p:cNvPr id="4" name="TextBox 3"/>
            <p:cNvSpPr txBox="1"/>
            <p:nvPr/>
          </p:nvSpPr>
          <p:spPr>
            <a:xfrm>
              <a:off x="92357" y="6580118"/>
              <a:ext cx="3263402" cy="230832"/>
            </a:xfrm>
            <a:prstGeom prst="rect">
              <a:avLst/>
            </a:prstGeom>
            <a:noFill/>
          </p:spPr>
          <p:txBody>
            <a:bodyPr wrap="square" rtlCol="0">
              <a:spAutoFit/>
            </a:bodyPr>
            <a:lstStyle/>
            <a:p>
              <a:r>
                <a:rPr lang="en-US" sz="900" dirty="0">
                  <a:latin typeface="Arial Narrow" panose="020B0606020202030204" pitchFamily="34" charset="0"/>
                </a:rPr>
                <a:t>Slide courtesy of Stanley Culpepper</a:t>
              </a:r>
            </a:p>
          </p:txBody>
        </p:sp>
        <p:sp>
          <p:nvSpPr>
            <p:cNvPr id="2" name="Rectangle 1"/>
            <p:cNvSpPr/>
            <p:nvPr/>
          </p:nvSpPr>
          <p:spPr>
            <a:xfrm>
              <a:off x="2712720" y="82957"/>
              <a:ext cx="6339840" cy="1569660"/>
            </a:xfrm>
            <a:prstGeom prst="rect">
              <a:avLst/>
            </a:prstGeom>
          </p:spPr>
          <p:txBody>
            <a:bodyPr wrap="square">
              <a:spAutoFit/>
            </a:bodyPr>
            <a:lstStyle/>
            <a:p>
              <a:r>
                <a:rPr lang="en-US" sz="2400" dirty="0">
                  <a:latin typeface="Arial" panose="020B0604020202020204" pitchFamily="34" charset="0"/>
                </a:rPr>
                <a:t>               </a:t>
              </a:r>
              <a:r>
                <a:rPr lang="en-US" sz="2400" u="sng" dirty="0">
                  <a:latin typeface="Arial" panose="020B0604020202020204" pitchFamily="34" charset="0"/>
                </a:rPr>
                <a:t>Label Statement </a:t>
              </a:r>
            </a:p>
            <a:p>
              <a:r>
                <a:rPr lang="en-US" sz="2400" dirty="0">
                  <a:latin typeface="Arial" panose="020B0604020202020204" pitchFamily="34" charset="0"/>
                </a:rPr>
                <a:t>Local terrain can influence wind patterns. </a:t>
              </a:r>
            </a:p>
            <a:p>
              <a:r>
                <a:rPr lang="en-US" sz="2400" dirty="0">
                  <a:latin typeface="Arial" panose="020B0604020202020204" pitchFamily="34" charset="0"/>
                </a:rPr>
                <a:t>Every applicator must be familiar with local wind patterns and how they affect drift. </a:t>
              </a:r>
            </a:p>
          </p:txBody>
        </p:sp>
      </p:grpSp>
    </p:spTree>
    <p:extLst>
      <p:ext uri="{BB962C8B-B14F-4D97-AF65-F5344CB8AC3E}">
        <p14:creationId xmlns:p14="http://schemas.microsoft.com/office/powerpoint/2010/main" val="2289921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0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SzPct val="80000"/>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5335428" y="2641101"/>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149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48288" y="249068"/>
            <a:ext cx="8895425" cy="6006519"/>
            <a:chOff x="124287" y="249067"/>
            <a:chExt cx="8895425" cy="6006519"/>
          </a:xfrm>
        </p:grpSpPr>
        <p:sp>
          <p:nvSpPr>
            <p:cNvPr id="4" name="TextBox 3"/>
            <p:cNvSpPr txBox="1"/>
            <p:nvPr/>
          </p:nvSpPr>
          <p:spPr>
            <a:xfrm>
              <a:off x="124287" y="315498"/>
              <a:ext cx="8895425" cy="5940088"/>
            </a:xfrm>
            <a:prstGeom prst="rect">
              <a:avLst/>
            </a:prstGeom>
            <a:noFill/>
          </p:spPr>
          <p:txBody>
            <a:bodyPr wrap="square" rtlCol="0">
              <a:spAutoFit/>
            </a:bodyPr>
            <a:lstStyle/>
            <a:p>
              <a:pPr marL="571500" indent="-571500">
                <a:lnSpc>
                  <a:spcPts val="4200"/>
                </a:lnSpc>
                <a:spcBef>
                  <a:spcPts val="2400"/>
                </a:spcBef>
                <a:buClr>
                  <a:schemeClr val="accent4"/>
                </a:buClr>
                <a:buSzPct val="750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571500" indent="-571500">
                <a:lnSpc>
                  <a:spcPts val="4000"/>
                </a:lnSpc>
                <a:spcBef>
                  <a:spcPts val="1800"/>
                </a:spcBef>
                <a:buClr>
                  <a:srgbClr val="FFFF00"/>
                </a:buClr>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Labels of auxin-containing herbicides registered      for Enlist and </a:t>
              </a:r>
              <a:r>
                <a:rPr lang="en-US" sz="2800" dirty="0" err="1">
                  <a:solidFill>
                    <a:schemeClr val="bg1"/>
                  </a:solidFill>
                  <a:latin typeface="Arial" panose="020B0604020202020204" pitchFamily="34" charset="0"/>
                  <a:cs typeface="Arial" panose="020B0604020202020204" pitchFamily="34" charset="0"/>
                </a:rPr>
                <a:t>Xtend</a:t>
              </a:r>
              <a:r>
                <a:rPr lang="en-US" sz="2800" dirty="0">
                  <a:solidFill>
                    <a:schemeClr val="bg1"/>
                  </a:solidFill>
                  <a:latin typeface="Arial" panose="020B0604020202020204" pitchFamily="34" charset="0"/>
                  <a:cs typeface="Arial" panose="020B0604020202020204" pitchFamily="34" charset="0"/>
                </a:rPr>
                <a:t> crops will specify application during specific wind speeds</a:t>
              </a:r>
            </a:p>
            <a:p>
              <a:pPr marL="914400" lvl="1" indent="-457200" defTabSz="971550">
                <a:lnSpc>
                  <a:spcPts val="4200"/>
                </a:lnSpc>
                <a:spcBef>
                  <a:spcPts val="1200"/>
                </a:spcBef>
                <a:buClr>
                  <a:srgbClr val="FFFF00"/>
                </a:buClr>
                <a:buSzPct val="10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Winds 3 to 10 MPH preferred</a:t>
              </a:r>
            </a:p>
            <a:p>
              <a:pPr marL="914400" lvl="1" indent="-457200" defTabSz="971550">
                <a:lnSpc>
                  <a:spcPts val="4200"/>
                </a:lnSpc>
                <a:buClr>
                  <a:srgbClr val="FFFF00"/>
                </a:buClr>
                <a:buSzPct val="100000"/>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Do not spray if wind &lt; 3 MPH* or &gt; 15 MPH</a:t>
              </a:r>
            </a:p>
            <a:p>
              <a:pPr marL="914400" lvl="1" indent="-457200" defTabSz="971550">
                <a:lnSpc>
                  <a:spcPts val="4200"/>
                </a:lnSpc>
                <a:buClr>
                  <a:srgbClr val="FFFF00"/>
                </a:buClr>
                <a:buSzPct val="100000"/>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NC 24(c) labels specify max wind speed of 10 MPH </a:t>
              </a:r>
            </a:p>
            <a:p>
              <a:pPr lvl="1" defTabSz="971550">
                <a:lnSpc>
                  <a:spcPts val="3600"/>
                </a:lnSpc>
                <a:spcBef>
                  <a:spcPts val="2400"/>
                </a:spcBef>
                <a:buClr>
                  <a:srgbClr val="FFFF00"/>
                </a:buClr>
                <a:buSzPct val="100000"/>
                <a:tabLst>
                  <a:tab pos="855663" algn="l"/>
                </a:tabLst>
              </a:pPr>
              <a:r>
                <a:rPr lang="en-US" sz="2400" dirty="0">
                  <a:solidFill>
                    <a:schemeClr val="bg1"/>
                  </a:solidFill>
                  <a:latin typeface="Arial" panose="020B0604020202020204" pitchFamily="34" charset="0"/>
                  <a:cs typeface="Arial" panose="020B0604020202020204" pitchFamily="34" charset="0"/>
                </a:rPr>
                <a:t>  * 	</a:t>
              </a:r>
              <a:r>
                <a:rPr lang="en-US" sz="2400" dirty="0" err="1">
                  <a:solidFill>
                    <a:schemeClr val="bg1"/>
                  </a:solidFill>
                  <a:latin typeface="Arial" panose="020B0604020202020204" pitchFamily="34" charset="0"/>
                  <a:cs typeface="Arial" panose="020B0604020202020204" pitchFamily="34" charset="0"/>
                </a:rPr>
                <a:t>Engenia</a:t>
              </a:r>
              <a:r>
                <a:rPr lang="en-US" sz="2400" dirty="0">
                  <a:solidFill>
                    <a:schemeClr val="bg1"/>
                  </a:solidFill>
                  <a:latin typeface="Arial" panose="020B0604020202020204" pitchFamily="34" charset="0"/>
                  <a:cs typeface="Arial" panose="020B0604020202020204" pitchFamily="34" charset="0"/>
                </a:rPr>
                <a:t> label allows &lt; 3 MPH if applicator ensures     	temperature inversion not present.</a:t>
              </a:r>
              <a:endParaRPr lang="en-US" sz="2400" dirty="0">
                <a:solidFill>
                  <a:srgbClr val="FFFF00"/>
                </a:solidFill>
                <a:latin typeface="Arial" panose="020B0604020202020204" pitchFamily="34" charset="0"/>
                <a:cs typeface="Arial" panose="020B0604020202020204" pitchFamily="34" charset="0"/>
              </a:endParaRPr>
            </a:p>
            <a:p>
              <a:pPr lvl="1" defTabSz="971550">
                <a:lnSpc>
                  <a:spcPts val="4200"/>
                </a:lnSpc>
                <a:buClr>
                  <a:srgbClr val="FFFF00"/>
                </a:buClr>
                <a:buSzPct val="100000"/>
                <a:tabLst>
                  <a:tab pos="855663" algn="l"/>
                </a:tabLst>
              </a:pPr>
              <a:endParaRPr lang="en-US" sz="2400"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2644366" y="249067"/>
              <a:ext cx="3250830"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FFFFFF"/>
                  </a:solidFill>
                  <a:latin typeface="Arial Narrow" panose="020B0606020202030204" pitchFamily="34" charset="0"/>
                </a:rPr>
                <a:t>Wind Speed</a:t>
              </a:r>
            </a:p>
          </p:txBody>
        </p:sp>
      </p:grpSp>
    </p:spTree>
    <p:extLst>
      <p:ext uri="{BB962C8B-B14F-4D97-AF65-F5344CB8AC3E}">
        <p14:creationId xmlns:p14="http://schemas.microsoft.com/office/powerpoint/2010/main" val="324996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48288" y="330347"/>
            <a:ext cx="8895425" cy="5302522"/>
            <a:chOff x="124287" y="330347"/>
            <a:chExt cx="8895425" cy="5302522"/>
          </a:xfrm>
        </p:grpSpPr>
        <p:sp>
          <p:nvSpPr>
            <p:cNvPr id="4" name="TextBox 3"/>
            <p:cNvSpPr txBox="1"/>
            <p:nvPr/>
          </p:nvSpPr>
          <p:spPr>
            <a:xfrm>
              <a:off x="124287" y="523778"/>
              <a:ext cx="8895425" cy="5109091"/>
            </a:xfrm>
            <a:prstGeom prst="rect">
              <a:avLst/>
            </a:prstGeom>
            <a:noFill/>
          </p:spPr>
          <p:txBody>
            <a:bodyPr wrap="square" rtlCol="0">
              <a:spAutoFit/>
            </a:bodyPr>
            <a:lstStyle/>
            <a:p>
              <a:pPr marL="571500" indent="-571500">
                <a:lnSpc>
                  <a:spcPts val="4200"/>
                </a:lnSpc>
                <a:spcBef>
                  <a:spcPts val="2400"/>
                </a:spcBef>
                <a:buClr>
                  <a:schemeClr val="accent4"/>
                </a:buClr>
                <a:buSzPct val="750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571500" indent="-571500">
                <a:lnSpc>
                  <a:spcPts val="4200"/>
                </a:lnSpc>
                <a:spcBef>
                  <a:spcPts val="2400"/>
                </a:spcBef>
                <a:buClr>
                  <a:schemeClr val="accent4"/>
                </a:buClr>
                <a:buSzPct val="750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Labels of auxin-containing herbicides registered for Enlist and </a:t>
              </a:r>
              <a:r>
                <a:rPr lang="en-US" sz="3200" dirty="0" err="1">
                  <a:solidFill>
                    <a:schemeClr val="bg1"/>
                  </a:solidFill>
                  <a:latin typeface="Arial" panose="020B0604020202020204" pitchFamily="34" charset="0"/>
                  <a:cs typeface="Arial" panose="020B0604020202020204" pitchFamily="34" charset="0"/>
                </a:rPr>
                <a:t>Xtend</a:t>
              </a:r>
              <a:r>
                <a:rPr lang="en-US" sz="3200" dirty="0">
                  <a:solidFill>
                    <a:schemeClr val="bg1"/>
                  </a:solidFill>
                  <a:latin typeface="Arial" panose="020B0604020202020204" pitchFamily="34" charset="0"/>
                  <a:cs typeface="Arial" panose="020B0604020202020204" pitchFamily="34" charset="0"/>
                </a:rPr>
                <a:t> crops will specify application during specific wind speeds</a:t>
              </a:r>
            </a:p>
            <a:p>
              <a:pPr marL="798513" lvl="1" indent="-284163">
                <a:lnSpc>
                  <a:spcPts val="4200"/>
                </a:lnSpc>
                <a:spcBef>
                  <a:spcPts val="2400"/>
                </a:spcBef>
                <a:buClr>
                  <a:schemeClr val="accent4"/>
                </a:buClr>
                <a:buSzPct val="100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Why a minimum wind speed?  </a:t>
              </a:r>
            </a:p>
            <a:p>
              <a:pPr marL="1260475" lvl="2" indent="-346075">
                <a:spcBef>
                  <a:spcPts val="1200"/>
                </a:spcBef>
                <a:buClr>
                  <a:schemeClr val="accent4"/>
                </a:buClr>
                <a:buSzPct val="100000"/>
                <a:buFont typeface="Calibri" panose="020F0502020204030204" pitchFamily="34" charset="0"/>
                <a:buChar char="‒"/>
              </a:pPr>
              <a:r>
                <a:rPr lang="en-US" sz="2800" dirty="0">
                  <a:solidFill>
                    <a:schemeClr val="bg1"/>
                  </a:solidFill>
                  <a:latin typeface="Arial" panose="020B0604020202020204" pitchFamily="34" charset="0"/>
                  <a:cs typeface="Arial" panose="020B0604020202020204" pitchFamily="34" charset="0"/>
                </a:rPr>
                <a:t>light winds unpredictable, variable in direction</a:t>
              </a:r>
            </a:p>
            <a:p>
              <a:pPr marL="1260475" lvl="1" indent="-346075">
                <a:spcBef>
                  <a:spcPts val="1200"/>
                </a:spcBef>
                <a:buClr>
                  <a:schemeClr val="accent4"/>
                </a:buClr>
                <a:buSzPct val="100000"/>
                <a:buFont typeface="Calibri" panose="020F0502020204030204" pitchFamily="34" charset="0"/>
                <a:buChar char="‒"/>
              </a:pPr>
              <a:r>
                <a:rPr lang="en-US" sz="2800" dirty="0">
                  <a:solidFill>
                    <a:schemeClr val="bg1"/>
                  </a:solidFill>
                  <a:latin typeface="Arial" panose="020B0604020202020204" pitchFamily="34" charset="0"/>
                  <a:cs typeface="Arial" panose="020B0604020202020204" pitchFamily="34" charset="0"/>
                </a:rPr>
                <a:t>greater risk of thermal inversion</a:t>
              </a:r>
              <a:endParaRPr lang="en-US" sz="3200"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2644366" y="330347"/>
              <a:ext cx="3250830"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Wind Speed</a:t>
              </a:r>
            </a:p>
          </p:txBody>
        </p:sp>
      </p:grpSp>
    </p:spTree>
    <p:extLst>
      <p:ext uri="{BB962C8B-B14F-4D97-AF65-F5344CB8AC3E}">
        <p14:creationId xmlns:p14="http://schemas.microsoft.com/office/powerpoint/2010/main" val="251584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75826" y="129614"/>
            <a:ext cx="8250214" cy="6257328"/>
            <a:chOff x="451826" y="129614"/>
            <a:chExt cx="8250214" cy="6257328"/>
          </a:xfrm>
        </p:grpSpPr>
        <p:pic>
          <p:nvPicPr>
            <p:cNvPr id="2" name="Picture 6" descr="http://understoryweather.com/wp-content/uploads/2015/05/temp-inversion-diagram.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51" y="129614"/>
              <a:ext cx="7897891"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1826" y="3986285"/>
              <a:ext cx="8250214" cy="2400657"/>
            </a:xfrm>
            <a:prstGeom prst="rect">
              <a:avLst/>
            </a:prstGeom>
            <a:noFill/>
          </p:spPr>
          <p:txBody>
            <a:bodyPr wrap="square" rtlCol="0">
              <a:spAutoFit/>
            </a:bodyPr>
            <a:lstStyle/>
            <a:p>
              <a:r>
                <a:rPr lang="en-US" sz="2800" dirty="0">
                  <a:solidFill>
                    <a:schemeClr val="bg1"/>
                  </a:solidFill>
                  <a:latin typeface="Arial Narrow" panose="020B0606020202030204" pitchFamily="34" charset="0"/>
                </a:rPr>
                <a:t>Under normal conditions, warm air near ground rises and mixes with cooler air above.  Spray droplets or vapors disperse.</a:t>
              </a:r>
            </a:p>
            <a:p>
              <a:pPr>
                <a:spcBef>
                  <a:spcPts val="1200"/>
                </a:spcBef>
              </a:pPr>
              <a:r>
                <a:rPr lang="en-US" sz="2800" dirty="0">
                  <a:solidFill>
                    <a:schemeClr val="bg1"/>
                  </a:solidFill>
                  <a:latin typeface="Arial Narrow" panose="020B0606020202030204" pitchFamily="34" charset="0"/>
                </a:rPr>
                <a:t>Under an inversion, the warm air layer acts like a ceiling.  Normal mixing does not take place.</a:t>
              </a:r>
            </a:p>
          </p:txBody>
        </p:sp>
      </p:grpSp>
    </p:spTree>
    <p:extLst>
      <p:ext uri="{BB962C8B-B14F-4D97-AF65-F5344CB8AC3E}">
        <p14:creationId xmlns:p14="http://schemas.microsoft.com/office/powerpoint/2010/main" val="1257515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agriculture.vic.gov.au/__data/assets/image/0019/244252/Inversion-layers-pic_web.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75508" y="4412655"/>
            <a:ext cx="5282706" cy="23774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63263" y="190300"/>
            <a:ext cx="7959969" cy="4170372"/>
          </a:xfrm>
          <a:prstGeom prst="rect">
            <a:avLst/>
          </a:prstGeom>
        </p:spPr>
        <p:txBody>
          <a:bodyPr wrap="square">
            <a:spAutoFit/>
          </a:bodyPr>
          <a:lstStyle/>
          <a:p>
            <a:pPr algn="ctr"/>
            <a:r>
              <a:rPr lang="en-US" sz="2800" dirty="0">
                <a:solidFill>
                  <a:srgbClr val="FFFF00"/>
                </a:solidFill>
                <a:latin typeface="Arial" panose="020B0604020202020204" pitchFamily="34" charset="0"/>
                <a:cs typeface="Arial" panose="020B0604020202020204" pitchFamily="34" charset="0"/>
              </a:rPr>
              <a:t>Thermal Inversions</a:t>
            </a:r>
          </a:p>
          <a:p>
            <a:pPr marL="285750" indent="-285750">
              <a:spcBef>
                <a:spcPts val="1800"/>
              </a:spcBef>
              <a:buClr>
                <a:schemeClr val="accent4">
                  <a:lumMod val="60000"/>
                  <a:lumOff val="40000"/>
                </a:schemeClr>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Common on nights with limited cloud cover and light-to-no wind </a:t>
            </a:r>
          </a:p>
          <a:p>
            <a:pPr marL="285750" indent="-285750">
              <a:spcBef>
                <a:spcPts val="1200"/>
              </a:spcBef>
              <a:buClr>
                <a:schemeClr val="accent4">
                  <a:lumMod val="60000"/>
                  <a:lumOff val="40000"/>
                </a:schemeClr>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Begin to form as the sun sets and often continue into the morning before surface warming </a:t>
            </a:r>
          </a:p>
          <a:p>
            <a:pPr marL="285750" indent="-285750">
              <a:spcBef>
                <a:spcPts val="1200"/>
              </a:spcBef>
              <a:buClr>
                <a:schemeClr val="accent4">
                  <a:lumMod val="60000"/>
                  <a:lumOff val="40000"/>
                </a:schemeClr>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Presence can be indicated by ground fog or smoke not rising</a:t>
            </a:r>
          </a:p>
          <a:p>
            <a:pPr marL="285750" indent="-285750">
              <a:spcBef>
                <a:spcPts val="1200"/>
              </a:spcBef>
              <a:buClr>
                <a:schemeClr val="accent4">
                  <a:lumMod val="60000"/>
                  <a:lumOff val="40000"/>
                </a:schemeClr>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Typically dissipate with increased winds or when surface air begins to warm (3°F from morning low)</a:t>
            </a:r>
          </a:p>
        </p:txBody>
      </p:sp>
    </p:spTree>
    <p:extLst>
      <p:ext uri="{BB962C8B-B14F-4D97-AF65-F5344CB8AC3E}">
        <p14:creationId xmlns:p14="http://schemas.microsoft.com/office/powerpoint/2010/main" val="127807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7783" y="232691"/>
            <a:ext cx="8149700" cy="5326747"/>
            <a:chOff x="523783" y="232690"/>
            <a:chExt cx="8149700" cy="5326747"/>
          </a:xfrm>
        </p:grpSpPr>
        <p:sp>
          <p:nvSpPr>
            <p:cNvPr id="2" name="Rounded Rectangle 1"/>
            <p:cNvSpPr/>
            <p:nvPr/>
          </p:nvSpPr>
          <p:spPr>
            <a:xfrm>
              <a:off x="2644366" y="232690"/>
              <a:ext cx="3978376"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Nozzle Selection</a:t>
              </a:r>
            </a:p>
          </p:txBody>
        </p:sp>
        <p:sp>
          <p:nvSpPr>
            <p:cNvPr id="3" name="TextBox 2"/>
            <p:cNvSpPr txBox="1"/>
            <p:nvPr/>
          </p:nvSpPr>
          <p:spPr>
            <a:xfrm>
              <a:off x="523783" y="1358287"/>
              <a:ext cx="8149700" cy="4201150"/>
            </a:xfrm>
            <a:prstGeom prst="rect">
              <a:avLst/>
            </a:prstGeom>
            <a:noFill/>
          </p:spPr>
          <p:txBody>
            <a:bodyPr wrap="square" rtlCol="0">
              <a:spAutoFit/>
            </a:bodyPr>
            <a:lstStyle/>
            <a:p>
              <a:pPr marL="630238" indent="-630238">
                <a:spcBef>
                  <a:spcPts val="1800"/>
                </a:spcBef>
                <a:buClr>
                  <a:srgbClr val="FFFF00"/>
                </a:buClr>
                <a:buSzPct val="75000"/>
                <a:buFont typeface="Arial" panose="020B0604020202020204" pitchFamily="34" charset="0"/>
                <a:buChar char="►"/>
              </a:pPr>
              <a:r>
                <a:rPr lang="en-US" sz="3600" dirty="0">
                  <a:solidFill>
                    <a:schemeClr val="bg1"/>
                  </a:solidFill>
                  <a:latin typeface="Arial Narrow" panose="020B0606020202030204" pitchFamily="34" charset="0"/>
                </a:rPr>
                <a:t>Labels of new auxin products refer users to websites that specify the nozzles that </a:t>
              </a:r>
              <a:r>
                <a:rPr lang="en-US" sz="3600" u="sng" dirty="0">
                  <a:solidFill>
                    <a:schemeClr val="bg1"/>
                  </a:solidFill>
                  <a:latin typeface="Arial Narrow" panose="020B0606020202030204" pitchFamily="34" charset="0"/>
                </a:rPr>
                <a:t>MUST</a:t>
              </a:r>
              <a:r>
                <a:rPr lang="en-US" sz="3600" dirty="0">
                  <a:solidFill>
                    <a:schemeClr val="bg1"/>
                  </a:solidFill>
                  <a:latin typeface="Arial Narrow" panose="020B0606020202030204" pitchFamily="34" charset="0"/>
                </a:rPr>
                <a:t> be used; requirement is to avoid nozzles that produce small droplets subject to drift</a:t>
              </a:r>
            </a:p>
            <a:p>
              <a:pPr marL="630238" indent="-630238">
                <a:spcBef>
                  <a:spcPts val="1800"/>
                </a:spcBef>
                <a:buClr>
                  <a:srgbClr val="FFFF00"/>
                </a:buClr>
                <a:buSzPct val="75000"/>
                <a:buFont typeface="Arial" panose="020B0604020202020204" pitchFamily="34" charset="0"/>
                <a:buChar char="►"/>
              </a:pPr>
              <a:r>
                <a:rPr lang="en-US" sz="3600" dirty="0">
                  <a:solidFill>
                    <a:schemeClr val="bg1"/>
                  </a:solidFill>
                  <a:latin typeface="Arial Narrow" panose="020B0606020202030204" pitchFamily="34" charset="0"/>
                </a:rPr>
                <a:t>Websites listed on product labels</a:t>
              </a:r>
            </a:p>
            <a:p>
              <a:endParaRPr lang="en-US" sz="36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1911938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48288" y="330347"/>
            <a:ext cx="8895425" cy="4717746"/>
            <a:chOff x="124287" y="330347"/>
            <a:chExt cx="8895425" cy="4717746"/>
          </a:xfrm>
        </p:grpSpPr>
        <p:sp>
          <p:nvSpPr>
            <p:cNvPr id="4" name="TextBox 3"/>
            <p:cNvSpPr txBox="1"/>
            <p:nvPr/>
          </p:nvSpPr>
          <p:spPr>
            <a:xfrm>
              <a:off x="124287" y="523778"/>
              <a:ext cx="8895425" cy="4524315"/>
            </a:xfrm>
            <a:prstGeom prst="rect">
              <a:avLst/>
            </a:prstGeom>
            <a:noFill/>
          </p:spPr>
          <p:txBody>
            <a:bodyPr wrap="square" rtlCol="0">
              <a:spAutoFit/>
            </a:bodyPr>
            <a:lstStyle/>
            <a:p>
              <a:pPr marL="571500" indent="-571500">
                <a:lnSpc>
                  <a:spcPts val="4200"/>
                </a:lnSpc>
                <a:spcBef>
                  <a:spcPts val="2400"/>
                </a:spcBef>
                <a:buClr>
                  <a:schemeClr val="accent4"/>
                </a:buClr>
                <a:buSzPct val="750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571500" indent="-571500">
                <a:lnSpc>
                  <a:spcPts val="4200"/>
                </a:lnSpc>
                <a:spcBef>
                  <a:spcPts val="2400"/>
                </a:spcBef>
                <a:buClr>
                  <a:srgbClr val="FFFF00"/>
                </a:buClr>
                <a:buSzPct val="75000"/>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Labels of auxin-containing herbicides registered for Enlist and </a:t>
              </a:r>
              <a:r>
                <a:rPr lang="en-US" sz="3200" dirty="0" err="1">
                  <a:solidFill>
                    <a:schemeClr val="bg1"/>
                  </a:solidFill>
                  <a:latin typeface="Arial" panose="020B0604020202020204" pitchFamily="34" charset="0"/>
                  <a:cs typeface="Arial" panose="020B0604020202020204" pitchFamily="34" charset="0"/>
                </a:rPr>
                <a:t>Xtend</a:t>
              </a:r>
              <a:r>
                <a:rPr lang="en-US" sz="3200" dirty="0">
                  <a:solidFill>
                    <a:schemeClr val="bg1"/>
                  </a:solidFill>
                  <a:latin typeface="Arial" panose="020B0604020202020204" pitchFamily="34" charset="0"/>
                  <a:cs typeface="Arial" panose="020B0604020202020204" pitchFamily="34" charset="0"/>
                </a:rPr>
                <a:t> crops will specify application during specific wind speeds</a:t>
              </a:r>
            </a:p>
            <a:p>
              <a:pPr marL="968375" lvl="1" indent="-511175">
                <a:lnSpc>
                  <a:spcPts val="4200"/>
                </a:lnSpc>
                <a:spcBef>
                  <a:spcPts val="2400"/>
                </a:spcBef>
                <a:buClr>
                  <a:srgbClr val="FFFF00"/>
                </a:buClr>
                <a:buSzPct val="100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Why a max speed?  </a:t>
              </a:r>
            </a:p>
            <a:p>
              <a:pPr lvl="1">
                <a:spcBef>
                  <a:spcPts val="1200"/>
                </a:spcBef>
                <a:buClr>
                  <a:schemeClr val="accent4"/>
                </a:buClr>
                <a:buSzPct val="100000"/>
              </a:pPr>
              <a:r>
                <a:rPr lang="en-US" sz="2800" dirty="0">
                  <a:solidFill>
                    <a:schemeClr val="bg1"/>
                  </a:solidFill>
                  <a:latin typeface="Arial" panose="020B0604020202020204" pitchFamily="34" charset="0"/>
                  <a:cs typeface="Arial" panose="020B0604020202020204" pitchFamily="34" charset="0"/>
                </a:rPr>
                <a:t>	Greater wind = greater drift potential</a:t>
              </a:r>
              <a:endParaRPr lang="en-US" sz="3200"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2644366" y="330347"/>
              <a:ext cx="3250830"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Wind Speed</a:t>
              </a:r>
            </a:p>
          </p:txBody>
        </p:sp>
      </p:grpSp>
    </p:spTree>
    <p:extLst>
      <p:ext uri="{BB962C8B-B14F-4D97-AF65-F5344CB8AC3E}">
        <p14:creationId xmlns:p14="http://schemas.microsoft.com/office/powerpoint/2010/main" val="2798666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8689"/>
            <a:ext cx="7886700" cy="1325563"/>
          </a:xfrm>
        </p:spPr>
        <p:txBody>
          <a:bodyPr>
            <a:normAutofit/>
          </a:bodyPr>
          <a:lstStyle/>
          <a:p>
            <a:pPr algn="ctr"/>
            <a:r>
              <a:rPr lang="en-US" sz="3200" dirty="0">
                <a:solidFill>
                  <a:schemeClr val="bg1"/>
                </a:solidFill>
                <a:latin typeface="Arial Narrow" panose="020B0606020202030204" pitchFamily="34" charset="0"/>
              </a:rPr>
              <a:t>Percent of days in May and June</a:t>
            </a:r>
            <a:br>
              <a:rPr lang="en-US" sz="3200" dirty="0">
                <a:solidFill>
                  <a:schemeClr val="bg1"/>
                </a:solidFill>
                <a:latin typeface="Arial Narrow" panose="020B0606020202030204" pitchFamily="34" charset="0"/>
              </a:rPr>
            </a:br>
            <a:r>
              <a:rPr lang="en-US" sz="3200" dirty="0">
                <a:solidFill>
                  <a:schemeClr val="bg1"/>
                </a:solidFill>
                <a:latin typeface="Arial Narrow" panose="020B0606020202030204" pitchFamily="34" charset="0"/>
              </a:rPr>
              <a:t>with wind less than 10 </a:t>
            </a:r>
            <a:r>
              <a:rPr lang="en-US" sz="3200" dirty="0" err="1">
                <a:solidFill>
                  <a:schemeClr val="bg1"/>
                </a:solidFill>
                <a:latin typeface="Arial Narrow" panose="020B0606020202030204" pitchFamily="34" charset="0"/>
              </a:rPr>
              <a:t>MPH.</a:t>
            </a:r>
            <a:r>
              <a:rPr lang="en-US" sz="3200" baseline="30000" dirty="0" err="1">
                <a:solidFill>
                  <a:schemeClr val="bg1"/>
                </a:solidFill>
                <a:latin typeface="Arial Narrow" panose="020B0606020202030204" pitchFamily="34" charset="0"/>
              </a:rPr>
              <a:t>a</a:t>
            </a:r>
            <a:endParaRPr lang="en-US" sz="3200" dirty="0">
              <a:solidFill>
                <a:schemeClr val="bg1"/>
              </a:solidFill>
              <a:latin typeface="Arial Narrow" panose="020B0606020202030204" pitchFamily="34" charset="0"/>
            </a:endParaRPr>
          </a:p>
        </p:txBody>
      </p:sp>
      <p:graphicFrame>
        <p:nvGraphicFramePr>
          <p:cNvPr id="6" name="Content Placeholder 5"/>
          <p:cNvGraphicFramePr>
            <a:graphicFrameLocks noGrp="1"/>
          </p:cNvGraphicFramePr>
          <p:nvPr>
            <p:ph idx="1"/>
            <p:extLst/>
          </p:nvPr>
        </p:nvGraphicFramePr>
        <p:xfrm>
          <a:off x="2152650" y="1372864"/>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074416" y="6045693"/>
            <a:ext cx="8211844" cy="523220"/>
          </a:xfrm>
          <a:prstGeom prst="rect">
            <a:avLst/>
          </a:prstGeom>
          <a:noFill/>
        </p:spPr>
        <p:txBody>
          <a:bodyPr wrap="square" rtlCol="0">
            <a:spAutoFit/>
          </a:bodyPr>
          <a:lstStyle/>
          <a:p>
            <a:pPr>
              <a:tabLst>
                <a:tab pos="114300" algn="l"/>
              </a:tabLst>
            </a:pPr>
            <a:r>
              <a:rPr lang="en-US" sz="1400" baseline="30000" dirty="0">
                <a:solidFill>
                  <a:schemeClr val="bg1"/>
                </a:solidFill>
                <a:latin typeface="Arial Narrow" panose="020B0606020202030204" pitchFamily="34" charset="0"/>
              </a:rPr>
              <a:t>a</a:t>
            </a:r>
            <a:r>
              <a:rPr lang="en-US" sz="1400" dirty="0">
                <a:solidFill>
                  <a:schemeClr val="bg1"/>
                </a:solidFill>
                <a:latin typeface="Arial Narrow" panose="020B0606020202030204" pitchFamily="34" charset="0"/>
              </a:rPr>
              <a:t> Source: North Carolina State Climate Office.  Wind speed recorded hourly from 2001 through 2015 at Rocky Mount/Wilson    	Airport.  Each bar represents an average of 2687 observations.</a:t>
            </a:r>
          </a:p>
        </p:txBody>
      </p:sp>
    </p:spTree>
    <p:extLst>
      <p:ext uri="{BB962C8B-B14F-4D97-AF65-F5344CB8AC3E}">
        <p14:creationId xmlns:p14="http://schemas.microsoft.com/office/powerpoint/2010/main" val="66225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62" y="186427"/>
            <a:ext cx="8389398" cy="865061"/>
          </a:xfrm>
        </p:spPr>
        <p:txBody>
          <a:bodyPr>
            <a:normAutofit/>
          </a:bodyPr>
          <a:lstStyle/>
          <a:p>
            <a:r>
              <a:rPr lang="en-US" sz="3600" dirty="0">
                <a:solidFill>
                  <a:schemeClr val="bg1"/>
                </a:solidFill>
                <a:latin typeface="Arial Narrow" panose="020B0606020202030204" pitchFamily="34" charset="0"/>
              </a:rPr>
              <a:t>Wind speed may change once you start spraying</a:t>
            </a:r>
          </a:p>
        </p:txBody>
      </p:sp>
      <p:graphicFrame>
        <p:nvGraphicFramePr>
          <p:cNvPr id="9" name="Content Placeholder 8"/>
          <p:cNvGraphicFramePr>
            <a:graphicFrameLocks noGrp="1"/>
          </p:cNvGraphicFramePr>
          <p:nvPr>
            <p:ph idx="1"/>
            <p:extLst/>
          </p:nvPr>
        </p:nvGraphicFramePr>
        <p:xfrm>
          <a:off x="1788665" y="1051487"/>
          <a:ext cx="8497595" cy="460358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74416" y="6045693"/>
            <a:ext cx="8211844" cy="523220"/>
          </a:xfrm>
          <a:prstGeom prst="rect">
            <a:avLst/>
          </a:prstGeom>
          <a:noFill/>
        </p:spPr>
        <p:txBody>
          <a:bodyPr wrap="square" rtlCol="0">
            <a:spAutoFit/>
          </a:bodyPr>
          <a:lstStyle/>
          <a:p>
            <a:r>
              <a:rPr lang="en-US" sz="1400" dirty="0">
                <a:solidFill>
                  <a:schemeClr val="bg1"/>
                </a:solidFill>
                <a:latin typeface="Arial Narrow" panose="020B0606020202030204" pitchFamily="34" charset="0"/>
              </a:rPr>
              <a:t>Source: North Carolina State Climate Office.  Wind speed recorded hourly from 2001 through 2015 at Rocky Mount/Wilson Airport.  Each bar represents an average of 901 observations.</a:t>
            </a:r>
          </a:p>
        </p:txBody>
      </p:sp>
      <p:sp>
        <p:nvSpPr>
          <p:cNvPr id="11" name="TextBox 10"/>
          <p:cNvSpPr txBox="1"/>
          <p:nvPr/>
        </p:nvSpPr>
        <p:spPr>
          <a:xfrm>
            <a:off x="2031501" y="1828805"/>
            <a:ext cx="3176732" cy="338554"/>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 of days with wind &lt;10 MPH at noon </a:t>
            </a:r>
          </a:p>
        </p:txBody>
      </p:sp>
      <p:sp>
        <p:nvSpPr>
          <p:cNvPr id="12" name="TextBox 11"/>
          <p:cNvSpPr txBox="1"/>
          <p:nvPr/>
        </p:nvSpPr>
        <p:spPr>
          <a:xfrm>
            <a:off x="2031502" y="3446034"/>
            <a:ext cx="3318775"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 of same days wind stayed &lt; 10 MPH       during 1 to 4 PM</a:t>
            </a:r>
          </a:p>
        </p:txBody>
      </p:sp>
    </p:spTree>
    <p:extLst>
      <p:ext uri="{BB962C8B-B14F-4D97-AF65-F5344CB8AC3E}">
        <p14:creationId xmlns:p14="http://schemas.microsoft.com/office/powerpoint/2010/main" val="730933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83954" y="284086"/>
            <a:ext cx="8701166" cy="5932439"/>
            <a:chOff x="259954" y="284085"/>
            <a:chExt cx="8701166" cy="5932439"/>
          </a:xfrm>
        </p:grpSpPr>
        <p:pic>
          <p:nvPicPr>
            <p:cNvPr id="2052" name="Picture 4" descr="Image result for wind so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63440" y="2993263"/>
              <a:ext cx="4297680" cy="32232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9394" y="284085"/>
              <a:ext cx="8469297" cy="1569660"/>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Wind Direction Changes</a:t>
              </a:r>
            </a:p>
            <a:p>
              <a:pPr algn="ctr"/>
              <a:r>
                <a:rPr lang="en-US" sz="4800" dirty="0">
                  <a:solidFill>
                    <a:schemeClr val="bg1"/>
                  </a:solidFill>
                  <a:latin typeface="Arial" panose="020B0604020202020204" pitchFamily="34" charset="0"/>
                  <a:cs typeface="Arial" panose="020B0604020202020204" pitchFamily="34" charset="0"/>
                </a:rPr>
                <a:t>During the Day</a:t>
              </a:r>
            </a:p>
          </p:txBody>
        </p:sp>
        <p:pic>
          <p:nvPicPr>
            <p:cNvPr id="6" name="Picture 4" descr="Image result for wind soc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259954" y="2309681"/>
              <a:ext cx="4297680" cy="32232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9302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55083" y="62145"/>
            <a:ext cx="8880931" cy="6589023"/>
            <a:chOff x="131082" y="62144"/>
            <a:chExt cx="8880931" cy="6589023"/>
          </a:xfrm>
        </p:grpSpPr>
        <p:pic>
          <p:nvPicPr>
            <p:cNvPr id="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082"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33168" y="550425"/>
              <a:ext cx="674089" cy="276999"/>
            </a:xfrm>
            <a:prstGeom prst="rect">
              <a:avLst/>
            </a:prstGeom>
            <a:noFill/>
          </p:spPr>
          <p:txBody>
            <a:bodyPr wrap="square" rtlCol="0">
              <a:spAutoFit/>
            </a:bodyPr>
            <a:lstStyle/>
            <a:p>
              <a:r>
                <a:rPr lang="en-US" sz="1200" dirty="0">
                  <a:latin typeface="Arial Narrow" panose="020B0606020202030204" pitchFamily="34" charset="0"/>
                </a:rPr>
                <a:t>8 AM</a:t>
              </a:r>
            </a:p>
          </p:txBody>
        </p:sp>
        <p:cxnSp>
          <p:nvCxnSpPr>
            <p:cNvPr id="58" name="Straight Arrow Connector 57"/>
            <p:cNvCxnSpPr/>
            <p:nvPr/>
          </p:nvCxnSpPr>
          <p:spPr>
            <a:xfrm flipV="1">
              <a:off x="530157" y="1512246"/>
              <a:ext cx="542897" cy="3019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9094"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451728" y="605168"/>
              <a:ext cx="674089" cy="276999"/>
            </a:xfrm>
            <a:prstGeom prst="rect">
              <a:avLst/>
            </a:prstGeom>
            <a:noFill/>
          </p:spPr>
          <p:txBody>
            <a:bodyPr wrap="square" rtlCol="0">
              <a:spAutoFit/>
            </a:bodyPr>
            <a:lstStyle/>
            <a:p>
              <a:r>
                <a:rPr lang="en-US" sz="1200" dirty="0">
                  <a:latin typeface="Arial Narrow" panose="020B0606020202030204" pitchFamily="34" charset="0"/>
                </a:rPr>
                <a:t>9 AM</a:t>
              </a:r>
            </a:p>
          </p:txBody>
        </p:sp>
        <p:cxnSp>
          <p:nvCxnSpPr>
            <p:cNvPr id="60" name="Straight Arrow Connector 59"/>
            <p:cNvCxnSpPr/>
            <p:nvPr/>
          </p:nvCxnSpPr>
          <p:spPr>
            <a:xfrm flipV="1">
              <a:off x="2806430" y="1512246"/>
              <a:ext cx="584471" cy="2679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8130"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850186" y="606647"/>
              <a:ext cx="674089" cy="276999"/>
            </a:xfrm>
            <a:prstGeom prst="rect">
              <a:avLst/>
            </a:prstGeom>
            <a:noFill/>
          </p:spPr>
          <p:txBody>
            <a:bodyPr wrap="square" rtlCol="0">
              <a:spAutoFit/>
            </a:bodyPr>
            <a:lstStyle/>
            <a:p>
              <a:r>
                <a:rPr lang="en-US" sz="1200" dirty="0">
                  <a:latin typeface="Arial Narrow" panose="020B0606020202030204" pitchFamily="34" charset="0"/>
                </a:rPr>
                <a:t>10 AM</a:t>
              </a:r>
            </a:p>
          </p:txBody>
        </p:sp>
        <p:cxnSp>
          <p:nvCxnSpPr>
            <p:cNvPr id="69" name="Straight Arrow Connector 68"/>
            <p:cNvCxnSpPr/>
            <p:nvPr/>
          </p:nvCxnSpPr>
          <p:spPr>
            <a:xfrm flipV="1">
              <a:off x="5408579" y="1512247"/>
              <a:ext cx="355951" cy="540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56142"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159860" y="599248"/>
              <a:ext cx="674089" cy="276999"/>
            </a:xfrm>
            <a:prstGeom prst="rect">
              <a:avLst/>
            </a:prstGeom>
            <a:noFill/>
          </p:spPr>
          <p:txBody>
            <a:bodyPr wrap="square" rtlCol="0">
              <a:spAutoFit/>
            </a:bodyPr>
            <a:lstStyle/>
            <a:p>
              <a:r>
                <a:rPr lang="en-US" sz="1200" dirty="0">
                  <a:latin typeface="Arial Narrow" panose="020B0606020202030204" pitchFamily="34" charset="0"/>
                </a:rPr>
                <a:t>11 AM</a:t>
              </a:r>
            </a:p>
          </p:txBody>
        </p:sp>
        <p:cxnSp>
          <p:nvCxnSpPr>
            <p:cNvPr id="72" name="Straight Arrow Connector 71"/>
            <p:cNvCxnSpPr/>
            <p:nvPr/>
          </p:nvCxnSpPr>
          <p:spPr>
            <a:xfrm flipV="1">
              <a:off x="7655668" y="1512246"/>
              <a:ext cx="441949" cy="4770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312"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52405" y="2717069"/>
              <a:ext cx="674089" cy="276999"/>
            </a:xfrm>
            <a:prstGeom prst="rect">
              <a:avLst/>
            </a:prstGeom>
            <a:noFill/>
          </p:spPr>
          <p:txBody>
            <a:bodyPr wrap="square" rtlCol="0">
              <a:spAutoFit/>
            </a:bodyPr>
            <a:lstStyle/>
            <a:p>
              <a:r>
                <a:rPr lang="en-US" sz="1200" dirty="0">
                  <a:latin typeface="Arial Narrow" panose="020B0606020202030204" pitchFamily="34" charset="0"/>
                </a:rPr>
                <a:t>12 PM</a:t>
              </a:r>
            </a:p>
          </p:txBody>
        </p:sp>
        <p:cxnSp>
          <p:nvCxnSpPr>
            <p:cNvPr id="75" name="Straight Arrow Connector 74"/>
            <p:cNvCxnSpPr/>
            <p:nvPr/>
          </p:nvCxnSpPr>
          <p:spPr>
            <a:xfrm flipV="1">
              <a:off x="666345" y="3628438"/>
              <a:ext cx="406710" cy="476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68324"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479846" y="2709671"/>
              <a:ext cx="674089" cy="276999"/>
            </a:xfrm>
            <a:prstGeom prst="rect">
              <a:avLst/>
            </a:prstGeom>
            <a:noFill/>
          </p:spPr>
          <p:txBody>
            <a:bodyPr wrap="square" rtlCol="0">
              <a:spAutoFit/>
            </a:bodyPr>
            <a:lstStyle/>
            <a:p>
              <a:r>
                <a:rPr lang="en-US" sz="1200" dirty="0">
                  <a:latin typeface="Arial Narrow" panose="020B0606020202030204" pitchFamily="34" charset="0"/>
                </a:rPr>
                <a:t>1 PM</a:t>
              </a:r>
            </a:p>
          </p:txBody>
        </p:sp>
        <p:cxnSp>
          <p:nvCxnSpPr>
            <p:cNvPr id="78" name="Straight Arrow Connector 77"/>
            <p:cNvCxnSpPr/>
            <p:nvPr/>
          </p:nvCxnSpPr>
          <p:spPr>
            <a:xfrm flipV="1">
              <a:off x="3059349" y="3628436"/>
              <a:ext cx="331552" cy="5350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7360"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851669" y="2720026"/>
              <a:ext cx="674089" cy="276999"/>
            </a:xfrm>
            <a:prstGeom prst="rect">
              <a:avLst/>
            </a:prstGeom>
            <a:noFill/>
          </p:spPr>
          <p:txBody>
            <a:bodyPr wrap="square" rtlCol="0">
              <a:spAutoFit/>
            </a:bodyPr>
            <a:lstStyle/>
            <a:p>
              <a:r>
                <a:rPr lang="en-US" sz="1200" dirty="0">
                  <a:latin typeface="Arial Narrow" panose="020B0606020202030204" pitchFamily="34" charset="0"/>
                </a:rPr>
                <a:t>2 PM</a:t>
              </a:r>
            </a:p>
          </p:txBody>
        </p:sp>
        <p:cxnSp>
          <p:nvCxnSpPr>
            <p:cNvPr id="81" name="Straight Arrow Connector 80"/>
            <p:cNvCxnSpPr/>
            <p:nvPr/>
          </p:nvCxnSpPr>
          <p:spPr>
            <a:xfrm flipV="1">
              <a:off x="5466945" y="3628436"/>
              <a:ext cx="324255" cy="5350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5372"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170223" y="2712627"/>
              <a:ext cx="674089" cy="276999"/>
            </a:xfrm>
            <a:prstGeom prst="rect">
              <a:avLst/>
            </a:prstGeom>
            <a:noFill/>
          </p:spPr>
          <p:txBody>
            <a:bodyPr wrap="square" rtlCol="0">
              <a:spAutoFit/>
            </a:bodyPr>
            <a:lstStyle/>
            <a:p>
              <a:r>
                <a:rPr lang="en-US" sz="1200" dirty="0">
                  <a:latin typeface="Arial Narrow" panose="020B0606020202030204" pitchFamily="34" charset="0"/>
                </a:rPr>
                <a:t>3 PM</a:t>
              </a:r>
            </a:p>
          </p:txBody>
        </p:sp>
        <p:cxnSp>
          <p:nvCxnSpPr>
            <p:cNvPr id="84" name="Straight Arrow Connector 83"/>
            <p:cNvCxnSpPr/>
            <p:nvPr/>
          </p:nvCxnSpPr>
          <p:spPr>
            <a:xfrm flipV="1">
              <a:off x="7509753" y="3628436"/>
              <a:ext cx="587864" cy="2577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914"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52856" y="4825018"/>
              <a:ext cx="674089" cy="276999"/>
            </a:xfrm>
            <a:prstGeom prst="rect">
              <a:avLst/>
            </a:prstGeom>
            <a:noFill/>
          </p:spPr>
          <p:txBody>
            <a:bodyPr wrap="square" rtlCol="0">
              <a:spAutoFit/>
            </a:bodyPr>
            <a:lstStyle/>
            <a:p>
              <a:r>
                <a:rPr lang="en-US" sz="1200" dirty="0">
                  <a:latin typeface="Arial Narrow" panose="020B0606020202030204" pitchFamily="34" charset="0"/>
                </a:rPr>
                <a:t>4 PM</a:t>
              </a:r>
            </a:p>
          </p:txBody>
        </p:sp>
        <p:cxnSp>
          <p:nvCxnSpPr>
            <p:cNvPr id="87" name="Straight Arrow Connector 86"/>
            <p:cNvCxnSpPr/>
            <p:nvPr/>
          </p:nvCxnSpPr>
          <p:spPr>
            <a:xfrm flipV="1">
              <a:off x="890081" y="5742821"/>
              <a:ext cx="182973" cy="6142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60926"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460196" y="4820405"/>
              <a:ext cx="674089" cy="276999"/>
            </a:xfrm>
            <a:prstGeom prst="rect">
              <a:avLst/>
            </a:prstGeom>
            <a:noFill/>
          </p:spPr>
          <p:txBody>
            <a:bodyPr wrap="square" rtlCol="0">
              <a:spAutoFit/>
            </a:bodyPr>
            <a:lstStyle/>
            <a:p>
              <a:r>
                <a:rPr lang="en-US" sz="1200" dirty="0">
                  <a:latin typeface="Arial Narrow" panose="020B0606020202030204" pitchFamily="34" charset="0"/>
                </a:rPr>
                <a:t>5 PM</a:t>
              </a:r>
            </a:p>
          </p:txBody>
        </p:sp>
        <p:cxnSp>
          <p:nvCxnSpPr>
            <p:cNvPr id="90" name="Straight Arrow Connector 89"/>
            <p:cNvCxnSpPr/>
            <p:nvPr/>
          </p:nvCxnSpPr>
          <p:spPr>
            <a:xfrm flipV="1">
              <a:off x="3059349" y="5742821"/>
              <a:ext cx="331552" cy="516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962"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857028" y="4825024"/>
              <a:ext cx="674089" cy="276999"/>
            </a:xfrm>
            <a:prstGeom prst="rect">
              <a:avLst/>
            </a:prstGeom>
            <a:noFill/>
          </p:spPr>
          <p:txBody>
            <a:bodyPr wrap="square" rtlCol="0">
              <a:spAutoFit/>
            </a:bodyPr>
            <a:lstStyle/>
            <a:p>
              <a:r>
                <a:rPr lang="en-US" sz="1200" dirty="0">
                  <a:latin typeface="Arial Narrow" panose="020B0606020202030204" pitchFamily="34" charset="0"/>
                </a:rPr>
                <a:t>6 PM</a:t>
              </a:r>
            </a:p>
          </p:txBody>
        </p:sp>
        <p:cxnSp>
          <p:nvCxnSpPr>
            <p:cNvPr id="93" name="Straight Arrow Connector 92"/>
            <p:cNvCxnSpPr/>
            <p:nvPr/>
          </p:nvCxnSpPr>
          <p:spPr>
            <a:xfrm flipV="1">
              <a:off x="5408579" y="5742821"/>
              <a:ext cx="355952" cy="5169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3216"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7198090" y="4820406"/>
              <a:ext cx="674089" cy="276999"/>
            </a:xfrm>
            <a:prstGeom prst="rect">
              <a:avLst/>
            </a:prstGeom>
            <a:noFill/>
          </p:spPr>
          <p:txBody>
            <a:bodyPr wrap="square" rtlCol="0">
              <a:spAutoFit/>
            </a:bodyPr>
            <a:lstStyle/>
            <a:p>
              <a:r>
                <a:rPr lang="en-US" sz="1200" dirty="0">
                  <a:latin typeface="Arial Narrow" panose="020B0606020202030204" pitchFamily="34" charset="0"/>
                </a:rPr>
                <a:t>7 PM</a:t>
              </a:r>
            </a:p>
          </p:txBody>
        </p:sp>
        <p:cxnSp>
          <p:nvCxnSpPr>
            <p:cNvPr id="97" name="Straight Arrow Connector 96"/>
            <p:cNvCxnSpPr/>
            <p:nvPr/>
          </p:nvCxnSpPr>
          <p:spPr>
            <a:xfrm flipV="1">
              <a:off x="7558391" y="5742821"/>
              <a:ext cx="554467" cy="317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073054" y="62144"/>
              <a:ext cx="702456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July 18, 2016              Rocky Mt., NC</a:t>
              </a:r>
            </a:p>
          </p:txBody>
        </p:sp>
      </p:grpSp>
    </p:spTree>
    <p:extLst>
      <p:ext uri="{BB962C8B-B14F-4D97-AF65-F5344CB8AC3E}">
        <p14:creationId xmlns:p14="http://schemas.microsoft.com/office/powerpoint/2010/main" val="2783055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55083" y="62145"/>
            <a:ext cx="8880931" cy="6589023"/>
            <a:chOff x="131082" y="62144"/>
            <a:chExt cx="8880931" cy="6589023"/>
          </a:xfrm>
        </p:grpSpPr>
        <p:pic>
          <p:nvPicPr>
            <p:cNvPr id="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082"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133168" y="550425"/>
              <a:ext cx="674089" cy="276999"/>
            </a:xfrm>
            <a:prstGeom prst="rect">
              <a:avLst/>
            </a:prstGeom>
            <a:noFill/>
          </p:spPr>
          <p:txBody>
            <a:bodyPr wrap="square" rtlCol="0">
              <a:spAutoFit/>
            </a:bodyPr>
            <a:lstStyle/>
            <a:p>
              <a:r>
                <a:rPr lang="en-US" sz="1200" dirty="0">
                  <a:latin typeface="Arial Narrow" panose="020B0606020202030204" pitchFamily="34" charset="0"/>
                </a:rPr>
                <a:t>8 AM</a:t>
              </a:r>
            </a:p>
          </p:txBody>
        </p:sp>
        <p:cxnSp>
          <p:nvCxnSpPr>
            <p:cNvPr id="58" name="Straight Arrow Connector 57"/>
            <p:cNvCxnSpPr/>
            <p:nvPr/>
          </p:nvCxnSpPr>
          <p:spPr>
            <a:xfrm>
              <a:off x="452487" y="1456441"/>
              <a:ext cx="620567" cy="55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9094"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451728" y="605168"/>
              <a:ext cx="674089" cy="276999"/>
            </a:xfrm>
            <a:prstGeom prst="rect">
              <a:avLst/>
            </a:prstGeom>
            <a:noFill/>
          </p:spPr>
          <p:txBody>
            <a:bodyPr wrap="square" rtlCol="0">
              <a:spAutoFit/>
            </a:bodyPr>
            <a:lstStyle/>
            <a:p>
              <a:r>
                <a:rPr lang="en-US" sz="1200" dirty="0">
                  <a:latin typeface="Arial Narrow" panose="020B0606020202030204" pitchFamily="34" charset="0"/>
                </a:rPr>
                <a:t>9 AM</a:t>
              </a:r>
            </a:p>
          </p:txBody>
        </p:sp>
        <p:cxnSp>
          <p:nvCxnSpPr>
            <p:cNvPr id="60" name="Straight Arrow Connector 59"/>
            <p:cNvCxnSpPr/>
            <p:nvPr/>
          </p:nvCxnSpPr>
          <p:spPr>
            <a:xfrm flipH="1">
              <a:off x="3390900" y="883646"/>
              <a:ext cx="54597" cy="628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8130"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850186" y="606647"/>
              <a:ext cx="674089" cy="276999"/>
            </a:xfrm>
            <a:prstGeom prst="rect">
              <a:avLst/>
            </a:prstGeom>
            <a:noFill/>
          </p:spPr>
          <p:txBody>
            <a:bodyPr wrap="square" rtlCol="0">
              <a:spAutoFit/>
            </a:bodyPr>
            <a:lstStyle/>
            <a:p>
              <a:r>
                <a:rPr lang="en-US" sz="1200" dirty="0">
                  <a:latin typeface="Arial Narrow" panose="020B0606020202030204" pitchFamily="34" charset="0"/>
                </a:rPr>
                <a:t>10 AM</a:t>
              </a:r>
            </a:p>
          </p:txBody>
        </p:sp>
        <p:cxnSp>
          <p:nvCxnSpPr>
            <p:cNvPr id="69" name="Straight Arrow Connector 68"/>
            <p:cNvCxnSpPr/>
            <p:nvPr/>
          </p:nvCxnSpPr>
          <p:spPr>
            <a:xfrm flipH="1" flipV="1">
              <a:off x="5764530" y="1512246"/>
              <a:ext cx="622130" cy="1798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56142" y="593639"/>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7159860" y="599248"/>
              <a:ext cx="674089" cy="276999"/>
            </a:xfrm>
            <a:prstGeom prst="rect">
              <a:avLst/>
            </a:prstGeom>
            <a:noFill/>
          </p:spPr>
          <p:txBody>
            <a:bodyPr wrap="square" rtlCol="0">
              <a:spAutoFit/>
            </a:bodyPr>
            <a:lstStyle/>
            <a:p>
              <a:r>
                <a:rPr lang="en-US" sz="1200" dirty="0">
                  <a:latin typeface="Arial Narrow" panose="020B0606020202030204" pitchFamily="34" charset="0"/>
                </a:rPr>
                <a:t>11 AM</a:t>
              </a:r>
            </a:p>
          </p:txBody>
        </p:sp>
        <p:cxnSp>
          <p:nvCxnSpPr>
            <p:cNvPr id="72" name="Straight Arrow Connector 71"/>
            <p:cNvCxnSpPr/>
            <p:nvPr/>
          </p:nvCxnSpPr>
          <p:spPr>
            <a:xfrm flipH="1">
              <a:off x="8097617" y="1456441"/>
              <a:ext cx="621662" cy="558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0312"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52405" y="2717069"/>
              <a:ext cx="674089" cy="276999"/>
            </a:xfrm>
            <a:prstGeom prst="rect">
              <a:avLst/>
            </a:prstGeom>
            <a:noFill/>
          </p:spPr>
          <p:txBody>
            <a:bodyPr wrap="square" rtlCol="0">
              <a:spAutoFit/>
            </a:bodyPr>
            <a:lstStyle/>
            <a:p>
              <a:r>
                <a:rPr lang="en-US" sz="1200" dirty="0">
                  <a:latin typeface="Arial Narrow" panose="020B0606020202030204" pitchFamily="34" charset="0"/>
                </a:rPr>
                <a:t>12 PM</a:t>
              </a:r>
            </a:p>
          </p:txBody>
        </p:sp>
        <p:cxnSp>
          <p:nvCxnSpPr>
            <p:cNvPr id="75" name="Straight Arrow Connector 74"/>
            <p:cNvCxnSpPr/>
            <p:nvPr/>
          </p:nvCxnSpPr>
          <p:spPr>
            <a:xfrm flipV="1">
              <a:off x="565608" y="3628437"/>
              <a:ext cx="507447" cy="3779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68324"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479846" y="2709671"/>
              <a:ext cx="674089" cy="276999"/>
            </a:xfrm>
            <a:prstGeom prst="rect">
              <a:avLst/>
            </a:prstGeom>
            <a:noFill/>
          </p:spPr>
          <p:txBody>
            <a:bodyPr wrap="square" rtlCol="0">
              <a:spAutoFit/>
            </a:bodyPr>
            <a:lstStyle/>
            <a:p>
              <a:r>
                <a:rPr lang="en-US" sz="1200" dirty="0">
                  <a:latin typeface="Arial Narrow" panose="020B0606020202030204" pitchFamily="34" charset="0"/>
                </a:rPr>
                <a:t>1 PM</a:t>
              </a:r>
            </a:p>
          </p:txBody>
        </p:sp>
        <p:cxnSp>
          <p:nvCxnSpPr>
            <p:cNvPr id="78" name="Straight Arrow Connector 77"/>
            <p:cNvCxnSpPr/>
            <p:nvPr/>
          </p:nvCxnSpPr>
          <p:spPr>
            <a:xfrm flipH="1">
              <a:off x="3390900" y="3112957"/>
              <a:ext cx="341651" cy="515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57360"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851669" y="2720026"/>
              <a:ext cx="674089" cy="276999"/>
            </a:xfrm>
            <a:prstGeom prst="rect">
              <a:avLst/>
            </a:prstGeom>
            <a:noFill/>
          </p:spPr>
          <p:txBody>
            <a:bodyPr wrap="square" rtlCol="0">
              <a:spAutoFit/>
            </a:bodyPr>
            <a:lstStyle/>
            <a:p>
              <a:r>
                <a:rPr lang="en-US" sz="1200" dirty="0">
                  <a:latin typeface="Arial Narrow" panose="020B0606020202030204" pitchFamily="34" charset="0"/>
                </a:rPr>
                <a:t>2 PM</a:t>
              </a:r>
            </a:p>
          </p:txBody>
        </p:sp>
        <p:cxnSp>
          <p:nvCxnSpPr>
            <p:cNvPr id="81" name="Straight Arrow Connector 80"/>
            <p:cNvCxnSpPr/>
            <p:nvPr/>
          </p:nvCxnSpPr>
          <p:spPr>
            <a:xfrm>
              <a:off x="5222449" y="3327662"/>
              <a:ext cx="568751" cy="3007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5372" y="2707022"/>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170223" y="2712627"/>
              <a:ext cx="674089" cy="276999"/>
            </a:xfrm>
            <a:prstGeom prst="rect">
              <a:avLst/>
            </a:prstGeom>
            <a:noFill/>
          </p:spPr>
          <p:txBody>
            <a:bodyPr wrap="square" rtlCol="0">
              <a:spAutoFit/>
            </a:bodyPr>
            <a:lstStyle/>
            <a:p>
              <a:r>
                <a:rPr lang="en-US" sz="1200" dirty="0">
                  <a:latin typeface="Arial Narrow" panose="020B0606020202030204" pitchFamily="34" charset="0"/>
                </a:rPr>
                <a:t>3 PM</a:t>
              </a:r>
            </a:p>
          </p:txBody>
        </p:sp>
        <p:cxnSp>
          <p:nvCxnSpPr>
            <p:cNvPr id="84" name="Straight Arrow Connector 83"/>
            <p:cNvCxnSpPr/>
            <p:nvPr/>
          </p:nvCxnSpPr>
          <p:spPr>
            <a:xfrm>
              <a:off x="8026924" y="2986670"/>
              <a:ext cx="70693" cy="6417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914"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152856" y="4825018"/>
              <a:ext cx="674089" cy="276999"/>
            </a:xfrm>
            <a:prstGeom prst="rect">
              <a:avLst/>
            </a:prstGeom>
            <a:noFill/>
          </p:spPr>
          <p:txBody>
            <a:bodyPr wrap="square" rtlCol="0">
              <a:spAutoFit/>
            </a:bodyPr>
            <a:lstStyle/>
            <a:p>
              <a:r>
                <a:rPr lang="en-US" sz="1200" dirty="0">
                  <a:latin typeface="Arial Narrow" panose="020B0606020202030204" pitchFamily="34" charset="0"/>
                </a:rPr>
                <a:t>4 PM</a:t>
              </a:r>
            </a:p>
          </p:txBody>
        </p:sp>
        <p:cxnSp>
          <p:nvCxnSpPr>
            <p:cNvPr id="87" name="Straight Arrow Connector 86"/>
            <p:cNvCxnSpPr/>
            <p:nvPr/>
          </p:nvCxnSpPr>
          <p:spPr>
            <a:xfrm flipH="1" flipV="1">
              <a:off x="1073054" y="5742820"/>
              <a:ext cx="373960" cy="507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60926"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460196" y="4820405"/>
              <a:ext cx="674089" cy="276999"/>
            </a:xfrm>
            <a:prstGeom prst="rect">
              <a:avLst/>
            </a:prstGeom>
            <a:noFill/>
          </p:spPr>
          <p:txBody>
            <a:bodyPr wrap="square" rtlCol="0">
              <a:spAutoFit/>
            </a:bodyPr>
            <a:lstStyle/>
            <a:p>
              <a:r>
                <a:rPr lang="en-US" sz="1200" dirty="0">
                  <a:latin typeface="Arial Narrow" panose="020B0606020202030204" pitchFamily="34" charset="0"/>
                </a:rPr>
                <a:t>5 PM</a:t>
              </a:r>
            </a:p>
          </p:txBody>
        </p:sp>
        <p:cxnSp>
          <p:nvCxnSpPr>
            <p:cNvPr id="90" name="Straight Arrow Connector 89"/>
            <p:cNvCxnSpPr/>
            <p:nvPr/>
          </p:nvCxnSpPr>
          <p:spPr>
            <a:xfrm flipH="1">
              <a:off x="3390901" y="5742820"/>
              <a:ext cx="63905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1"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9962"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857028" y="4825024"/>
              <a:ext cx="674089" cy="276999"/>
            </a:xfrm>
            <a:prstGeom prst="rect">
              <a:avLst/>
            </a:prstGeom>
            <a:noFill/>
          </p:spPr>
          <p:txBody>
            <a:bodyPr wrap="square" rtlCol="0">
              <a:spAutoFit/>
            </a:bodyPr>
            <a:lstStyle/>
            <a:p>
              <a:r>
                <a:rPr lang="en-US" sz="1200" dirty="0">
                  <a:latin typeface="Arial Narrow" panose="020B0606020202030204" pitchFamily="34" charset="0"/>
                </a:rPr>
                <a:t>6 PM</a:t>
              </a:r>
            </a:p>
          </p:txBody>
        </p:sp>
        <p:cxnSp>
          <p:nvCxnSpPr>
            <p:cNvPr id="93" name="Straight Arrow Connector 92"/>
            <p:cNvCxnSpPr/>
            <p:nvPr/>
          </p:nvCxnSpPr>
          <p:spPr>
            <a:xfrm flipV="1">
              <a:off x="5703216" y="5742820"/>
              <a:ext cx="61315" cy="6532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2" descr="Image result for compass degre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3216" y="4822367"/>
              <a:ext cx="1828797" cy="18288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7198090" y="4820406"/>
              <a:ext cx="674089" cy="276999"/>
            </a:xfrm>
            <a:prstGeom prst="rect">
              <a:avLst/>
            </a:prstGeom>
            <a:noFill/>
          </p:spPr>
          <p:txBody>
            <a:bodyPr wrap="square" rtlCol="0">
              <a:spAutoFit/>
            </a:bodyPr>
            <a:lstStyle/>
            <a:p>
              <a:r>
                <a:rPr lang="en-US" sz="1200" dirty="0">
                  <a:latin typeface="Arial Narrow" panose="020B0606020202030204" pitchFamily="34" charset="0"/>
                </a:rPr>
                <a:t>7 PM</a:t>
              </a:r>
            </a:p>
          </p:txBody>
        </p:sp>
        <p:cxnSp>
          <p:nvCxnSpPr>
            <p:cNvPr id="97" name="Straight Arrow Connector 96"/>
            <p:cNvCxnSpPr/>
            <p:nvPr/>
          </p:nvCxnSpPr>
          <p:spPr>
            <a:xfrm flipV="1">
              <a:off x="7833949" y="5742820"/>
              <a:ext cx="278909" cy="5684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1073054" y="62144"/>
              <a:ext cx="7024561" cy="461665"/>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July 19, 2016              Rocky Mt., NC</a:t>
              </a:r>
            </a:p>
          </p:txBody>
        </p:sp>
      </p:grpSp>
    </p:spTree>
    <p:extLst>
      <p:ext uri="{BB962C8B-B14F-4D97-AF65-F5344CB8AC3E}">
        <p14:creationId xmlns:p14="http://schemas.microsoft.com/office/powerpoint/2010/main" val="3885472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33235" y="11563"/>
            <a:ext cx="9144000" cy="6858000"/>
            <a:chOff x="9235" y="11563"/>
            <a:chExt cx="9144000" cy="6858000"/>
          </a:xfrm>
        </p:grpSpPr>
        <p:pic>
          <p:nvPicPr>
            <p:cNvPr id="2" name="Picture 1"/>
            <p:cNvPicPr>
              <a:picLocks noChangeAspect="1"/>
            </p:cNvPicPr>
            <p:nvPr/>
          </p:nvPicPr>
          <p:blipFill>
            <a:blip r:embed="rId3"/>
            <a:stretch>
              <a:fillRect/>
            </a:stretch>
          </p:blipFill>
          <p:spPr>
            <a:xfrm>
              <a:off x="9235" y="11563"/>
              <a:ext cx="9144000" cy="6858000"/>
            </a:xfrm>
            <a:prstGeom prst="rect">
              <a:avLst/>
            </a:prstGeom>
          </p:spPr>
        </p:pic>
        <p:sp>
          <p:nvSpPr>
            <p:cNvPr id="3" name="TextBox 2"/>
            <p:cNvSpPr txBox="1"/>
            <p:nvPr/>
          </p:nvSpPr>
          <p:spPr>
            <a:xfrm>
              <a:off x="249382" y="120073"/>
              <a:ext cx="8469745" cy="1077218"/>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Check wind direction often</a:t>
              </a:r>
            </a:p>
            <a:p>
              <a:pPr algn="ctr"/>
              <a:r>
                <a:rPr lang="en-US" sz="3200" dirty="0">
                  <a:latin typeface="Arial" panose="020B0604020202020204" pitchFamily="34" charset="0"/>
                  <a:cs typeface="Arial" panose="020B0604020202020204" pitchFamily="34" charset="0"/>
                </a:rPr>
                <a:t>when spraying around sensitive crops</a:t>
              </a:r>
            </a:p>
          </p:txBody>
        </p:sp>
      </p:grpSp>
    </p:spTree>
    <p:extLst>
      <p:ext uri="{BB962C8B-B14F-4D97-AF65-F5344CB8AC3E}">
        <p14:creationId xmlns:p14="http://schemas.microsoft.com/office/powerpoint/2010/main" val="4385687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65000"/>
                  </a:schemeClr>
                </a:buClr>
                <a:buSzPct val="85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974441" y="4575406"/>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0592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800" dirty="0">
                <a:latin typeface="Arial" panose="020B0604020202020204" pitchFamily="34" charset="0"/>
                <a:cs typeface="Arial" panose="020B0604020202020204" pitchFamily="34" charset="0"/>
              </a:rPr>
              <a:t>Roundup Ready</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Xtend Crop System</a:t>
            </a:r>
            <a:br>
              <a:rPr lang="en-US" sz="1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APPLICATION REQUIREMENTS</a:t>
            </a:r>
          </a:p>
        </p:txBody>
      </p:sp>
      <p:sp>
        <p:nvSpPr>
          <p:cNvPr id="8" name="Content Placeholder 7"/>
          <p:cNvSpPr>
            <a:spLocks noGrp="1"/>
          </p:cNvSpPr>
          <p:nvPr>
            <p:ph idx="1"/>
          </p:nvPr>
        </p:nvSpPr>
        <p:spPr/>
        <p:txBody>
          <a:bodyPr>
            <a:normAutofit/>
          </a:bodyPr>
          <a:lstStyle/>
          <a:p>
            <a:pPr marL="0" indent="0">
              <a:buNone/>
            </a:pPr>
            <a:r>
              <a:rPr lang="en-US" sz="3200" b="1" dirty="0">
                <a:solidFill>
                  <a:srgbClr val="000000"/>
                </a:solidFill>
                <a:latin typeface="Arial" panose="020B0604020202020204" pitchFamily="34" charset="0"/>
                <a:cs typeface="Arial" panose="020B0604020202020204" pitchFamily="34" charset="0"/>
              </a:rPr>
              <a:t>Carrier Volume</a:t>
            </a:r>
          </a:p>
          <a:p>
            <a:pPr>
              <a:spcBef>
                <a:spcPts val="1800"/>
              </a:spcBef>
            </a:pPr>
            <a:r>
              <a:rPr lang="en-US" dirty="0" smtClean="0">
                <a:solidFill>
                  <a:srgbClr val="000000"/>
                </a:solidFill>
                <a:latin typeface="Arial" panose="020B0604020202020204" pitchFamily="34" charset="0"/>
                <a:cs typeface="Arial" panose="020B0604020202020204" pitchFamily="34" charset="0"/>
              </a:rPr>
              <a:t>Minimum carrier volume is 10 GPA</a:t>
            </a:r>
          </a:p>
          <a:p>
            <a:r>
              <a:rPr lang="en-US" dirty="0" smtClean="0">
                <a:solidFill>
                  <a:srgbClr val="000000"/>
                </a:solidFill>
                <a:latin typeface="Arial" panose="020B0604020202020204" pitchFamily="34" charset="0"/>
                <a:cs typeface="Arial" panose="020B0604020202020204" pitchFamily="34" charset="0"/>
              </a:rPr>
              <a:t>If dense weed infestation exists, consider going to a higher spray volume (i.e. 12-15 GPA)</a:t>
            </a:r>
          </a:p>
        </p:txBody>
      </p:sp>
      <p:sp>
        <p:nvSpPr>
          <p:cNvPr id="16" name="Content Placeholder 11"/>
          <p:cNvSpPr txBox="1">
            <a:spLocks/>
          </p:cNvSpPr>
          <p:nvPr/>
        </p:nvSpPr>
        <p:spPr>
          <a:xfrm>
            <a:off x="1981200" y="1600201"/>
            <a:ext cx="8229600" cy="1003300"/>
          </a:xfrm>
          <a:prstGeom prst="rect">
            <a:avLst/>
          </a:prstGeom>
        </p:spPr>
        <p:txBody>
          <a:bodyPr vert="horz" lIns="91440" tIns="45720" rIns="91440" bIns="45720" rtlCol="0" anchor="b">
            <a:normAutofit/>
          </a:bodyPr>
          <a:lstStyle>
            <a:lvl1pPr marL="0" indent="0" algn="l" defTabSz="914400" rtl="0" eaLnBrk="1" latinLnBrk="0" hangingPunct="1">
              <a:spcBef>
                <a:spcPts val="600"/>
              </a:spcBef>
              <a:spcAft>
                <a:spcPts val="0"/>
              </a:spcAft>
              <a:buFont typeface="Arial" pitchFamily="34" charset="0"/>
              <a:buNone/>
              <a:defRPr sz="2400" b="1" kern="1200">
                <a:solidFill>
                  <a:srgbClr val="404040"/>
                </a:solidFill>
                <a:latin typeface="Arial Narrow" pitchFamily="34" charset="0"/>
                <a:ea typeface="+mn-ea"/>
                <a:cs typeface="Arial" pitchFamily="34" charset="0"/>
              </a:defRPr>
            </a:lvl1pPr>
            <a:lvl2pPr marL="457200" indent="0" algn="l" defTabSz="914400" rtl="0" eaLnBrk="1" latinLnBrk="0" hangingPunct="1">
              <a:spcBef>
                <a:spcPts val="600"/>
              </a:spcBef>
              <a:spcAft>
                <a:spcPts val="0"/>
              </a:spcAft>
              <a:buFont typeface="Arial" pitchFamily="34" charset="0"/>
              <a:buNone/>
              <a:defRPr sz="2000" b="1" kern="1200">
                <a:solidFill>
                  <a:srgbClr val="404040"/>
                </a:solidFill>
                <a:latin typeface="Arial Narrow" pitchFamily="34" charset="0"/>
                <a:ea typeface="+mn-ea"/>
                <a:cs typeface="Arial" pitchFamily="34" charset="0"/>
              </a:defRPr>
            </a:lvl2pPr>
            <a:lvl3pPr marL="914400" indent="0" algn="l" defTabSz="914400" rtl="0" eaLnBrk="1" latinLnBrk="0" hangingPunct="1">
              <a:spcBef>
                <a:spcPts val="600"/>
              </a:spcBef>
              <a:spcAft>
                <a:spcPts val="0"/>
              </a:spcAft>
              <a:buFont typeface="Arial" pitchFamily="34" charset="0"/>
              <a:buNone/>
              <a:defRPr sz="1800" b="1" kern="1200">
                <a:solidFill>
                  <a:srgbClr val="404040"/>
                </a:solidFill>
                <a:latin typeface="Arial Narrow" pitchFamily="34" charset="0"/>
                <a:ea typeface="+mn-ea"/>
                <a:cs typeface="Arial" pitchFamily="34" charset="0"/>
              </a:defRPr>
            </a:lvl3pPr>
            <a:lvl4pPr marL="1371600" indent="0" algn="l" defTabSz="914400" rtl="0" eaLnBrk="1" latinLnBrk="0" hangingPunct="1">
              <a:spcBef>
                <a:spcPts val="600"/>
              </a:spcBef>
              <a:spcAft>
                <a:spcPts val="0"/>
              </a:spcAft>
              <a:buFont typeface="Arial" pitchFamily="34" charset="0"/>
              <a:buNone/>
              <a:defRPr sz="1600" b="1" kern="1200">
                <a:solidFill>
                  <a:srgbClr val="404040"/>
                </a:solidFill>
                <a:latin typeface="Arial Narrow" pitchFamily="34" charset="0"/>
                <a:ea typeface="+mn-ea"/>
                <a:cs typeface="Arial" pitchFamily="34" charset="0"/>
              </a:defRPr>
            </a:lvl4pPr>
            <a:lvl5pPr marL="1828800" indent="0" algn="l" defTabSz="914400" rtl="0" eaLnBrk="1" latinLnBrk="0" hangingPunct="1">
              <a:spcBef>
                <a:spcPts val="600"/>
              </a:spcBef>
              <a:spcAft>
                <a:spcPts val="0"/>
              </a:spcAft>
              <a:buFont typeface="Arial" pitchFamily="34" charset="0"/>
              <a:buNone/>
              <a:defRPr sz="1600" b="1" kern="1200">
                <a:solidFill>
                  <a:srgbClr val="404040"/>
                </a:solidFill>
                <a:latin typeface="Arial Narrow"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sz="2000" b="0" dirty="0"/>
          </a:p>
        </p:txBody>
      </p:sp>
      <p:sp>
        <p:nvSpPr>
          <p:cNvPr id="3" name="TextBox 2"/>
          <p:cNvSpPr txBox="1"/>
          <p:nvPr/>
        </p:nvSpPr>
        <p:spPr>
          <a:xfrm>
            <a:off x="1783774" y="6400801"/>
            <a:ext cx="4156363" cy="307777"/>
          </a:xfrm>
          <a:prstGeom prst="rect">
            <a:avLst/>
          </a:prstGeom>
          <a:noFill/>
        </p:spPr>
        <p:txBody>
          <a:bodyPr wrap="square" rtlCol="0">
            <a:spAutoFit/>
          </a:bodyPr>
          <a:lstStyle/>
          <a:p>
            <a:r>
              <a:rPr lang="en-US" sz="1400" dirty="0">
                <a:latin typeface="Arial Narrow" panose="020B0606020202030204" pitchFamily="34" charset="0"/>
              </a:rPr>
              <a:t>Slide furnished by Monsanto</a:t>
            </a:r>
          </a:p>
        </p:txBody>
      </p:sp>
      <p:pic>
        <p:nvPicPr>
          <p:cNvPr id="5" name="Picture 4"/>
          <p:cNvPicPr>
            <a:picLocks noChangeAspect="1"/>
          </p:cNvPicPr>
          <p:nvPr/>
        </p:nvPicPr>
        <p:blipFill>
          <a:blip r:embed="rId3"/>
          <a:stretch>
            <a:fillRect/>
          </a:stretch>
        </p:blipFill>
        <p:spPr>
          <a:xfrm>
            <a:off x="7695544" y="3885545"/>
            <a:ext cx="2328874" cy="2328874"/>
          </a:xfrm>
          <a:prstGeom prst="rect">
            <a:avLst/>
          </a:prstGeom>
        </p:spPr>
      </p:pic>
    </p:spTree>
    <p:extLst>
      <p:ext uri="{BB962C8B-B14F-4D97-AF65-F5344CB8AC3E}">
        <p14:creationId xmlns:p14="http://schemas.microsoft.com/office/powerpoint/2010/main" val="265641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5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5429210" y="3614119"/>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050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88545" y="14566"/>
            <a:ext cx="8978127" cy="6730925"/>
            <a:chOff x="64544" y="14565"/>
            <a:chExt cx="8978127" cy="6730925"/>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82345" y="14565"/>
              <a:ext cx="5960326" cy="6309360"/>
            </a:xfrm>
            <a:prstGeom prst="rect">
              <a:avLst/>
            </a:prstGeom>
          </p:spPr>
        </p:pic>
        <p:sp>
          <p:nvSpPr>
            <p:cNvPr id="3" name="TextBox 2"/>
            <p:cNvSpPr txBox="1"/>
            <p:nvPr/>
          </p:nvSpPr>
          <p:spPr>
            <a:xfrm>
              <a:off x="64544" y="215153"/>
              <a:ext cx="2458398" cy="1815882"/>
            </a:xfrm>
            <a:prstGeom prst="rect">
              <a:avLst/>
            </a:prstGeom>
            <a:noFill/>
          </p:spPr>
          <p:txBody>
            <a:bodyPr wrap="square" rtlCol="0">
              <a:spAutoFit/>
            </a:bodyPr>
            <a:lstStyle/>
            <a:p>
              <a:pPr algn="ctr"/>
              <a:r>
                <a:rPr lang="en-US" sz="2800" b="1" dirty="0">
                  <a:solidFill>
                    <a:srgbClr val="FFFF00"/>
                  </a:solidFill>
                </a:rPr>
                <a:t>Approved</a:t>
              </a:r>
            </a:p>
            <a:p>
              <a:pPr algn="ctr"/>
              <a:r>
                <a:rPr lang="en-US" sz="2800" b="1" dirty="0">
                  <a:solidFill>
                    <a:srgbClr val="FFFF00"/>
                  </a:solidFill>
                </a:rPr>
                <a:t>nozzles</a:t>
              </a:r>
            </a:p>
            <a:p>
              <a:pPr algn="ctr"/>
              <a:r>
                <a:rPr lang="en-US" sz="2800" b="1" dirty="0">
                  <a:solidFill>
                    <a:srgbClr val="FFFF00"/>
                  </a:solidFill>
                </a:rPr>
                <a:t>for XtendiMax</a:t>
              </a:r>
            </a:p>
            <a:p>
              <a:pPr algn="ctr"/>
              <a:r>
                <a:rPr lang="en-US" sz="2800" b="1" dirty="0">
                  <a:solidFill>
                    <a:srgbClr val="FFFF00"/>
                  </a:solidFill>
                </a:rPr>
                <a:t>or </a:t>
              </a:r>
              <a:r>
                <a:rPr lang="en-US" sz="2800" b="1" dirty="0" err="1">
                  <a:solidFill>
                    <a:srgbClr val="FFFF00"/>
                  </a:solidFill>
                </a:rPr>
                <a:t>Fexapan</a:t>
              </a:r>
              <a:endParaRPr lang="en-US" sz="2800" b="1" dirty="0">
                <a:solidFill>
                  <a:srgbClr val="FFFF00"/>
                </a:solidFill>
              </a:endParaRPr>
            </a:p>
          </p:txBody>
        </p:sp>
        <p:sp>
          <p:nvSpPr>
            <p:cNvPr id="5" name="Rectangle 4"/>
            <p:cNvSpPr/>
            <p:nvPr/>
          </p:nvSpPr>
          <p:spPr>
            <a:xfrm>
              <a:off x="2630247" y="6376158"/>
              <a:ext cx="5868296" cy="369332"/>
            </a:xfrm>
            <a:prstGeom prst="rect">
              <a:avLst/>
            </a:prstGeom>
          </p:spPr>
          <p:txBody>
            <a:bodyPr wrap="square">
              <a:spAutoFit/>
            </a:bodyPr>
            <a:lstStyle/>
            <a:p>
              <a:pPr marL="346075">
                <a:spcBef>
                  <a:spcPts val="1200"/>
                </a:spcBef>
                <a:buClr>
                  <a:srgbClr val="FFFF00"/>
                </a:buClr>
              </a:pPr>
              <a:r>
                <a:rPr lang="en-US" dirty="0">
                  <a:solidFill>
                    <a:schemeClr val="bg1"/>
                  </a:solidFill>
                  <a:latin typeface="Times New Roman" panose="02020603050405020304" pitchFamily="18" charset="0"/>
                  <a:cs typeface="Times New Roman" panose="02020603050405020304" pitchFamily="18" charset="0"/>
                </a:rPr>
                <a:t>www.xtendimaxapplicationrequirements.com</a:t>
              </a:r>
            </a:p>
          </p:txBody>
        </p:sp>
      </p:grpSp>
    </p:spTree>
    <p:extLst>
      <p:ext uri="{BB962C8B-B14F-4D97-AF65-F5344CB8AC3E}">
        <p14:creationId xmlns:p14="http://schemas.microsoft.com/office/powerpoint/2010/main" val="1268663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92942" y="301208"/>
            <a:ext cx="7978227" cy="6321303"/>
            <a:chOff x="268941" y="301207"/>
            <a:chExt cx="7978227" cy="6321303"/>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013" y="301207"/>
              <a:ext cx="7494155" cy="5577840"/>
            </a:xfrm>
            <a:prstGeom prst="rect">
              <a:avLst/>
            </a:prstGeom>
          </p:spPr>
        </p:pic>
        <p:sp>
          <p:nvSpPr>
            <p:cNvPr id="6" name="Freeform 5"/>
            <p:cNvSpPr/>
            <p:nvPr/>
          </p:nvSpPr>
          <p:spPr>
            <a:xfrm>
              <a:off x="968188" y="2284947"/>
              <a:ext cx="6755803" cy="1146742"/>
            </a:xfrm>
            <a:custGeom>
              <a:avLst/>
              <a:gdLst>
                <a:gd name="connsiteX0" fmla="*/ 161365 w 6755803"/>
                <a:gd name="connsiteY0" fmla="*/ 178554 h 1146742"/>
                <a:gd name="connsiteX1" fmla="*/ 139850 w 6755803"/>
                <a:gd name="connsiteY1" fmla="*/ 232342 h 1146742"/>
                <a:gd name="connsiteX2" fmla="*/ 86061 w 6755803"/>
                <a:gd name="connsiteY2" fmla="*/ 296888 h 1146742"/>
                <a:gd name="connsiteX3" fmla="*/ 75304 w 6755803"/>
                <a:gd name="connsiteY3" fmla="*/ 329161 h 1146742"/>
                <a:gd name="connsiteX4" fmla="*/ 53788 w 6755803"/>
                <a:gd name="connsiteY4" fmla="*/ 350677 h 1146742"/>
                <a:gd name="connsiteX5" fmla="*/ 32273 w 6755803"/>
                <a:gd name="connsiteY5" fmla="*/ 393707 h 1146742"/>
                <a:gd name="connsiteX6" fmla="*/ 10758 w 6755803"/>
                <a:gd name="connsiteY6" fmla="*/ 479768 h 1146742"/>
                <a:gd name="connsiteX7" fmla="*/ 0 w 6755803"/>
                <a:gd name="connsiteY7" fmla="*/ 544314 h 1146742"/>
                <a:gd name="connsiteX8" fmla="*/ 21516 w 6755803"/>
                <a:gd name="connsiteY8" fmla="*/ 737952 h 1146742"/>
                <a:gd name="connsiteX9" fmla="*/ 43031 w 6755803"/>
                <a:gd name="connsiteY9" fmla="*/ 770225 h 1146742"/>
                <a:gd name="connsiteX10" fmla="*/ 75304 w 6755803"/>
                <a:gd name="connsiteY10" fmla="*/ 791740 h 1146742"/>
                <a:gd name="connsiteX11" fmla="*/ 118334 w 6755803"/>
                <a:gd name="connsiteY11" fmla="*/ 845528 h 1146742"/>
                <a:gd name="connsiteX12" fmla="*/ 172123 w 6755803"/>
                <a:gd name="connsiteY12" fmla="*/ 920832 h 1146742"/>
                <a:gd name="connsiteX13" fmla="*/ 204396 w 6755803"/>
                <a:gd name="connsiteY13" fmla="*/ 942347 h 1146742"/>
                <a:gd name="connsiteX14" fmla="*/ 236668 w 6755803"/>
                <a:gd name="connsiteY14" fmla="*/ 953105 h 1146742"/>
                <a:gd name="connsiteX15" fmla="*/ 570156 w 6755803"/>
                <a:gd name="connsiteY15" fmla="*/ 985378 h 1146742"/>
                <a:gd name="connsiteX16" fmla="*/ 720763 w 6755803"/>
                <a:gd name="connsiteY16" fmla="*/ 996135 h 1146742"/>
                <a:gd name="connsiteX17" fmla="*/ 774551 w 6755803"/>
                <a:gd name="connsiteY17" fmla="*/ 1006893 h 1146742"/>
                <a:gd name="connsiteX18" fmla="*/ 871370 w 6755803"/>
                <a:gd name="connsiteY18" fmla="*/ 1028408 h 1146742"/>
                <a:gd name="connsiteX19" fmla="*/ 1086523 w 6755803"/>
                <a:gd name="connsiteY19" fmla="*/ 1039166 h 1146742"/>
                <a:gd name="connsiteX20" fmla="*/ 4098664 w 6755803"/>
                <a:gd name="connsiteY20" fmla="*/ 1060681 h 1146742"/>
                <a:gd name="connsiteX21" fmla="*/ 4141694 w 6755803"/>
                <a:gd name="connsiteY21" fmla="*/ 1071439 h 1146742"/>
                <a:gd name="connsiteX22" fmla="*/ 4270786 w 6755803"/>
                <a:gd name="connsiteY22" fmla="*/ 1082197 h 1146742"/>
                <a:gd name="connsiteX23" fmla="*/ 4507454 w 6755803"/>
                <a:gd name="connsiteY23" fmla="*/ 1114469 h 1146742"/>
                <a:gd name="connsiteX24" fmla="*/ 4615031 w 6755803"/>
                <a:gd name="connsiteY24" fmla="*/ 1135985 h 1146742"/>
                <a:gd name="connsiteX25" fmla="*/ 4722607 w 6755803"/>
                <a:gd name="connsiteY25" fmla="*/ 1146742 h 1146742"/>
                <a:gd name="connsiteX26" fmla="*/ 5669280 w 6755803"/>
                <a:gd name="connsiteY26" fmla="*/ 1135985 h 1146742"/>
                <a:gd name="connsiteX27" fmla="*/ 5809130 w 6755803"/>
                <a:gd name="connsiteY27" fmla="*/ 1114469 h 1146742"/>
                <a:gd name="connsiteX28" fmla="*/ 5959737 w 6755803"/>
                <a:gd name="connsiteY28" fmla="*/ 1103712 h 1146742"/>
                <a:gd name="connsiteX29" fmla="*/ 6035040 w 6755803"/>
                <a:gd name="connsiteY29" fmla="*/ 1092954 h 1146742"/>
                <a:gd name="connsiteX30" fmla="*/ 6153374 w 6755803"/>
                <a:gd name="connsiteY30" fmla="*/ 1082197 h 1146742"/>
                <a:gd name="connsiteX31" fmla="*/ 6196405 w 6755803"/>
                <a:gd name="connsiteY31" fmla="*/ 1071439 h 1146742"/>
                <a:gd name="connsiteX32" fmla="*/ 6250193 w 6755803"/>
                <a:gd name="connsiteY32" fmla="*/ 1060681 h 1146742"/>
                <a:gd name="connsiteX33" fmla="*/ 6282466 w 6755803"/>
                <a:gd name="connsiteY33" fmla="*/ 1049924 h 1146742"/>
                <a:gd name="connsiteX34" fmla="*/ 6325497 w 6755803"/>
                <a:gd name="connsiteY34" fmla="*/ 1039166 h 1146742"/>
                <a:gd name="connsiteX35" fmla="*/ 6357770 w 6755803"/>
                <a:gd name="connsiteY35" fmla="*/ 1017651 h 1146742"/>
                <a:gd name="connsiteX36" fmla="*/ 6379285 w 6755803"/>
                <a:gd name="connsiteY36" fmla="*/ 996135 h 1146742"/>
                <a:gd name="connsiteX37" fmla="*/ 6411558 w 6755803"/>
                <a:gd name="connsiteY37" fmla="*/ 985378 h 1146742"/>
                <a:gd name="connsiteX38" fmla="*/ 6433073 w 6755803"/>
                <a:gd name="connsiteY38" fmla="*/ 963862 h 1146742"/>
                <a:gd name="connsiteX39" fmla="*/ 6486861 w 6755803"/>
                <a:gd name="connsiteY39" fmla="*/ 931589 h 1146742"/>
                <a:gd name="connsiteX40" fmla="*/ 6529892 w 6755803"/>
                <a:gd name="connsiteY40" fmla="*/ 877801 h 1146742"/>
                <a:gd name="connsiteX41" fmla="*/ 6551407 w 6755803"/>
                <a:gd name="connsiteY41" fmla="*/ 845528 h 1146742"/>
                <a:gd name="connsiteX42" fmla="*/ 6572923 w 6755803"/>
                <a:gd name="connsiteY42" fmla="*/ 824013 h 1146742"/>
                <a:gd name="connsiteX43" fmla="*/ 6605196 w 6755803"/>
                <a:gd name="connsiteY43" fmla="*/ 780982 h 1146742"/>
                <a:gd name="connsiteX44" fmla="*/ 6648226 w 6755803"/>
                <a:gd name="connsiteY44" fmla="*/ 716437 h 1146742"/>
                <a:gd name="connsiteX45" fmla="*/ 6669741 w 6755803"/>
                <a:gd name="connsiteY45" fmla="*/ 694921 h 1146742"/>
                <a:gd name="connsiteX46" fmla="*/ 6691257 w 6755803"/>
                <a:gd name="connsiteY46" fmla="*/ 662648 h 1146742"/>
                <a:gd name="connsiteX47" fmla="*/ 6723530 w 6755803"/>
                <a:gd name="connsiteY47" fmla="*/ 587345 h 1146742"/>
                <a:gd name="connsiteX48" fmla="*/ 6755803 w 6755803"/>
                <a:gd name="connsiteY48" fmla="*/ 447495 h 1146742"/>
                <a:gd name="connsiteX49" fmla="*/ 6745045 w 6755803"/>
                <a:gd name="connsiteY49" fmla="*/ 296888 h 1146742"/>
                <a:gd name="connsiteX50" fmla="*/ 6712772 w 6755803"/>
                <a:gd name="connsiteY50" fmla="*/ 275373 h 1146742"/>
                <a:gd name="connsiteX51" fmla="*/ 6680499 w 6755803"/>
                <a:gd name="connsiteY51" fmla="*/ 264615 h 1146742"/>
                <a:gd name="connsiteX52" fmla="*/ 6508377 w 6755803"/>
                <a:gd name="connsiteY52" fmla="*/ 232342 h 1146742"/>
                <a:gd name="connsiteX53" fmla="*/ 6336254 w 6755803"/>
                <a:gd name="connsiteY53" fmla="*/ 200069 h 1146742"/>
                <a:gd name="connsiteX54" fmla="*/ 6228678 w 6755803"/>
                <a:gd name="connsiteY54" fmla="*/ 178554 h 1146742"/>
                <a:gd name="connsiteX55" fmla="*/ 4797911 w 6755803"/>
                <a:gd name="connsiteY55" fmla="*/ 167797 h 1146742"/>
                <a:gd name="connsiteX56" fmla="*/ 4087906 w 6755803"/>
                <a:gd name="connsiteY56" fmla="*/ 157039 h 1146742"/>
                <a:gd name="connsiteX57" fmla="*/ 3345628 w 6755803"/>
                <a:gd name="connsiteY57" fmla="*/ 135524 h 1146742"/>
                <a:gd name="connsiteX58" fmla="*/ 3291840 w 6755803"/>
                <a:gd name="connsiteY58" fmla="*/ 124766 h 1146742"/>
                <a:gd name="connsiteX59" fmla="*/ 3259567 w 6755803"/>
                <a:gd name="connsiteY59" fmla="*/ 114008 h 1146742"/>
                <a:gd name="connsiteX60" fmla="*/ 3184264 w 6755803"/>
                <a:gd name="connsiteY60" fmla="*/ 103251 h 1146742"/>
                <a:gd name="connsiteX61" fmla="*/ 3098203 w 6755803"/>
                <a:gd name="connsiteY61" fmla="*/ 81735 h 1146742"/>
                <a:gd name="connsiteX62" fmla="*/ 2936838 w 6755803"/>
                <a:gd name="connsiteY62" fmla="*/ 70978 h 1146742"/>
                <a:gd name="connsiteX63" fmla="*/ 2840019 w 6755803"/>
                <a:gd name="connsiteY63" fmla="*/ 60220 h 1146742"/>
                <a:gd name="connsiteX64" fmla="*/ 2528047 w 6755803"/>
                <a:gd name="connsiteY64" fmla="*/ 38705 h 1146742"/>
                <a:gd name="connsiteX65" fmla="*/ 2108499 w 6755803"/>
                <a:gd name="connsiteY65" fmla="*/ 17189 h 1146742"/>
                <a:gd name="connsiteX66" fmla="*/ 1624405 w 6755803"/>
                <a:gd name="connsiteY66" fmla="*/ 17189 h 1146742"/>
                <a:gd name="connsiteX67" fmla="*/ 1366221 w 6755803"/>
                <a:gd name="connsiteY67" fmla="*/ 38705 h 1146742"/>
                <a:gd name="connsiteX68" fmla="*/ 1301676 w 6755803"/>
                <a:gd name="connsiteY68" fmla="*/ 49462 h 1146742"/>
                <a:gd name="connsiteX69" fmla="*/ 1226372 w 6755803"/>
                <a:gd name="connsiteY69" fmla="*/ 60220 h 1146742"/>
                <a:gd name="connsiteX70" fmla="*/ 1183341 w 6755803"/>
                <a:gd name="connsiteY70" fmla="*/ 81735 h 1146742"/>
                <a:gd name="connsiteX71" fmla="*/ 645459 w 6755803"/>
                <a:gd name="connsiteY71" fmla="*/ 81735 h 1146742"/>
                <a:gd name="connsiteX72" fmla="*/ 462579 w 6755803"/>
                <a:gd name="connsiteY72" fmla="*/ 49462 h 1146742"/>
                <a:gd name="connsiteX73" fmla="*/ 376518 w 6755803"/>
                <a:gd name="connsiteY73" fmla="*/ 27947 h 1146742"/>
                <a:gd name="connsiteX74" fmla="*/ 204396 w 6755803"/>
                <a:gd name="connsiteY74" fmla="*/ 38705 h 1146742"/>
                <a:gd name="connsiteX75" fmla="*/ 172123 w 6755803"/>
                <a:gd name="connsiteY75" fmla="*/ 49462 h 1146742"/>
                <a:gd name="connsiteX76" fmla="*/ 150607 w 6755803"/>
                <a:gd name="connsiteY76" fmla="*/ 81735 h 1146742"/>
                <a:gd name="connsiteX77" fmla="*/ 129092 w 6755803"/>
                <a:gd name="connsiteY77" fmla="*/ 157039 h 1146742"/>
                <a:gd name="connsiteX78" fmla="*/ 161365 w 6755803"/>
                <a:gd name="connsiteY78" fmla="*/ 178554 h 114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755803" h="1146742">
                  <a:moveTo>
                    <a:pt x="161365" y="178554"/>
                  </a:moveTo>
                  <a:cubicBezTo>
                    <a:pt x="163158" y="191105"/>
                    <a:pt x="148486" y="215070"/>
                    <a:pt x="139850" y="232342"/>
                  </a:cubicBezTo>
                  <a:cubicBezTo>
                    <a:pt x="124873" y="262295"/>
                    <a:pt x="109851" y="273098"/>
                    <a:pt x="86061" y="296888"/>
                  </a:cubicBezTo>
                  <a:cubicBezTo>
                    <a:pt x="82475" y="307646"/>
                    <a:pt x="81138" y="319437"/>
                    <a:pt x="75304" y="329161"/>
                  </a:cubicBezTo>
                  <a:cubicBezTo>
                    <a:pt x="70086" y="337858"/>
                    <a:pt x="59414" y="342238"/>
                    <a:pt x="53788" y="350677"/>
                  </a:cubicBezTo>
                  <a:cubicBezTo>
                    <a:pt x="44893" y="364020"/>
                    <a:pt x="38590" y="378967"/>
                    <a:pt x="32273" y="393707"/>
                  </a:cubicBezTo>
                  <a:cubicBezTo>
                    <a:pt x="20488" y="421205"/>
                    <a:pt x="16074" y="450530"/>
                    <a:pt x="10758" y="479768"/>
                  </a:cubicBezTo>
                  <a:cubicBezTo>
                    <a:pt x="6856" y="501228"/>
                    <a:pt x="3586" y="522799"/>
                    <a:pt x="0" y="544314"/>
                  </a:cubicBezTo>
                  <a:cubicBezTo>
                    <a:pt x="1345" y="564485"/>
                    <a:pt x="-4151" y="686618"/>
                    <a:pt x="21516" y="737952"/>
                  </a:cubicBezTo>
                  <a:cubicBezTo>
                    <a:pt x="27298" y="749516"/>
                    <a:pt x="33889" y="761083"/>
                    <a:pt x="43031" y="770225"/>
                  </a:cubicBezTo>
                  <a:cubicBezTo>
                    <a:pt x="52173" y="779367"/>
                    <a:pt x="64546" y="784568"/>
                    <a:pt x="75304" y="791740"/>
                  </a:cubicBezTo>
                  <a:cubicBezTo>
                    <a:pt x="102341" y="872857"/>
                    <a:pt x="62725" y="776018"/>
                    <a:pt x="118334" y="845528"/>
                  </a:cubicBezTo>
                  <a:cubicBezTo>
                    <a:pt x="170716" y="911005"/>
                    <a:pt x="58089" y="844811"/>
                    <a:pt x="172123" y="920832"/>
                  </a:cubicBezTo>
                  <a:cubicBezTo>
                    <a:pt x="182881" y="928004"/>
                    <a:pt x="192832" y="936565"/>
                    <a:pt x="204396" y="942347"/>
                  </a:cubicBezTo>
                  <a:cubicBezTo>
                    <a:pt x="214538" y="947418"/>
                    <a:pt x="225728" y="950121"/>
                    <a:pt x="236668" y="953105"/>
                  </a:cubicBezTo>
                  <a:cubicBezTo>
                    <a:pt x="390342" y="995016"/>
                    <a:pt x="328019" y="972290"/>
                    <a:pt x="570156" y="985378"/>
                  </a:cubicBezTo>
                  <a:cubicBezTo>
                    <a:pt x="620413" y="988095"/>
                    <a:pt x="670561" y="992549"/>
                    <a:pt x="720763" y="996135"/>
                  </a:cubicBezTo>
                  <a:lnTo>
                    <a:pt x="774551" y="1006893"/>
                  </a:lnTo>
                  <a:cubicBezTo>
                    <a:pt x="806877" y="1013820"/>
                    <a:pt x="838485" y="1025006"/>
                    <a:pt x="871370" y="1028408"/>
                  </a:cubicBezTo>
                  <a:cubicBezTo>
                    <a:pt x="942796" y="1035797"/>
                    <a:pt x="1014805" y="1035580"/>
                    <a:pt x="1086523" y="1039166"/>
                  </a:cubicBezTo>
                  <a:cubicBezTo>
                    <a:pt x="2084454" y="1150052"/>
                    <a:pt x="3094618" y="1053379"/>
                    <a:pt x="4098664" y="1060681"/>
                  </a:cubicBezTo>
                  <a:cubicBezTo>
                    <a:pt x="4113448" y="1060789"/>
                    <a:pt x="4127023" y="1069605"/>
                    <a:pt x="4141694" y="1071439"/>
                  </a:cubicBezTo>
                  <a:cubicBezTo>
                    <a:pt x="4184540" y="1076795"/>
                    <a:pt x="4227755" y="1078611"/>
                    <a:pt x="4270786" y="1082197"/>
                  </a:cubicBezTo>
                  <a:cubicBezTo>
                    <a:pt x="4420704" y="1112180"/>
                    <a:pt x="4341920" y="1100675"/>
                    <a:pt x="4507454" y="1114469"/>
                  </a:cubicBezTo>
                  <a:cubicBezTo>
                    <a:pt x="4553765" y="1126047"/>
                    <a:pt x="4562280" y="1129391"/>
                    <a:pt x="4615031" y="1135985"/>
                  </a:cubicBezTo>
                  <a:cubicBezTo>
                    <a:pt x="4650790" y="1140455"/>
                    <a:pt x="4686748" y="1143156"/>
                    <a:pt x="4722607" y="1146742"/>
                  </a:cubicBezTo>
                  <a:lnTo>
                    <a:pt x="5669280" y="1135985"/>
                  </a:lnTo>
                  <a:cubicBezTo>
                    <a:pt x="5704595" y="1135242"/>
                    <a:pt x="5772547" y="1118127"/>
                    <a:pt x="5809130" y="1114469"/>
                  </a:cubicBezTo>
                  <a:cubicBezTo>
                    <a:pt x="5859210" y="1109461"/>
                    <a:pt x="5909535" y="1107298"/>
                    <a:pt x="5959737" y="1103712"/>
                  </a:cubicBezTo>
                  <a:cubicBezTo>
                    <a:pt x="5984838" y="1100126"/>
                    <a:pt x="6009839" y="1095754"/>
                    <a:pt x="6035040" y="1092954"/>
                  </a:cubicBezTo>
                  <a:cubicBezTo>
                    <a:pt x="6074405" y="1088580"/>
                    <a:pt x="6114114" y="1087432"/>
                    <a:pt x="6153374" y="1082197"/>
                  </a:cubicBezTo>
                  <a:cubicBezTo>
                    <a:pt x="6168029" y="1080243"/>
                    <a:pt x="6181972" y="1074646"/>
                    <a:pt x="6196405" y="1071439"/>
                  </a:cubicBezTo>
                  <a:cubicBezTo>
                    <a:pt x="6214254" y="1067472"/>
                    <a:pt x="6232454" y="1065116"/>
                    <a:pt x="6250193" y="1060681"/>
                  </a:cubicBezTo>
                  <a:cubicBezTo>
                    <a:pt x="6261194" y="1057931"/>
                    <a:pt x="6271563" y="1053039"/>
                    <a:pt x="6282466" y="1049924"/>
                  </a:cubicBezTo>
                  <a:cubicBezTo>
                    <a:pt x="6296682" y="1045862"/>
                    <a:pt x="6311153" y="1042752"/>
                    <a:pt x="6325497" y="1039166"/>
                  </a:cubicBezTo>
                  <a:cubicBezTo>
                    <a:pt x="6336255" y="1031994"/>
                    <a:pt x="6347674" y="1025728"/>
                    <a:pt x="6357770" y="1017651"/>
                  </a:cubicBezTo>
                  <a:cubicBezTo>
                    <a:pt x="6365690" y="1011315"/>
                    <a:pt x="6370588" y="1001353"/>
                    <a:pt x="6379285" y="996135"/>
                  </a:cubicBezTo>
                  <a:cubicBezTo>
                    <a:pt x="6389009" y="990301"/>
                    <a:pt x="6400800" y="988964"/>
                    <a:pt x="6411558" y="985378"/>
                  </a:cubicBezTo>
                  <a:cubicBezTo>
                    <a:pt x="6418730" y="978206"/>
                    <a:pt x="6424376" y="969080"/>
                    <a:pt x="6433073" y="963862"/>
                  </a:cubicBezTo>
                  <a:cubicBezTo>
                    <a:pt x="6502898" y="921967"/>
                    <a:pt x="6432347" y="986106"/>
                    <a:pt x="6486861" y="931589"/>
                  </a:cubicBezTo>
                  <a:cubicBezTo>
                    <a:pt x="6507805" y="868761"/>
                    <a:pt x="6481232" y="926462"/>
                    <a:pt x="6529892" y="877801"/>
                  </a:cubicBezTo>
                  <a:cubicBezTo>
                    <a:pt x="6539034" y="868659"/>
                    <a:pt x="6543330" y="855624"/>
                    <a:pt x="6551407" y="845528"/>
                  </a:cubicBezTo>
                  <a:cubicBezTo>
                    <a:pt x="6557743" y="837608"/>
                    <a:pt x="6566430" y="831805"/>
                    <a:pt x="6572923" y="824013"/>
                  </a:cubicBezTo>
                  <a:cubicBezTo>
                    <a:pt x="6584401" y="810239"/>
                    <a:pt x="6594914" y="795670"/>
                    <a:pt x="6605196" y="780982"/>
                  </a:cubicBezTo>
                  <a:cubicBezTo>
                    <a:pt x="6620024" y="759798"/>
                    <a:pt x="6629942" y="734722"/>
                    <a:pt x="6648226" y="716437"/>
                  </a:cubicBezTo>
                  <a:cubicBezTo>
                    <a:pt x="6655398" y="709265"/>
                    <a:pt x="6663405" y="702841"/>
                    <a:pt x="6669741" y="694921"/>
                  </a:cubicBezTo>
                  <a:cubicBezTo>
                    <a:pt x="6677818" y="684825"/>
                    <a:pt x="6684842" y="673874"/>
                    <a:pt x="6691257" y="662648"/>
                  </a:cubicBezTo>
                  <a:cubicBezTo>
                    <a:pt x="6706588" y="635819"/>
                    <a:pt x="6715660" y="616203"/>
                    <a:pt x="6723530" y="587345"/>
                  </a:cubicBezTo>
                  <a:cubicBezTo>
                    <a:pt x="6742991" y="515989"/>
                    <a:pt x="6743258" y="510218"/>
                    <a:pt x="6755803" y="447495"/>
                  </a:cubicBezTo>
                  <a:cubicBezTo>
                    <a:pt x="6752217" y="397293"/>
                    <a:pt x="6757252" y="345715"/>
                    <a:pt x="6745045" y="296888"/>
                  </a:cubicBezTo>
                  <a:cubicBezTo>
                    <a:pt x="6741909" y="284345"/>
                    <a:pt x="6724336" y="281155"/>
                    <a:pt x="6712772" y="275373"/>
                  </a:cubicBezTo>
                  <a:cubicBezTo>
                    <a:pt x="6702630" y="270302"/>
                    <a:pt x="6691117" y="268597"/>
                    <a:pt x="6680499" y="264615"/>
                  </a:cubicBezTo>
                  <a:cubicBezTo>
                    <a:pt x="6581969" y="227666"/>
                    <a:pt x="6662285" y="246334"/>
                    <a:pt x="6508377" y="232342"/>
                  </a:cubicBezTo>
                  <a:cubicBezTo>
                    <a:pt x="6250998" y="175148"/>
                    <a:pt x="6548446" y="238649"/>
                    <a:pt x="6336254" y="200069"/>
                  </a:cubicBezTo>
                  <a:cubicBezTo>
                    <a:pt x="6294710" y="192516"/>
                    <a:pt x="6274396" y="179212"/>
                    <a:pt x="6228678" y="178554"/>
                  </a:cubicBezTo>
                  <a:lnTo>
                    <a:pt x="4797911" y="167797"/>
                  </a:lnTo>
                  <a:lnTo>
                    <a:pt x="4087906" y="157039"/>
                  </a:lnTo>
                  <a:cubicBezTo>
                    <a:pt x="3465245" y="146747"/>
                    <a:pt x="3688058" y="159982"/>
                    <a:pt x="3345628" y="135524"/>
                  </a:cubicBezTo>
                  <a:cubicBezTo>
                    <a:pt x="3327699" y="131938"/>
                    <a:pt x="3309578" y="129201"/>
                    <a:pt x="3291840" y="124766"/>
                  </a:cubicBezTo>
                  <a:cubicBezTo>
                    <a:pt x="3280839" y="122016"/>
                    <a:pt x="3270686" y="116232"/>
                    <a:pt x="3259567" y="114008"/>
                  </a:cubicBezTo>
                  <a:cubicBezTo>
                    <a:pt x="3234704" y="109035"/>
                    <a:pt x="3209365" y="106837"/>
                    <a:pt x="3184264" y="103251"/>
                  </a:cubicBezTo>
                  <a:cubicBezTo>
                    <a:pt x="3151897" y="92462"/>
                    <a:pt x="3135292" y="85444"/>
                    <a:pt x="3098203" y="81735"/>
                  </a:cubicBezTo>
                  <a:cubicBezTo>
                    <a:pt x="3044563" y="76371"/>
                    <a:pt x="2990560" y="75455"/>
                    <a:pt x="2936838" y="70978"/>
                  </a:cubicBezTo>
                  <a:cubicBezTo>
                    <a:pt x="2904479" y="68281"/>
                    <a:pt x="2872292" y="63806"/>
                    <a:pt x="2840019" y="60220"/>
                  </a:cubicBezTo>
                  <a:cubicBezTo>
                    <a:pt x="2718734" y="19791"/>
                    <a:pt x="2823174" y="51263"/>
                    <a:pt x="2528047" y="38705"/>
                  </a:cubicBezTo>
                  <a:lnTo>
                    <a:pt x="2108499" y="17189"/>
                  </a:lnTo>
                  <a:cubicBezTo>
                    <a:pt x="1903665" y="-12071"/>
                    <a:pt x="2029458" y="1610"/>
                    <a:pt x="1624405" y="17189"/>
                  </a:cubicBezTo>
                  <a:cubicBezTo>
                    <a:pt x="1572525" y="19184"/>
                    <a:pt x="1427449" y="31052"/>
                    <a:pt x="1366221" y="38705"/>
                  </a:cubicBezTo>
                  <a:cubicBezTo>
                    <a:pt x="1344578" y="41410"/>
                    <a:pt x="1323234" y="46145"/>
                    <a:pt x="1301676" y="49462"/>
                  </a:cubicBezTo>
                  <a:cubicBezTo>
                    <a:pt x="1276615" y="53318"/>
                    <a:pt x="1251473" y="56634"/>
                    <a:pt x="1226372" y="60220"/>
                  </a:cubicBezTo>
                  <a:cubicBezTo>
                    <a:pt x="1212028" y="67392"/>
                    <a:pt x="1199066" y="78590"/>
                    <a:pt x="1183341" y="81735"/>
                  </a:cubicBezTo>
                  <a:cubicBezTo>
                    <a:pt x="1050251" y="108353"/>
                    <a:pt x="664632" y="82227"/>
                    <a:pt x="645459" y="81735"/>
                  </a:cubicBezTo>
                  <a:cubicBezTo>
                    <a:pt x="598227" y="74988"/>
                    <a:pt x="502323" y="62709"/>
                    <a:pt x="462579" y="49462"/>
                  </a:cubicBezTo>
                  <a:cubicBezTo>
                    <a:pt x="412960" y="32923"/>
                    <a:pt x="441425" y="40929"/>
                    <a:pt x="376518" y="27947"/>
                  </a:cubicBezTo>
                  <a:cubicBezTo>
                    <a:pt x="319144" y="31533"/>
                    <a:pt x="261566" y="32687"/>
                    <a:pt x="204396" y="38705"/>
                  </a:cubicBezTo>
                  <a:cubicBezTo>
                    <a:pt x="193119" y="39892"/>
                    <a:pt x="180978" y="42378"/>
                    <a:pt x="172123" y="49462"/>
                  </a:cubicBezTo>
                  <a:cubicBezTo>
                    <a:pt x="162027" y="57539"/>
                    <a:pt x="157779" y="70977"/>
                    <a:pt x="150607" y="81735"/>
                  </a:cubicBezTo>
                  <a:cubicBezTo>
                    <a:pt x="142082" y="107311"/>
                    <a:pt x="133594" y="130027"/>
                    <a:pt x="129092" y="157039"/>
                  </a:cubicBezTo>
                  <a:cubicBezTo>
                    <a:pt x="127913" y="164113"/>
                    <a:pt x="159572" y="166003"/>
                    <a:pt x="161365" y="178554"/>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8941" y="6314733"/>
              <a:ext cx="3313355" cy="307777"/>
            </a:xfrm>
            <a:prstGeom prst="rect">
              <a:avLst/>
            </a:prstGeom>
            <a:noFill/>
          </p:spPr>
          <p:txBody>
            <a:bodyPr wrap="square" rtlCol="0">
              <a:spAutoFit/>
            </a:bodyPr>
            <a:lstStyle/>
            <a:p>
              <a:r>
                <a:rPr lang="en-US" sz="1400" dirty="0">
                  <a:solidFill>
                    <a:schemeClr val="bg1"/>
                  </a:solidFill>
                  <a:latin typeface="Arial Narrow" panose="020B0606020202030204" pitchFamily="34" charset="0"/>
                </a:rPr>
                <a:t>From:  Enlist Duo draft label, 10-31-2016</a:t>
              </a:r>
            </a:p>
          </p:txBody>
        </p:sp>
      </p:grpSp>
    </p:spTree>
    <p:extLst>
      <p:ext uri="{BB962C8B-B14F-4D97-AF65-F5344CB8AC3E}">
        <p14:creationId xmlns:p14="http://schemas.microsoft.com/office/powerpoint/2010/main" val="1373905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0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0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65000"/>
                  </a:schemeClr>
                </a:buClr>
                <a:buSzPct val="80000"/>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892373" y="5102950"/>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743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5440" y="7622"/>
            <a:ext cx="8961120" cy="4122125"/>
          </a:xfrm>
          <a:prstGeom prst="rect">
            <a:avLst/>
          </a:prstGeom>
        </p:spPr>
      </p:pic>
    </p:spTree>
    <p:extLst>
      <p:ext uri="{BB962C8B-B14F-4D97-AF65-F5344CB8AC3E}">
        <p14:creationId xmlns:p14="http://schemas.microsoft.com/office/powerpoint/2010/main" val="1565102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242" y="311973"/>
            <a:ext cx="8412480" cy="3431709"/>
          </a:xfrm>
          <a:prstGeom prst="rect">
            <a:avLst/>
          </a:prstGeom>
          <a:noFill/>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Tank Mixing</a:t>
            </a:r>
          </a:p>
          <a:p>
            <a:endParaRPr lang="en-US" sz="2400" dirty="0">
              <a:solidFill>
                <a:srgbClr val="FFFF00"/>
              </a:solidFill>
              <a:latin typeface="Arial" panose="020B0604020202020204" pitchFamily="34" charset="0"/>
              <a:cs typeface="Arial" panose="020B0604020202020204" pitchFamily="34" charset="0"/>
            </a:endParaRP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EPA requires registrants to test all tank mix partners</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Applies to any pesticide, and any adjuvant, including drift reduction agents</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Only approved tank mixes allowed</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Each label has website specifying approved tank mixes</a:t>
            </a:r>
          </a:p>
        </p:txBody>
      </p:sp>
    </p:spTree>
    <p:extLst>
      <p:ext uri="{BB962C8B-B14F-4D97-AF65-F5344CB8AC3E}">
        <p14:creationId xmlns:p14="http://schemas.microsoft.com/office/powerpoint/2010/main" val="322945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38166" y="107578"/>
            <a:ext cx="8493169" cy="6483221"/>
            <a:chOff x="414165" y="107577"/>
            <a:chExt cx="8493169" cy="6483221"/>
          </a:xfrm>
        </p:grpSpPr>
        <p:sp>
          <p:nvSpPr>
            <p:cNvPr id="3" name="Rectangle 2"/>
            <p:cNvSpPr>
              <a:spLocks noChangeAspect="1"/>
            </p:cNvSpPr>
            <p:nvPr/>
          </p:nvSpPr>
          <p:spPr>
            <a:xfrm>
              <a:off x="414165" y="681488"/>
              <a:ext cx="3447292" cy="5909310"/>
            </a:xfrm>
            <a:prstGeom prst="rect">
              <a:avLst/>
            </a:prstGeom>
          </p:spPr>
          <p:txBody>
            <a:bodyPr>
              <a:spAutoFit/>
            </a:bodyPr>
            <a:lstStyle/>
            <a:p>
              <a:r>
                <a:rPr lang="en-US" dirty="0">
                  <a:solidFill>
                    <a:schemeClr val="bg1"/>
                  </a:solidFill>
                </a:rPr>
                <a:t>AG16098®</a:t>
              </a:r>
            </a:p>
            <a:p>
              <a:r>
                <a:rPr lang="en-US" dirty="0">
                  <a:solidFill>
                    <a:schemeClr val="bg1"/>
                  </a:solidFill>
                </a:rPr>
                <a:t>Activator® 90</a:t>
              </a:r>
            </a:p>
            <a:p>
              <a:r>
                <a:rPr lang="en-US" dirty="0">
                  <a:solidFill>
                    <a:schemeClr val="bg1"/>
                  </a:solidFill>
                </a:rPr>
                <a:t>Adept™</a:t>
              </a:r>
            </a:p>
            <a:p>
              <a:r>
                <a:rPr lang="en-US" dirty="0">
                  <a:solidFill>
                    <a:schemeClr val="bg1"/>
                  </a:solidFill>
                </a:rPr>
                <a:t>AP Simmer</a:t>
              </a:r>
            </a:p>
            <a:p>
              <a:r>
                <a:rPr lang="en-US" dirty="0">
                  <a:solidFill>
                    <a:schemeClr val="bg1"/>
                  </a:solidFill>
                </a:rPr>
                <a:t>Astonish™</a:t>
              </a:r>
            </a:p>
            <a:p>
              <a:r>
                <a:rPr lang="en-US" dirty="0">
                  <a:solidFill>
                    <a:schemeClr val="bg1"/>
                  </a:solidFill>
                </a:rPr>
                <a:t>Bomber™</a:t>
              </a:r>
            </a:p>
            <a:p>
              <a:r>
                <a:rPr lang="en-US" dirty="0">
                  <a:solidFill>
                    <a:schemeClr val="bg1"/>
                  </a:solidFill>
                </a:rPr>
                <a:t>Cerium™ Elite</a:t>
              </a:r>
            </a:p>
            <a:p>
              <a:r>
                <a:rPr lang="en-US" dirty="0">
                  <a:solidFill>
                    <a:schemeClr val="bg1"/>
                  </a:solidFill>
                </a:rPr>
                <a:t>Choice® Trio</a:t>
              </a:r>
            </a:p>
            <a:p>
              <a:r>
                <a:rPr lang="en-US" dirty="0">
                  <a:solidFill>
                    <a:schemeClr val="bg1"/>
                  </a:solidFill>
                </a:rPr>
                <a:t>Class Act® </a:t>
              </a:r>
              <a:r>
                <a:rPr lang="en-US" dirty="0" err="1">
                  <a:solidFill>
                    <a:schemeClr val="bg1"/>
                  </a:solidFill>
                </a:rPr>
                <a:t>Ridion</a:t>
              </a:r>
              <a:endParaRPr lang="en-US" dirty="0">
                <a:solidFill>
                  <a:schemeClr val="bg1"/>
                </a:solidFill>
              </a:endParaRPr>
            </a:p>
            <a:p>
              <a:r>
                <a:rPr lang="en-US" dirty="0" err="1">
                  <a:solidFill>
                    <a:schemeClr val="bg1"/>
                  </a:solidFill>
                </a:rPr>
                <a:t>Coact</a:t>
              </a:r>
              <a:r>
                <a:rPr lang="en-US" dirty="0">
                  <a:solidFill>
                    <a:schemeClr val="bg1"/>
                  </a:solidFill>
                </a:rPr>
                <a:t>-XE™</a:t>
              </a:r>
            </a:p>
            <a:p>
              <a:r>
                <a:rPr lang="en-US" dirty="0">
                  <a:solidFill>
                    <a:schemeClr val="bg1"/>
                  </a:solidFill>
                </a:rPr>
                <a:t>Contrast™</a:t>
              </a:r>
            </a:p>
            <a:p>
              <a:r>
                <a:rPr lang="en-US" dirty="0" err="1">
                  <a:solidFill>
                    <a:schemeClr val="bg1"/>
                  </a:solidFill>
                </a:rPr>
                <a:t>Cornbelt</a:t>
              </a:r>
              <a:r>
                <a:rPr lang="en-US" dirty="0">
                  <a:solidFill>
                    <a:schemeClr val="bg1"/>
                  </a:solidFill>
                </a:rPr>
                <a:t>® </a:t>
              </a:r>
              <a:r>
                <a:rPr lang="en-US" dirty="0" err="1">
                  <a:solidFill>
                    <a:schemeClr val="bg1"/>
                  </a:solidFill>
                </a:rPr>
                <a:t>VaporGard</a:t>
              </a:r>
              <a:r>
                <a:rPr lang="en-US" dirty="0">
                  <a:solidFill>
                    <a:schemeClr val="bg1"/>
                  </a:solidFill>
                </a:rPr>
                <a:t>™</a:t>
              </a:r>
            </a:p>
            <a:p>
              <a:r>
                <a:rPr lang="en-US" dirty="0" err="1">
                  <a:solidFill>
                    <a:schemeClr val="bg1"/>
                  </a:solidFill>
                </a:rPr>
                <a:t>Cornbelt</a:t>
              </a:r>
              <a:r>
                <a:rPr lang="en-US" dirty="0">
                  <a:solidFill>
                    <a:schemeClr val="bg1"/>
                  </a:solidFill>
                </a:rPr>
                <a:t>® </a:t>
              </a:r>
              <a:r>
                <a:rPr lang="en-US" dirty="0" err="1">
                  <a:solidFill>
                    <a:schemeClr val="bg1"/>
                  </a:solidFill>
                </a:rPr>
                <a:t>VaporGard</a:t>
              </a:r>
              <a:r>
                <a:rPr lang="en-US" dirty="0">
                  <a:solidFill>
                    <a:schemeClr val="bg1"/>
                  </a:solidFill>
                </a:rPr>
                <a:t>™ + DRA</a:t>
              </a:r>
            </a:p>
            <a:p>
              <a:r>
                <a:rPr lang="en-US" dirty="0">
                  <a:solidFill>
                    <a:schemeClr val="bg1"/>
                  </a:solidFill>
                </a:rPr>
                <a:t>D-W surfactant 90</a:t>
              </a:r>
            </a:p>
            <a:p>
              <a:r>
                <a:rPr lang="en-US" dirty="0">
                  <a:solidFill>
                    <a:schemeClr val="bg1"/>
                  </a:solidFill>
                </a:rPr>
                <a:t>Elect DX2</a:t>
              </a:r>
            </a:p>
            <a:p>
              <a:r>
                <a:rPr lang="en-US" dirty="0">
                  <a:solidFill>
                    <a:schemeClr val="bg1"/>
                  </a:solidFill>
                </a:rPr>
                <a:t>Ensure Max™</a:t>
              </a:r>
            </a:p>
            <a:p>
              <a:r>
                <a:rPr lang="en-US" dirty="0">
                  <a:solidFill>
                    <a:schemeClr val="bg1"/>
                  </a:solidFill>
                </a:rPr>
                <a:t>Fast Break®</a:t>
              </a:r>
            </a:p>
            <a:p>
              <a:r>
                <a:rPr lang="en-US" dirty="0">
                  <a:solidFill>
                    <a:schemeClr val="bg1"/>
                  </a:solidFill>
                </a:rPr>
                <a:t>FASTRATE</a:t>
              </a:r>
            </a:p>
            <a:p>
              <a:r>
                <a:rPr lang="en-US" dirty="0">
                  <a:solidFill>
                    <a:schemeClr val="bg1"/>
                  </a:solidFill>
                </a:rPr>
                <a:t>Fixate™ Pro</a:t>
              </a:r>
            </a:p>
            <a:p>
              <a:r>
                <a:rPr lang="en-US" dirty="0" err="1">
                  <a:solidFill>
                    <a:schemeClr val="bg1"/>
                  </a:solidFill>
                </a:rPr>
                <a:t>Foambuster</a:t>
              </a:r>
              <a:r>
                <a:rPr lang="en-US" dirty="0">
                  <a:solidFill>
                    <a:schemeClr val="bg1"/>
                  </a:solidFill>
                </a:rPr>
                <a:t>™</a:t>
              </a:r>
            </a:p>
            <a:p>
              <a:r>
                <a:rPr lang="en-US" dirty="0" err="1">
                  <a:solidFill>
                    <a:schemeClr val="bg1"/>
                  </a:solidFill>
                </a:rPr>
                <a:t>FoamGard</a:t>
              </a:r>
              <a:r>
                <a:rPr lang="en-US" dirty="0">
                  <a:solidFill>
                    <a:schemeClr val="bg1"/>
                  </a:solidFill>
                </a:rPr>
                <a:t> AG-10™®</a:t>
              </a:r>
            </a:p>
          </p:txBody>
        </p:sp>
        <p:sp>
          <p:nvSpPr>
            <p:cNvPr id="5" name="Rectangle 4"/>
            <p:cNvSpPr/>
            <p:nvPr/>
          </p:nvSpPr>
          <p:spPr>
            <a:xfrm>
              <a:off x="3770560" y="681488"/>
              <a:ext cx="2640998" cy="5909310"/>
            </a:xfrm>
            <a:prstGeom prst="rect">
              <a:avLst/>
            </a:prstGeom>
          </p:spPr>
          <p:txBody>
            <a:bodyPr wrap="square">
              <a:spAutoFit/>
            </a:bodyPr>
            <a:lstStyle/>
            <a:p>
              <a:r>
                <a:rPr lang="en-US" dirty="0" err="1">
                  <a:solidFill>
                    <a:schemeClr val="bg1"/>
                  </a:solidFill>
                </a:rPr>
                <a:t>FoamGard</a:t>
              </a:r>
              <a:r>
                <a:rPr lang="en-US" dirty="0">
                  <a:solidFill>
                    <a:schemeClr val="bg1"/>
                  </a:solidFill>
                </a:rPr>
                <a:t> AG-10™</a:t>
              </a:r>
            </a:p>
            <a:p>
              <a:r>
                <a:rPr lang="en-US" dirty="0">
                  <a:solidFill>
                    <a:schemeClr val="bg1"/>
                  </a:solidFill>
                </a:rPr>
                <a:t>FS </a:t>
              </a:r>
              <a:r>
                <a:rPr lang="en-US" dirty="0" err="1">
                  <a:solidFill>
                    <a:schemeClr val="bg1"/>
                  </a:solidFill>
                </a:rPr>
                <a:t>AquaPrime</a:t>
              </a:r>
              <a:r>
                <a:rPr lang="en-US" dirty="0">
                  <a:solidFill>
                    <a:schemeClr val="bg1"/>
                  </a:solidFill>
                </a:rPr>
                <a:t>™</a:t>
              </a:r>
            </a:p>
            <a:p>
              <a:r>
                <a:rPr lang="en-US" dirty="0">
                  <a:solidFill>
                    <a:schemeClr val="bg1"/>
                  </a:solidFill>
                </a:rPr>
                <a:t>FS </a:t>
              </a:r>
              <a:r>
                <a:rPr lang="en-US" dirty="0" err="1">
                  <a:solidFill>
                    <a:schemeClr val="bg1"/>
                  </a:solidFill>
                </a:rPr>
                <a:t>Attero</a:t>
              </a:r>
              <a:r>
                <a:rPr lang="en-US" dirty="0">
                  <a:solidFill>
                    <a:schemeClr val="bg1"/>
                  </a:solidFill>
                </a:rPr>
                <a:t>™</a:t>
              </a:r>
            </a:p>
            <a:p>
              <a:r>
                <a:rPr lang="en-US" dirty="0">
                  <a:solidFill>
                    <a:schemeClr val="bg1"/>
                  </a:solidFill>
                </a:rPr>
                <a:t>Grounded®</a:t>
              </a:r>
            </a:p>
            <a:p>
              <a:r>
                <a:rPr lang="en-US" dirty="0">
                  <a:solidFill>
                    <a:schemeClr val="bg1"/>
                  </a:solidFill>
                </a:rPr>
                <a:t>Iconic™</a:t>
              </a:r>
            </a:p>
            <a:p>
              <a:r>
                <a:rPr lang="en-US" dirty="0" err="1">
                  <a:solidFill>
                    <a:schemeClr val="bg1"/>
                  </a:solidFill>
                </a:rPr>
                <a:t>Impetro</a:t>
              </a:r>
              <a:r>
                <a:rPr lang="en-US" dirty="0">
                  <a:solidFill>
                    <a:schemeClr val="bg1"/>
                  </a:solidFill>
                </a:rPr>
                <a:t>™</a:t>
              </a:r>
            </a:p>
            <a:p>
              <a:r>
                <a:rPr lang="en-US" dirty="0" err="1">
                  <a:solidFill>
                    <a:schemeClr val="bg1"/>
                  </a:solidFill>
                </a:rPr>
                <a:t>Impetro</a:t>
              </a:r>
              <a:r>
                <a:rPr lang="en-US" dirty="0">
                  <a:solidFill>
                    <a:schemeClr val="bg1"/>
                  </a:solidFill>
                </a:rPr>
                <a:t>™ II</a:t>
              </a:r>
            </a:p>
            <a:p>
              <a:r>
                <a:rPr lang="en-US" dirty="0">
                  <a:solidFill>
                    <a:schemeClr val="bg1"/>
                  </a:solidFill>
                </a:rPr>
                <a:t>Induce®</a:t>
              </a:r>
            </a:p>
            <a:p>
              <a:r>
                <a:rPr lang="en-US" dirty="0">
                  <a:solidFill>
                    <a:schemeClr val="bg1"/>
                  </a:solidFill>
                </a:rPr>
                <a:t>Intact™</a:t>
              </a:r>
            </a:p>
            <a:p>
              <a:r>
                <a:rPr lang="en-US" dirty="0">
                  <a:solidFill>
                    <a:schemeClr val="bg1"/>
                  </a:solidFill>
                </a:rPr>
                <a:t>Intact™ </a:t>
              </a:r>
              <a:r>
                <a:rPr lang="en-US" dirty="0" err="1">
                  <a:solidFill>
                    <a:schemeClr val="bg1"/>
                  </a:solidFill>
                </a:rPr>
                <a:t>Xtra</a:t>
              </a:r>
              <a:endParaRPr lang="en-US" dirty="0">
                <a:solidFill>
                  <a:schemeClr val="bg1"/>
                </a:solidFill>
              </a:endParaRPr>
            </a:p>
            <a:p>
              <a:r>
                <a:rPr lang="en-US" dirty="0" err="1">
                  <a:solidFill>
                    <a:schemeClr val="bg1"/>
                  </a:solidFill>
                </a:rPr>
                <a:t>InterLock</a:t>
              </a:r>
              <a:r>
                <a:rPr lang="en-US" dirty="0">
                  <a:solidFill>
                    <a:schemeClr val="bg1"/>
                  </a:solidFill>
                </a:rPr>
                <a:t>®</a:t>
              </a:r>
            </a:p>
            <a:p>
              <a:r>
                <a:rPr lang="en-US" dirty="0">
                  <a:solidFill>
                    <a:schemeClr val="bg1"/>
                  </a:solidFill>
                </a:rPr>
                <a:t>Jackhammer™ Elite</a:t>
              </a:r>
            </a:p>
            <a:p>
              <a:r>
                <a:rPr lang="en-US" dirty="0" err="1">
                  <a:solidFill>
                    <a:schemeClr val="bg1"/>
                  </a:solidFill>
                </a:rPr>
                <a:t>Kabak</a:t>
              </a:r>
              <a:r>
                <a:rPr lang="en-US" dirty="0">
                  <a:solidFill>
                    <a:schemeClr val="bg1"/>
                  </a:solidFill>
                </a:rPr>
                <a:t>™ Plus</a:t>
              </a:r>
            </a:p>
            <a:p>
              <a:r>
                <a:rPr lang="en-US" dirty="0">
                  <a:solidFill>
                    <a:schemeClr val="bg1"/>
                  </a:solidFill>
                </a:rPr>
                <a:t>Leeway™</a:t>
              </a:r>
            </a:p>
            <a:p>
              <a:r>
                <a:rPr lang="en-US" dirty="0">
                  <a:solidFill>
                    <a:schemeClr val="bg1"/>
                  </a:solidFill>
                </a:rPr>
                <a:t>Leeway™ II</a:t>
              </a:r>
            </a:p>
            <a:p>
              <a:r>
                <a:rPr lang="en-US" dirty="0" err="1">
                  <a:solidFill>
                    <a:schemeClr val="bg1"/>
                  </a:solidFill>
                </a:rPr>
                <a:t>Lockamba</a:t>
              </a:r>
              <a:r>
                <a:rPr lang="en-US" dirty="0">
                  <a:solidFill>
                    <a:schemeClr val="bg1"/>
                  </a:solidFill>
                </a:rPr>
                <a:t>™</a:t>
              </a:r>
            </a:p>
            <a:p>
              <a:r>
                <a:rPr lang="en-US" dirty="0">
                  <a:solidFill>
                    <a:schemeClr val="bg1"/>
                  </a:solidFill>
                </a:rPr>
                <a:t>Oculus™</a:t>
              </a:r>
            </a:p>
            <a:p>
              <a:r>
                <a:rPr lang="en-US" dirty="0">
                  <a:solidFill>
                    <a:schemeClr val="bg1"/>
                  </a:solidFill>
                </a:rPr>
                <a:t>Optimus™</a:t>
              </a:r>
            </a:p>
            <a:p>
              <a:r>
                <a:rPr lang="en-US" dirty="0">
                  <a:solidFill>
                    <a:schemeClr val="bg1"/>
                  </a:solidFill>
                </a:rPr>
                <a:t>Perimeter™</a:t>
              </a:r>
            </a:p>
            <a:p>
              <a:r>
                <a:rPr lang="en-US" dirty="0">
                  <a:solidFill>
                    <a:schemeClr val="bg1"/>
                  </a:solidFill>
                </a:rPr>
                <a:t>Persist Ultra MSO1</a:t>
              </a:r>
            </a:p>
            <a:p>
              <a:r>
                <a:rPr lang="en-US" dirty="0" err="1">
                  <a:solidFill>
                    <a:schemeClr val="bg1"/>
                  </a:solidFill>
                </a:rPr>
                <a:t>PinPoint</a:t>
              </a:r>
              <a:r>
                <a:rPr lang="en-US" dirty="0">
                  <a:solidFill>
                    <a:schemeClr val="bg1"/>
                  </a:solidFill>
                </a:rPr>
                <a:t> Plus™</a:t>
              </a:r>
            </a:p>
          </p:txBody>
        </p:sp>
        <p:sp>
          <p:nvSpPr>
            <p:cNvPr id="6" name="Rectangle 5"/>
            <p:cNvSpPr/>
            <p:nvPr/>
          </p:nvSpPr>
          <p:spPr>
            <a:xfrm>
              <a:off x="6771942" y="681488"/>
              <a:ext cx="2135392" cy="2862322"/>
            </a:xfrm>
            <a:prstGeom prst="rect">
              <a:avLst/>
            </a:prstGeom>
          </p:spPr>
          <p:txBody>
            <a:bodyPr wrap="square">
              <a:spAutoFit/>
            </a:bodyPr>
            <a:lstStyle/>
            <a:p>
              <a:r>
                <a:rPr lang="en-US" dirty="0">
                  <a:solidFill>
                    <a:schemeClr val="bg1"/>
                  </a:solidFill>
                </a:rPr>
                <a:t>Rainier-EA™</a:t>
              </a:r>
            </a:p>
            <a:p>
              <a:r>
                <a:rPr lang="en-US" dirty="0">
                  <a:solidFill>
                    <a:schemeClr val="bg1"/>
                  </a:solidFill>
                </a:rPr>
                <a:t>Spread R™</a:t>
              </a:r>
            </a:p>
            <a:p>
              <a:r>
                <a:rPr lang="en-US" dirty="0" err="1">
                  <a:solidFill>
                    <a:schemeClr val="bg1"/>
                  </a:solidFill>
                </a:rPr>
                <a:t>SudBlaster</a:t>
              </a:r>
              <a:endParaRPr lang="en-US" dirty="0">
                <a:solidFill>
                  <a:schemeClr val="bg1"/>
                </a:solidFill>
              </a:endParaRPr>
            </a:p>
            <a:p>
              <a:r>
                <a:rPr lang="en-US" dirty="0" err="1">
                  <a:solidFill>
                    <a:schemeClr val="bg1"/>
                  </a:solidFill>
                </a:rPr>
                <a:t>Trapline</a:t>
              </a:r>
              <a:r>
                <a:rPr lang="en-US" dirty="0">
                  <a:solidFill>
                    <a:schemeClr val="bg1"/>
                  </a:solidFill>
                </a:rPr>
                <a:t>™ Pro</a:t>
              </a:r>
            </a:p>
            <a:p>
              <a:r>
                <a:rPr lang="en-US" dirty="0" err="1">
                  <a:solidFill>
                    <a:schemeClr val="bg1"/>
                  </a:solidFill>
                </a:rPr>
                <a:t>Trapline</a:t>
              </a:r>
              <a:r>
                <a:rPr lang="en-US" dirty="0">
                  <a:solidFill>
                    <a:schemeClr val="bg1"/>
                  </a:solidFill>
                </a:rPr>
                <a:t>™ Pro II</a:t>
              </a:r>
            </a:p>
            <a:p>
              <a:r>
                <a:rPr lang="en-US" dirty="0">
                  <a:solidFill>
                    <a:schemeClr val="bg1"/>
                  </a:solidFill>
                </a:rPr>
                <a:t>Traverse D™</a:t>
              </a:r>
            </a:p>
            <a:p>
              <a:r>
                <a:rPr lang="en-US" dirty="0">
                  <a:solidFill>
                    <a:schemeClr val="bg1"/>
                  </a:solidFill>
                </a:rPr>
                <a:t>Veracity™ Elite</a:t>
              </a:r>
            </a:p>
            <a:p>
              <a:r>
                <a:rPr lang="en-US" dirty="0">
                  <a:solidFill>
                    <a:schemeClr val="bg1"/>
                  </a:solidFill>
                </a:rPr>
                <a:t>Veracity™ Elite II</a:t>
              </a:r>
            </a:p>
            <a:p>
              <a:r>
                <a:rPr lang="en-US" dirty="0">
                  <a:solidFill>
                    <a:schemeClr val="bg1"/>
                  </a:solidFill>
                </a:rPr>
                <a:t>Vertex™</a:t>
              </a:r>
            </a:p>
            <a:p>
              <a:r>
                <a:rPr lang="en-US" dirty="0">
                  <a:solidFill>
                    <a:schemeClr val="bg1"/>
                  </a:solidFill>
                </a:rPr>
                <a:t>Wheelhouse™ Pro</a:t>
              </a:r>
            </a:p>
          </p:txBody>
        </p:sp>
        <p:sp>
          <p:nvSpPr>
            <p:cNvPr id="7" name="TextBox 6"/>
            <p:cNvSpPr txBox="1"/>
            <p:nvPr/>
          </p:nvSpPr>
          <p:spPr>
            <a:xfrm>
              <a:off x="2312903" y="107577"/>
              <a:ext cx="4335332" cy="461665"/>
            </a:xfrm>
            <a:prstGeom prst="rect">
              <a:avLst/>
            </a:prstGeom>
            <a:noFill/>
          </p:spPr>
          <p:txBody>
            <a:bodyPr wrap="square" rtlCol="0">
              <a:spAutoFit/>
            </a:bodyPr>
            <a:lstStyle/>
            <a:p>
              <a:r>
                <a:rPr lang="en-US" sz="2400" dirty="0">
                  <a:solidFill>
                    <a:srgbClr val="FFFF00"/>
                  </a:solidFill>
                </a:rPr>
                <a:t>Approved Adjuvants for Engenia</a:t>
              </a:r>
            </a:p>
          </p:txBody>
        </p:sp>
      </p:grpSp>
    </p:spTree>
    <p:extLst>
      <p:ext uri="{BB962C8B-B14F-4D97-AF65-F5344CB8AC3E}">
        <p14:creationId xmlns:p14="http://schemas.microsoft.com/office/powerpoint/2010/main" val="170971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44529" y="215153"/>
            <a:ext cx="8213466" cy="5706882"/>
            <a:chOff x="220529" y="215153"/>
            <a:chExt cx="8213466" cy="5706882"/>
          </a:xfrm>
        </p:grpSpPr>
        <p:sp>
          <p:nvSpPr>
            <p:cNvPr id="2" name="Rectangle 1"/>
            <p:cNvSpPr/>
            <p:nvPr/>
          </p:nvSpPr>
          <p:spPr>
            <a:xfrm>
              <a:off x="5314278" y="1028388"/>
              <a:ext cx="3119717" cy="4524315"/>
            </a:xfrm>
            <a:prstGeom prst="rect">
              <a:avLst/>
            </a:prstGeom>
          </p:spPr>
          <p:txBody>
            <a:bodyPr wrap="square">
              <a:spAutoFit/>
            </a:bodyPr>
            <a:lstStyle/>
            <a:p>
              <a:r>
                <a:rPr lang="en-US" sz="2400" b="1" dirty="0">
                  <a:solidFill>
                    <a:srgbClr val="FFFF00"/>
                  </a:solidFill>
                  <a:latin typeface="Arial" panose="020B0604020202020204" pitchFamily="34" charset="0"/>
                  <a:cs typeface="Arial" panose="020B0604020202020204" pitchFamily="34" charset="0"/>
                </a:rPr>
                <a:t>Other Herbicides</a:t>
              </a:r>
              <a:endParaRPr lang="en-US" sz="2400" dirty="0">
                <a:solidFill>
                  <a:srgbClr val="FFFF00"/>
                </a:solidFill>
                <a:latin typeface="Arial" panose="020B0604020202020204" pitchFamily="34" charset="0"/>
                <a:cs typeface="Arial" panose="020B0604020202020204" pitchFamily="34" charset="0"/>
              </a:endParaRP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Authority® XL</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Classic® Herbicide</a:t>
              </a:r>
            </a:p>
            <a:p>
              <a:pPr>
                <a:buClr>
                  <a:srgbClr val="FFFF00"/>
                </a:buClr>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Firstrate</a:t>
              </a:r>
              <a:r>
                <a:rPr lang="en-US" sz="2400" dirty="0">
                  <a:solidFill>
                    <a:schemeClr val="bg1"/>
                  </a:solidFill>
                  <a:latin typeface="Arial" panose="020B0604020202020204" pitchFamily="34" charset="0"/>
                  <a:cs typeface="Arial" panose="020B0604020202020204" pitchFamily="34" charset="0"/>
                </a:rPr>
                <a:t>® Herbicide</a:t>
              </a:r>
            </a:p>
            <a:p>
              <a:pPr>
                <a:buClr>
                  <a:srgbClr val="FFFF00"/>
                </a:buClr>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Metribuzin</a:t>
              </a:r>
              <a:r>
                <a:rPr lang="en-US" sz="2400" dirty="0">
                  <a:solidFill>
                    <a:schemeClr val="bg1"/>
                  </a:solidFill>
                  <a:latin typeface="Arial" panose="020B0604020202020204" pitchFamily="34" charset="0"/>
                  <a:cs typeface="Arial" panose="020B0604020202020204" pitchFamily="34" charset="0"/>
                </a:rPr>
                <a:t> 75</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Outlook®</a:t>
              </a:r>
              <a:r>
                <a:rPr lang="en-US" sz="2400" baseline="30000" dirty="0">
                  <a:solidFill>
                    <a:schemeClr val="bg1"/>
                  </a:solidFill>
                  <a:latin typeface="Arial" panose="020B0604020202020204" pitchFamily="34" charset="0"/>
                  <a:cs typeface="Arial" panose="020B0604020202020204" pitchFamily="34" charset="0"/>
                </a:rPr>
                <a:t>1,2</a:t>
              </a:r>
              <a:endParaRPr lang="en-US" sz="2400" dirty="0">
                <a:solidFill>
                  <a:schemeClr val="bg1"/>
                </a:solidFill>
                <a:latin typeface="Arial" panose="020B0604020202020204" pitchFamily="34" charset="0"/>
                <a:cs typeface="Arial" panose="020B0604020202020204" pitchFamily="34" charset="0"/>
              </a:endParaRP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Prowl® H20</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Rowel®</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Rowel® FX</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Sonic®</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Valor® SX</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Valor® XLT</a:t>
              </a:r>
            </a:p>
          </p:txBody>
        </p:sp>
        <p:sp>
          <p:nvSpPr>
            <p:cNvPr id="3" name="Rectangle 2"/>
            <p:cNvSpPr/>
            <p:nvPr/>
          </p:nvSpPr>
          <p:spPr>
            <a:xfrm>
              <a:off x="220529" y="1028388"/>
              <a:ext cx="4572000" cy="4893647"/>
            </a:xfrm>
            <a:prstGeom prst="rect">
              <a:avLst/>
            </a:prstGeom>
          </p:spPr>
          <p:txBody>
            <a:bodyPr>
              <a:spAutoFit/>
            </a:bodyPr>
            <a:lstStyle/>
            <a:p>
              <a:r>
                <a:rPr lang="en-US" sz="2400" b="1" dirty="0">
                  <a:solidFill>
                    <a:srgbClr val="FFFF00"/>
                  </a:solidFill>
                  <a:latin typeface="Arial" panose="020B0604020202020204" pitchFamily="34" charset="0"/>
                  <a:cs typeface="Arial" panose="020B0604020202020204" pitchFamily="34" charset="0"/>
                </a:rPr>
                <a:t>Glyphosates*</a:t>
              </a:r>
              <a:endParaRPr lang="en-US" sz="2400" dirty="0">
                <a:solidFill>
                  <a:srgbClr val="FFFF00"/>
                </a:solidFill>
                <a:latin typeface="Arial" panose="020B0604020202020204" pitchFamily="34" charset="0"/>
                <a:cs typeface="Arial" panose="020B0604020202020204" pitchFamily="34" charset="0"/>
              </a:endParaRP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Buccaneer®</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Buccaneer® Plus</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Buccaneer® 5 Extra</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Cornerstone® 5 Plus</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Envy™ Intense</a:t>
              </a:r>
            </a:p>
            <a:p>
              <a:pPr>
                <a:buClr>
                  <a:srgbClr val="FFFF00"/>
                </a:buClr>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Glyfos</a:t>
              </a:r>
              <a:r>
                <a:rPr lang="en-US" sz="2400" dirty="0">
                  <a:solidFill>
                    <a:schemeClr val="bg1"/>
                  </a:solidFill>
                  <a:latin typeface="Arial" panose="020B0604020202020204" pitchFamily="34" charset="0"/>
                  <a:cs typeface="Arial" panose="020B0604020202020204" pitchFamily="34" charset="0"/>
                </a:rPr>
                <a:t>® X-</a:t>
              </a:r>
              <a:r>
                <a:rPr lang="en-US" sz="2400" dirty="0" err="1">
                  <a:solidFill>
                    <a:schemeClr val="bg1"/>
                  </a:solidFill>
                  <a:latin typeface="Arial" panose="020B0604020202020204" pitchFamily="34" charset="0"/>
                  <a:cs typeface="Arial" panose="020B0604020202020204" pitchFamily="34" charset="0"/>
                </a:rPr>
                <a:t>Tra</a:t>
              </a:r>
              <a:endParaRPr lang="en-US" sz="2400" dirty="0">
                <a:solidFill>
                  <a:schemeClr val="bg1"/>
                </a:solidFill>
                <a:latin typeface="Arial" panose="020B0604020202020204" pitchFamily="34" charset="0"/>
                <a:cs typeface="Arial" panose="020B0604020202020204" pitchFamily="34" charset="0"/>
              </a:endParaRPr>
            </a:p>
            <a:p>
              <a:pPr>
                <a:buClr>
                  <a:srgbClr val="FFFF00"/>
                </a:buClr>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Glystar</a:t>
              </a:r>
              <a:r>
                <a:rPr lang="en-US" sz="2400" dirty="0">
                  <a:solidFill>
                    <a:schemeClr val="bg1"/>
                  </a:solidFill>
                  <a:latin typeface="Arial" panose="020B0604020202020204" pitchFamily="34" charset="0"/>
                  <a:cs typeface="Arial" panose="020B0604020202020204" pitchFamily="34" charset="0"/>
                </a:rPr>
                <a:t>® Plus</a:t>
              </a:r>
            </a:p>
            <a:p>
              <a:pPr>
                <a:buClr>
                  <a:srgbClr val="FFFF00"/>
                </a:buClr>
                <a:buFont typeface="Arial" panose="020B0604020202020204" pitchFamily="34" charset="0"/>
                <a:buChar char="•"/>
              </a:pPr>
              <a:r>
                <a:rPr lang="en-US" sz="2400" dirty="0" err="1">
                  <a:solidFill>
                    <a:schemeClr val="bg1"/>
                  </a:solidFill>
                  <a:latin typeface="Arial" panose="020B0604020202020204" pitchFamily="34" charset="0"/>
                  <a:cs typeface="Arial" panose="020B0604020202020204" pitchFamily="34" charset="0"/>
                </a:rPr>
                <a:t>Makaze</a:t>
              </a:r>
              <a:r>
                <a:rPr lang="en-US" sz="2400" dirty="0">
                  <a:solidFill>
                    <a:schemeClr val="bg1"/>
                  </a:solidFill>
                  <a:latin typeface="Arial" panose="020B0604020202020204" pitchFamily="34" charset="0"/>
                  <a:cs typeface="Arial" panose="020B0604020202020204" pitchFamily="34" charset="0"/>
                </a:rPr>
                <a:t>®</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Roundup PowerMax®</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Roundup PowerMax® II</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Roundup </a:t>
              </a:r>
              <a:r>
                <a:rPr lang="en-US" sz="2400" dirty="0" err="1">
                  <a:solidFill>
                    <a:schemeClr val="bg1"/>
                  </a:solidFill>
                  <a:latin typeface="Arial" panose="020B0604020202020204" pitchFamily="34" charset="0"/>
                  <a:cs typeface="Arial" panose="020B0604020202020204" pitchFamily="34" charset="0"/>
                </a:rPr>
                <a:t>WeatherMax</a:t>
              </a:r>
              <a:r>
                <a:rPr lang="en-US" sz="2400" dirty="0">
                  <a:solidFill>
                    <a:schemeClr val="bg1"/>
                  </a:solidFill>
                  <a:latin typeface="Arial" panose="020B0604020202020204" pitchFamily="34" charset="0"/>
                  <a:cs typeface="Arial" panose="020B0604020202020204" pitchFamily="34" charset="0"/>
                </a:rPr>
                <a:t>®</a:t>
              </a:r>
            </a:p>
            <a:p>
              <a:pPr>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Tomahawk 5™</a:t>
              </a:r>
            </a:p>
          </p:txBody>
        </p:sp>
        <p:sp>
          <p:nvSpPr>
            <p:cNvPr id="4" name="TextBox 3"/>
            <p:cNvSpPr txBox="1"/>
            <p:nvPr/>
          </p:nvSpPr>
          <p:spPr>
            <a:xfrm>
              <a:off x="591671" y="215153"/>
              <a:ext cx="7347473"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Approved Herbicide Tank Mixes with Engenia</a:t>
              </a:r>
            </a:p>
          </p:txBody>
        </p:sp>
      </p:grpSp>
    </p:spTree>
    <p:extLst>
      <p:ext uri="{BB962C8B-B14F-4D97-AF65-F5344CB8AC3E}">
        <p14:creationId xmlns:p14="http://schemas.microsoft.com/office/powerpoint/2010/main" val="275758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809129" y="66908"/>
            <a:ext cx="8613545" cy="6568068"/>
            <a:chOff x="285128" y="66908"/>
            <a:chExt cx="8613545" cy="6568068"/>
          </a:xfrm>
        </p:grpSpPr>
        <p:sp>
          <p:nvSpPr>
            <p:cNvPr id="2" name="Rectangle 1"/>
            <p:cNvSpPr>
              <a:spLocks noChangeAspect="1"/>
            </p:cNvSpPr>
            <p:nvPr/>
          </p:nvSpPr>
          <p:spPr>
            <a:xfrm>
              <a:off x="285128" y="567075"/>
              <a:ext cx="3584346" cy="5909310"/>
            </a:xfrm>
            <a:prstGeom prst="rect">
              <a:avLst/>
            </a:prstGeom>
          </p:spPr>
          <p:txBody>
            <a:bodyPr wrap="square">
              <a:spAutoFit/>
            </a:bodyPr>
            <a:lstStyle/>
            <a:p>
              <a:pPr>
                <a:buFont typeface="Arial" panose="020B0604020202020204" pitchFamily="34" charset="0"/>
                <a:buChar char="•"/>
              </a:pPr>
              <a:r>
                <a:rPr lang="en-US" b="1" dirty="0" err="1">
                  <a:solidFill>
                    <a:srgbClr val="FFFF00"/>
                  </a:solidFill>
                  <a:latin typeface="Arial" panose="020B0604020202020204" pitchFamily="34" charset="0"/>
                  <a:cs typeface="Arial" panose="020B0604020202020204" pitchFamily="34" charset="0"/>
                </a:rPr>
                <a:t>Abundit</a:t>
              </a:r>
              <a:r>
                <a:rPr lang="en-US" b="1" dirty="0">
                  <a:solidFill>
                    <a:srgbClr val="FFFF00"/>
                  </a:solidFill>
                  <a:latin typeface="Arial" panose="020B0604020202020204" pitchFamily="34" charset="0"/>
                  <a:cs typeface="Arial" panose="020B0604020202020204" pitchFamily="34" charset="0"/>
                </a:rPr>
                <a:t>® Edge</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Authority® First</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Authority® MAXX</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Authority® MTZ</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Authority® XL</a:t>
              </a: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Caparol® 4L</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Cleanse™ 2 EC</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Cobra®</a:t>
              </a:r>
              <a:r>
                <a:rPr lang="en-US" dirty="0">
                  <a:solidFill>
                    <a:schemeClr val="bg1"/>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Dimetric</a:t>
              </a:r>
              <a:r>
                <a:rPr lang="en-US" dirty="0">
                  <a:solidFill>
                    <a:schemeClr val="bg1"/>
                  </a:solidFill>
                  <a:latin typeface="Arial" panose="020B0604020202020204" pitchFamily="34" charset="0"/>
                  <a:cs typeface="Arial" panose="020B0604020202020204" pitchFamily="34" charset="0"/>
                </a:rPr>
                <a:t>® EXT</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Direx® 4L</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First Rate®</a:t>
              </a: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Gatlin</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Honcho® K6™</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Intensity®</a:t>
              </a:r>
              <a:r>
                <a:rPr lang="en-US" dirty="0">
                  <a:solidFill>
                    <a:schemeClr val="bg1"/>
                  </a:solidFill>
                  <a:latin typeface="Arial" panose="020B0604020202020204" pitchFamily="34" charset="0"/>
                  <a:cs typeface="Arial" panose="020B0604020202020204" pitchFamily="34" charset="0"/>
                </a:rPr>
                <a:t> </a:t>
              </a: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Intensity One®</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Metribuzin</a:t>
              </a:r>
              <a:r>
                <a:rPr lang="en-US" dirty="0">
                  <a:solidFill>
                    <a:schemeClr val="bg1"/>
                  </a:solidFill>
                  <a:latin typeface="Arial" panose="020B0604020202020204" pitchFamily="34" charset="0"/>
                  <a:cs typeface="Arial" panose="020B0604020202020204" pitchFamily="34" charset="0"/>
                </a:rPr>
                <a:t> 75</a:t>
              </a:r>
            </a:p>
            <a:p>
              <a:pPr>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Metriclude</a:t>
              </a:r>
              <a:r>
                <a:rPr lang="en-US" dirty="0">
                  <a:solidFill>
                    <a:schemeClr val="bg1"/>
                  </a:solidFill>
                  <a:latin typeface="Arial" panose="020B0604020202020204" pitchFamily="34" charset="0"/>
                  <a:cs typeface="Arial" panose="020B0604020202020204" pitchFamily="34" charset="0"/>
                </a:rPr>
                <a:t>™</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METRICOR® DF</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Omni® Brand </a:t>
              </a:r>
              <a:r>
                <a:rPr lang="en-US" dirty="0" err="1">
                  <a:solidFill>
                    <a:schemeClr val="bg1"/>
                  </a:solidFill>
                  <a:latin typeface="Arial" panose="020B0604020202020204" pitchFamily="34" charset="0"/>
                  <a:cs typeface="Arial" panose="020B0604020202020204" pitchFamily="34" charset="0"/>
                </a:rPr>
                <a:t>Metribuzin</a:t>
              </a:r>
              <a:r>
                <a:rPr lang="en-US" dirty="0">
                  <a:solidFill>
                    <a:schemeClr val="bg1"/>
                  </a:solidFill>
                  <a:latin typeface="Arial" panose="020B0604020202020204" pitchFamily="34" charset="0"/>
                  <a:cs typeface="Arial" panose="020B0604020202020204" pitchFamily="34" charset="0"/>
                </a:rPr>
                <a:t> 75 DF</a:t>
              </a:r>
            </a:p>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Prowl® H20</a:t>
              </a:r>
            </a:p>
            <a:p>
              <a:pPr>
                <a:buFont typeface="Arial" panose="020B0604020202020204" pitchFamily="34" charset="0"/>
                <a:buChar char="•"/>
              </a:pPr>
              <a:r>
                <a:rPr lang="en-US" b="1" dirty="0">
                  <a:solidFill>
                    <a:srgbClr val="FFFF00"/>
                  </a:solidFill>
                  <a:latin typeface="Arial" panose="020B0604020202020204" pitchFamily="34" charset="0"/>
                  <a:cs typeface="Arial" panose="020B0604020202020204" pitchFamily="34" charset="0"/>
                </a:rPr>
                <a:t>Reflex®</a:t>
              </a:r>
              <a:r>
                <a:rPr lang="en-US" dirty="0">
                  <a:solidFill>
                    <a:srgbClr val="FFFF00"/>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4895382" y="673904"/>
              <a:ext cx="299537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lang="en-US" b="1" dirty="0">
                  <a:solidFill>
                    <a:srgbClr val="FFFF00"/>
                  </a:solidFill>
                  <a:latin typeface="Arial" panose="020B0604020202020204" pitchFamily="34" charset="0"/>
                  <a:cs typeface="Arial" panose="020B0604020202020204" pitchFamily="34" charset="0"/>
                </a:rPr>
                <a:t>Roundup </a:t>
              </a:r>
              <a:r>
                <a:rPr lang="en-US" b="1" dirty="0" err="1">
                  <a:solidFill>
                    <a:srgbClr val="FFFF00"/>
                  </a:solidFill>
                  <a:latin typeface="Arial" panose="020B0604020202020204" pitchFamily="34" charset="0"/>
                  <a:cs typeface="Arial" panose="020B0604020202020204" pitchFamily="34" charset="0"/>
                </a:rPr>
                <a:t>PowerMAX</a:t>
              </a:r>
              <a:r>
                <a:rPr lang="en-US" b="1" dirty="0">
                  <a:solidFill>
                    <a:srgbClr val="FFFF00"/>
                  </a:solidFill>
                  <a:latin typeface="Arial" panose="020B0604020202020204" pitchFamily="34" charset="0"/>
                  <a:cs typeface="Arial" panose="020B0604020202020204" pitchFamily="34" charset="0"/>
                </a:rPr>
                <a:t>®</a:t>
              </a:r>
              <a:endParaRPr lang="en-US" b="1" dirty="0">
                <a:solidFill>
                  <a:schemeClr val="bg1"/>
                </a:solidFill>
                <a:latin typeface="Arial" panose="020B0604020202020204" pitchFamily="34" charset="0"/>
                <a:cs typeface="Arial" panose="020B0604020202020204" pitchFamily="34" charset="0"/>
              </a:endParaRP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Roundup </a:t>
              </a:r>
              <a:r>
                <a:rPr lang="en-US" altLang="en-US" b="1" dirty="0" err="1">
                  <a:solidFill>
                    <a:srgbClr val="FFFF00"/>
                  </a:solidFill>
                  <a:latin typeface="Arial" panose="020B0604020202020204" pitchFamily="34" charset="0"/>
                  <a:cs typeface="Arial" panose="020B0604020202020204" pitchFamily="34" charset="0"/>
                </a:rPr>
                <a:t>WeatherMAX</a:t>
              </a:r>
              <a:r>
                <a:rPr lang="en-US" altLang="en-US" b="1" dirty="0">
                  <a:solidFill>
                    <a:srgbClr val="FFFF00"/>
                  </a:solidFill>
                  <a:latin typeface="Arial" panose="020B0604020202020204" pitchFamily="34" charset="0"/>
                  <a:cs typeface="Arial" panose="020B0604020202020204" pitchFamily="34" charset="0"/>
                </a:rPr>
                <a:t>®</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Rowel™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Rowel™ FX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Section® Three</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Select Max®</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Staple® LX</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b="1" dirty="0" err="1">
                  <a:solidFill>
                    <a:srgbClr val="FFFF00"/>
                  </a:solidFill>
                  <a:latin typeface="Arial" panose="020B0604020202020204" pitchFamily="34" charset="0"/>
                  <a:cs typeface="Arial" panose="020B0604020202020204" pitchFamily="34" charset="0"/>
                </a:rPr>
                <a:t>Tapout</a:t>
              </a:r>
              <a:r>
                <a:rPr lang="en-US" altLang="en-US" b="1" dirty="0">
                  <a:solidFill>
                    <a:srgbClr val="FFFF00"/>
                  </a:solidFill>
                  <a:latin typeface="Arial" panose="020B0604020202020204" pitchFamily="34" charset="0"/>
                  <a:cs typeface="Arial" panose="020B0604020202020204" pitchFamily="34" charset="0"/>
                </a:rPr>
                <a:t>®</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dirty="0" err="1">
                  <a:solidFill>
                    <a:schemeClr val="bg1"/>
                  </a:solidFill>
                  <a:latin typeface="Arial" panose="020B0604020202020204" pitchFamily="34" charset="0"/>
                  <a:cs typeface="Arial" panose="020B0604020202020204" pitchFamily="34" charset="0"/>
                </a:rPr>
                <a:t>TriCor</a:t>
              </a:r>
              <a:r>
                <a:rPr lang="en-US" altLang="en-US" dirty="0">
                  <a:solidFill>
                    <a:schemeClr val="bg1"/>
                  </a:solidFill>
                  <a:latin typeface="Arial" panose="020B0604020202020204" pitchFamily="34" charset="0"/>
                  <a:cs typeface="Arial" panose="020B0604020202020204" pitchFamily="34" charset="0"/>
                </a:rPr>
                <a:t>® DF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VAQUERO®</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Valor® EZ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Valor® SX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Valor® XLT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Volunteer®</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dirty="0">
                  <a:solidFill>
                    <a:schemeClr val="bg1"/>
                  </a:solidFill>
                  <a:latin typeface="Arial" panose="020B0604020202020204" pitchFamily="34" charset="0"/>
                  <a:cs typeface="Arial" panose="020B0604020202020204" pitchFamily="34" charset="0"/>
                </a:rPr>
                <a:t>Warrant®</a:t>
              </a:r>
              <a:r>
                <a:rPr lang="en-US" altLang="en-US" dirty="0">
                  <a:solidFill>
                    <a:srgbClr val="66FF33"/>
                  </a:solidFill>
                  <a:latin typeface="Arial" panose="020B0604020202020204" pitchFamily="34" charset="0"/>
                  <a:cs typeface="Arial" panose="020B0604020202020204" pitchFamily="34" charset="0"/>
                </a:rPr>
                <a:t> </a:t>
              </a:r>
            </a:p>
            <a:p>
              <a:pPr eaLnBrk="0" fontAlgn="base" hangingPunct="0">
                <a:spcBef>
                  <a:spcPct val="0"/>
                </a:spcBef>
                <a:spcAft>
                  <a:spcPct val="0"/>
                </a:spcAft>
                <a:buFontTx/>
                <a:buChar char="•"/>
              </a:pPr>
              <a:r>
                <a:rPr lang="en-US" altLang="en-US" b="1" dirty="0">
                  <a:solidFill>
                    <a:srgbClr val="FFFF00"/>
                  </a:solidFill>
                  <a:latin typeface="Arial" panose="020B0604020202020204" pitchFamily="34" charset="0"/>
                  <a:cs typeface="Arial" panose="020B0604020202020204" pitchFamily="34" charset="0"/>
                </a:rPr>
                <a:t>Warrant® Ultra</a:t>
              </a:r>
              <a:r>
                <a:rPr lang="en-US" altLang="en-US" dirty="0">
                  <a:solidFill>
                    <a:srgbClr val="FFFF00"/>
                  </a:solidFill>
                  <a:latin typeface="Arial" panose="020B0604020202020204" pitchFamily="34" charset="0"/>
                  <a:cs typeface="Arial" panose="020B0604020202020204" pitchFamily="34" charset="0"/>
                </a:rPr>
                <a:t> </a:t>
              </a:r>
              <a:r>
                <a:rPr lang="en-US" altLang="en-US" dirty="0">
                  <a:solidFill>
                    <a:srgbClr val="66FF33"/>
                  </a:solidFill>
                  <a:latin typeface="Arial" panose="020B0604020202020204" pitchFamily="34" charset="0"/>
                  <a:cs typeface="Arial" panose="020B0604020202020204" pitchFamily="34" charset="0"/>
                </a:rPr>
                <a:t> </a:t>
              </a:r>
            </a:p>
          </p:txBody>
        </p:sp>
        <p:sp>
          <p:nvSpPr>
            <p:cNvPr id="5" name="TextBox 4"/>
            <p:cNvSpPr txBox="1"/>
            <p:nvPr/>
          </p:nvSpPr>
          <p:spPr>
            <a:xfrm>
              <a:off x="1605775" y="66908"/>
              <a:ext cx="7181385" cy="523220"/>
            </a:xfrm>
            <a:prstGeom prst="rect">
              <a:avLst/>
            </a:prstGeom>
            <a:noFill/>
          </p:spPr>
          <p:txBody>
            <a:bodyPr wrap="square" rtlCol="0">
              <a:spAutoFit/>
            </a:bodyPr>
            <a:lstStyle/>
            <a:p>
              <a:r>
                <a:rPr lang="en-US" sz="2800" b="1" dirty="0">
                  <a:solidFill>
                    <a:srgbClr val="66FF33"/>
                  </a:solidFill>
                </a:rPr>
                <a:t>Herbicide Tank Mixes with XtendiMax</a:t>
              </a:r>
            </a:p>
          </p:txBody>
        </p:sp>
        <p:sp>
          <p:nvSpPr>
            <p:cNvPr id="6" name="Rectangle 5"/>
            <p:cNvSpPr/>
            <p:nvPr/>
          </p:nvSpPr>
          <p:spPr>
            <a:xfrm>
              <a:off x="4092498" y="5508702"/>
              <a:ext cx="4806175" cy="1126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93220" y="5642517"/>
              <a:ext cx="4382429" cy="646331"/>
            </a:xfrm>
            <a:prstGeom prst="rect">
              <a:avLst/>
            </a:prstGeom>
            <a:noFill/>
          </p:spPr>
          <p:txBody>
            <a:bodyPr wrap="square" rtlCol="0">
              <a:spAutoFit/>
            </a:bodyPr>
            <a:lstStyle/>
            <a:p>
              <a:r>
                <a:rPr lang="en-US" dirty="0"/>
                <a:t>Products in YELLOW can be tank-mixed only if an approved drift reduction agent is used.</a:t>
              </a:r>
            </a:p>
          </p:txBody>
        </p:sp>
      </p:grpSp>
    </p:spTree>
    <p:extLst>
      <p:ext uri="{BB962C8B-B14F-4D97-AF65-F5344CB8AC3E}">
        <p14:creationId xmlns:p14="http://schemas.microsoft.com/office/powerpoint/2010/main" val="3267554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64669" y="152411"/>
            <a:ext cx="8869680" cy="6499635"/>
          </a:xfrm>
          <a:prstGeom prst="rect">
            <a:avLst/>
          </a:prstGeom>
        </p:spPr>
      </p:pic>
      <p:sp>
        <p:nvSpPr>
          <p:cNvPr id="4" name="TextBox 3"/>
          <p:cNvSpPr txBox="1"/>
          <p:nvPr/>
        </p:nvSpPr>
        <p:spPr>
          <a:xfrm>
            <a:off x="6107723" y="5193323"/>
            <a:ext cx="4220309" cy="923330"/>
          </a:xfrm>
          <a:prstGeom prst="rect">
            <a:avLst/>
          </a:prstGeom>
          <a:noFill/>
        </p:spPr>
        <p:txBody>
          <a:bodyPr wrap="square" rtlCol="0">
            <a:spAutoFit/>
          </a:bodyPr>
          <a:lstStyle/>
          <a:p>
            <a:r>
              <a:rPr lang="en-US" dirty="0"/>
              <a:t>196 products on approved list.  Various types and brands of adjuvants, nutritionals, PGRs; no herbicides</a:t>
            </a:r>
          </a:p>
        </p:txBody>
      </p:sp>
      <p:sp>
        <p:nvSpPr>
          <p:cNvPr id="5" name="Rounded Rectangle 4"/>
          <p:cNvSpPr/>
          <p:nvPr/>
        </p:nvSpPr>
        <p:spPr>
          <a:xfrm>
            <a:off x="6072553" y="5134709"/>
            <a:ext cx="4255478" cy="11019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699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8242" y="311973"/>
            <a:ext cx="8412480" cy="3431709"/>
          </a:xfrm>
          <a:prstGeom prst="rect">
            <a:avLst/>
          </a:prstGeom>
          <a:noFill/>
        </p:spPr>
        <p:txBody>
          <a:bodyPr wrap="square" rtlCol="0">
            <a:spAutoFit/>
          </a:bodyPr>
          <a:lstStyle/>
          <a:p>
            <a:pPr algn="ctr"/>
            <a:r>
              <a:rPr lang="en-US" sz="2800" dirty="0">
                <a:solidFill>
                  <a:srgbClr val="FFFF00"/>
                </a:solidFill>
                <a:latin typeface="Arial" panose="020B0604020202020204" pitchFamily="34" charset="0"/>
                <a:cs typeface="Arial" panose="020B0604020202020204" pitchFamily="34" charset="0"/>
              </a:rPr>
              <a:t>Tank Mixing</a:t>
            </a:r>
          </a:p>
          <a:p>
            <a:endParaRPr lang="en-US" sz="2400" dirty="0">
              <a:solidFill>
                <a:srgbClr val="FFFF00"/>
              </a:solidFill>
              <a:latin typeface="Arial" panose="020B0604020202020204" pitchFamily="34" charset="0"/>
              <a:cs typeface="Arial" panose="020B0604020202020204" pitchFamily="34" charset="0"/>
            </a:endParaRP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EPA requires registrants to test all tank mix partners</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Applies to any pesticide, and any adjuvant, including drift reduction agents</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Only approved tank mixes allowed</a:t>
            </a:r>
          </a:p>
          <a:p>
            <a:pPr marL="342900" indent="-342900">
              <a:spcAft>
                <a:spcPts val="1800"/>
              </a:spcAft>
              <a:buClr>
                <a:srgbClr val="FFFF00"/>
              </a:buClr>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Each label has website specifying approved tank mixes</a:t>
            </a:r>
          </a:p>
        </p:txBody>
      </p:sp>
    </p:spTree>
    <p:extLst>
      <p:ext uri="{BB962C8B-B14F-4D97-AF65-F5344CB8AC3E}">
        <p14:creationId xmlns:p14="http://schemas.microsoft.com/office/powerpoint/2010/main" val="3778232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4457" y="301214"/>
            <a:ext cx="7906871" cy="3416320"/>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What About Tank Mixes </a:t>
            </a:r>
          </a:p>
          <a:p>
            <a:pPr algn="ctr"/>
            <a:r>
              <a:rPr lang="en-US" sz="3200" dirty="0">
                <a:solidFill>
                  <a:srgbClr val="FFFF00"/>
                </a:solidFill>
                <a:latin typeface="Arial" panose="020B0604020202020204" pitchFamily="34" charset="0"/>
                <a:cs typeface="Arial" panose="020B0604020202020204" pitchFamily="34" charset="0"/>
              </a:rPr>
              <a:t>Not on Approved Lists</a:t>
            </a:r>
          </a:p>
          <a:p>
            <a:pPr marL="285750" indent="-285750">
              <a:spcBef>
                <a:spcPts val="3000"/>
              </a:spcBef>
              <a:buClr>
                <a:srgbClr val="FFFF00"/>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EPA considers websites an extension of the label</a:t>
            </a:r>
          </a:p>
          <a:p>
            <a:pPr marL="285750" indent="-285750">
              <a:spcBef>
                <a:spcPts val="1800"/>
              </a:spcBef>
              <a:buClr>
                <a:srgbClr val="FFFF00"/>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Use of a tank mix not on approved list would be “use inconsistent with the label”</a:t>
            </a:r>
          </a:p>
        </p:txBody>
      </p:sp>
    </p:spTree>
    <p:extLst>
      <p:ext uri="{BB962C8B-B14F-4D97-AF65-F5344CB8AC3E}">
        <p14:creationId xmlns:p14="http://schemas.microsoft.com/office/powerpoint/2010/main" val="3403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18853" y="236669"/>
            <a:ext cx="8251115" cy="6265111"/>
            <a:chOff x="494852" y="236668"/>
            <a:chExt cx="8251115" cy="6265111"/>
          </a:xfrm>
        </p:grpSpPr>
        <p:sp>
          <p:nvSpPr>
            <p:cNvPr id="2" name="Rectangle 1"/>
            <p:cNvSpPr/>
            <p:nvPr/>
          </p:nvSpPr>
          <p:spPr>
            <a:xfrm>
              <a:off x="2931461" y="1157390"/>
              <a:ext cx="3307976" cy="3970318"/>
            </a:xfrm>
            <a:prstGeom prst="rect">
              <a:avLst/>
            </a:prstGeom>
          </p:spPr>
          <p:txBody>
            <a:bodyPr wrap="square">
              <a:spAutoFit/>
            </a:bodyPr>
            <a:lstStyle/>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TTI 11003</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TTI 11004</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TTI 11005</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ULD 120-04**</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ULD 120-05**</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DR 110-10</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UR 110-06</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UR 110-08</a:t>
              </a:r>
            </a:p>
            <a:p>
              <a:pPr marL="225425" indent="-225425">
                <a:buClr>
                  <a:srgbClr val="FFFF00"/>
                </a:buClr>
                <a:buFont typeface="Arial" panose="020B0604020202020204" pitchFamily="34" charset="0"/>
                <a:buChar char="•"/>
              </a:pPr>
              <a:r>
                <a:rPr lang="sv-SE" sz="2800" dirty="0">
                  <a:solidFill>
                    <a:schemeClr val="bg1"/>
                  </a:solidFill>
                  <a:latin typeface="Times New Roman" panose="02020603050405020304" pitchFamily="18" charset="0"/>
                  <a:cs typeface="Times New Roman" panose="02020603050405020304" pitchFamily="18" charset="0"/>
                </a:rPr>
                <a:t>UR 110-10</a:t>
              </a:r>
            </a:p>
          </p:txBody>
        </p:sp>
        <p:sp>
          <p:nvSpPr>
            <p:cNvPr id="3" name="Rectangle 2"/>
            <p:cNvSpPr/>
            <p:nvPr/>
          </p:nvSpPr>
          <p:spPr>
            <a:xfrm>
              <a:off x="1912427" y="5793893"/>
              <a:ext cx="5396029" cy="707886"/>
            </a:xfrm>
            <a:prstGeom prst="rect">
              <a:avLst/>
            </a:prstGeom>
          </p:spPr>
          <p:txBody>
            <a:bodyPr wrap="none">
              <a:spAutoFit/>
            </a:bodyPr>
            <a:lstStyle/>
            <a:p>
              <a:r>
                <a:rPr lang="en-US" sz="2000" dirty="0">
                  <a:solidFill>
                    <a:schemeClr val="bg1"/>
                  </a:solidFill>
                  <a:latin typeface="Arial" panose="020B0604020202020204" pitchFamily="34" charset="0"/>
                  <a:cs typeface="Arial" panose="020B0604020202020204" pitchFamily="34" charset="0"/>
                </a:rPr>
                <a:t>  * www.engeniatankmix.com</a:t>
              </a:r>
            </a:p>
            <a:p>
              <a:r>
                <a:rPr lang="en-US" sz="2000" dirty="0">
                  <a:solidFill>
                    <a:schemeClr val="bg1"/>
                  </a:solidFill>
                  <a:latin typeface="Arial" panose="020B0604020202020204" pitchFamily="34" charset="0"/>
                  <a:cs typeface="Arial" panose="020B0604020202020204" pitchFamily="34" charset="0"/>
                </a:rPr>
                <a:t>** ULD Nozzles must not be used over 40 PSI</a:t>
              </a:r>
            </a:p>
          </p:txBody>
        </p:sp>
        <p:sp>
          <p:nvSpPr>
            <p:cNvPr id="4" name="TextBox 3"/>
            <p:cNvSpPr txBox="1"/>
            <p:nvPr/>
          </p:nvSpPr>
          <p:spPr>
            <a:xfrm>
              <a:off x="494852" y="236668"/>
              <a:ext cx="8251115" cy="707886"/>
            </a:xfrm>
            <a:prstGeom prst="rect">
              <a:avLst/>
            </a:prstGeom>
            <a:noFill/>
          </p:spPr>
          <p:txBody>
            <a:bodyPr wrap="square" rtlCol="0">
              <a:spAutoFit/>
            </a:bodyPr>
            <a:lstStyle/>
            <a:p>
              <a:pPr algn="ctr"/>
              <a:r>
                <a:rPr lang="en-US" sz="4000" dirty="0">
                  <a:solidFill>
                    <a:schemeClr val="bg1"/>
                  </a:solidFill>
                </a:rPr>
                <a:t>Approved nozzles for Engenia* </a:t>
              </a:r>
            </a:p>
          </p:txBody>
        </p:sp>
      </p:grpSp>
    </p:spTree>
    <p:extLst>
      <p:ext uri="{BB962C8B-B14F-4D97-AF65-F5344CB8AC3E}">
        <p14:creationId xmlns:p14="http://schemas.microsoft.com/office/powerpoint/2010/main" val="2136484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52249" y="1535719"/>
            <a:ext cx="2543908" cy="2473570"/>
            <a:chOff x="785446" y="973015"/>
            <a:chExt cx="2543908" cy="2473570"/>
          </a:xfrm>
        </p:grpSpPr>
        <p:sp>
          <p:nvSpPr>
            <p:cNvPr id="5" name="Oval 4"/>
            <p:cNvSpPr/>
            <p:nvPr/>
          </p:nvSpPr>
          <p:spPr>
            <a:xfrm>
              <a:off x="785446" y="973015"/>
              <a:ext cx="2543908" cy="247357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1254369" y="1195753"/>
              <a:ext cx="1512277" cy="19929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1735011"/>
              <a:ext cx="1430216" cy="707886"/>
            </a:xfrm>
            <a:prstGeom prst="rect">
              <a:avLst/>
            </a:prstGeom>
            <a:noFill/>
          </p:spPr>
          <p:txBody>
            <a:bodyPr wrap="square" rtlCol="0">
              <a:spAutoFit/>
            </a:bodyPr>
            <a:lstStyle/>
            <a:p>
              <a:r>
                <a:rPr lang="en-US" sz="4000" b="1" dirty="0">
                  <a:latin typeface="Arial Narrow" panose="020B0606020202030204" pitchFamily="34" charset="0"/>
                </a:rPr>
                <a:t>AMS</a:t>
              </a:r>
            </a:p>
          </p:txBody>
        </p:sp>
      </p:grpSp>
      <p:grpSp>
        <p:nvGrpSpPr>
          <p:cNvPr id="15" name="Group 14"/>
          <p:cNvGrpSpPr/>
          <p:nvPr/>
        </p:nvGrpSpPr>
        <p:grpSpPr>
          <a:xfrm>
            <a:off x="4753710" y="1535719"/>
            <a:ext cx="2543908" cy="2473570"/>
            <a:chOff x="3622431" y="1008185"/>
            <a:chExt cx="2543908" cy="2473570"/>
          </a:xfrm>
        </p:grpSpPr>
        <p:sp>
          <p:nvSpPr>
            <p:cNvPr id="11" name="Oval 10"/>
            <p:cNvSpPr/>
            <p:nvPr/>
          </p:nvSpPr>
          <p:spPr>
            <a:xfrm>
              <a:off x="3622431" y="1008185"/>
              <a:ext cx="2543908" cy="247357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091354" y="1230923"/>
              <a:ext cx="1512277" cy="19929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60985" y="1770181"/>
              <a:ext cx="1430216" cy="707886"/>
            </a:xfrm>
            <a:prstGeom prst="rect">
              <a:avLst/>
            </a:prstGeom>
            <a:noFill/>
          </p:spPr>
          <p:txBody>
            <a:bodyPr wrap="square" rtlCol="0">
              <a:spAutoFit/>
            </a:bodyPr>
            <a:lstStyle/>
            <a:p>
              <a:r>
                <a:rPr lang="en-US" sz="4000" b="1" dirty="0">
                  <a:latin typeface="Arial Narrow" panose="020B0606020202030204" pitchFamily="34" charset="0"/>
                </a:rPr>
                <a:t>UAN</a:t>
              </a:r>
            </a:p>
          </p:txBody>
        </p:sp>
      </p:grpSp>
      <p:grpSp>
        <p:nvGrpSpPr>
          <p:cNvPr id="16" name="Group 15"/>
          <p:cNvGrpSpPr/>
          <p:nvPr/>
        </p:nvGrpSpPr>
        <p:grpSpPr>
          <a:xfrm>
            <a:off x="7655170" y="1535719"/>
            <a:ext cx="2567354" cy="2473570"/>
            <a:chOff x="3622431" y="1008185"/>
            <a:chExt cx="2567354" cy="2473570"/>
          </a:xfrm>
        </p:grpSpPr>
        <p:sp>
          <p:nvSpPr>
            <p:cNvPr id="17" name="Oval 16"/>
            <p:cNvSpPr/>
            <p:nvPr/>
          </p:nvSpPr>
          <p:spPr>
            <a:xfrm>
              <a:off x="3622431" y="1008185"/>
              <a:ext cx="2543908" cy="2473570"/>
            </a:xfrm>
            <a:prstGeom prst="ellips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4091354" y="1230923"/>
              <a:ext cx="1512277" cy="19929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21722" y="1641228"/>
              <a:ext cx="2368063" cy="1323439"/>
            </a:xfrm>
            <a:prstGeom prst="rect">
              <a:avLst/>
            </a:prstGeom>
            <a:noFill/>
          </p:spPr>
          <p:txBody>
            <a:bodyPr wrap="square" rtlCol="0">
              <a:spAutoFit/>
            </a:bodyPr>
            <a:lstStyle/>
            <a:p>
              <a:r>
                <a:rPr lang="en-US" sz="4000" b="1" dirty="0">
                  <a:latin typeface="Arial Narrow" panose="020B0606020202030204" pitchFamily="34" charset="0"/>
                </a:rPr>
                <a:t>Acidifying adjuvants</a:t>
              </a:r>
            </a:p>
          </p:txBody>
        </p:sp>
      </p:grpSp>
      <p:sp>
        <p:nvSpPr>
          <p:cNvPr id="20" name="TextBox 19"/>
          <p:cNvSpPr txBox="1"/>
          <p:nvPr/>
        </p:nvSpPr>
        <p:spPr>
          <a:xfrm>
            <a:off x="3106615" y="281355"/>
            <a:ext cx="6072554" cy="707886"/>
          </a:xfrm>
          <a:prstGeom prst="rect">
            <a:avLst/>
          </a:prstGeom>
          <a:noFill/>
        </p:spPr>
        <p:txBody>
          <a:bodyPr wrap="square" rtlCol="0">
            <a:spAutoFit/>
          </a:bodyPr>
          <a:lstStyle/>
          <a:p>
            <a:pPr algn="ctr"/>
            <a:r>
              <a:rPr lang="en-US" sz="4000" dirty="0" err="1">
                <a:solidFill>
                  <a:schemeClr val="bg1"/>
                </a:solidFill>
                <a:latin typeface="Arial" panose="020B0604020202020204" pitchFamily="34" charset="0"/>
                <a:cs typeface="Arial" panose="020B0604020202020204" pitchFamily="34" charset="0"/>
              </a:rPr>
              <a:t>Dicamba</a:t>
            </a:r>
            <a:r>
              <a:rPr lang="en-US" sz="4000" dirty="0">
                <a:solidFill>
                  <a:schemeClr val="bg1"/>
                </a:solidFill>
                <a:latin typeface="Arial" panose="020B0604020202020204" pitchFamily="34" charset="0"/>
                <a:cs typeface="Arial" panose="020B0604020202020204" pitchFamily="34" charset="0"/>
              </a:rPr>
              <a:t> Products</a:t>
            </a:r>
          </a:p>
        </p:txBody>
      </p:sp>
      <p:sp>
        <p:nvSpPr>
          <p:cNvPr id="21" name="TextBox 20"/>
          <p:cNvSpPr txBox="1"/>
          <p:nvPr/>
        </p:nvSpPr>
        <p:spPr>
          <a:xfrm>
            <a:off x="1957754" y="5838093"/>
            <a:ext cx="8065477" cy="646331"/>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No AMS restrictions with Enlist Duo.</a:t>
            </a:r>
          </a:p>
        </p:txBody>
      </p:sp>
    </p:spTree>
    <p:extLst>
      <p:ext uri="{BB962C8B-B14F-4D97-AF65-F5344CB8AC3E}">
        <p14:creationId xmlns:p14="http://schemas.microsoft.com/office/powerpoint/2010/main" val="1520275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81200" y="141750"/>
            <a:ext cx="8312727" cy="6817251"/>
            <a:chOff x="457199" y="141749"/>
            <a:chExt cx="8312727" cy="6817251"/>
          </a:xfrm>
        </p:grpSpPr>
        <p:sp>
          <p:nvSpPr>
            <p:cNvPr id="2" name="TextBox 1"/>
            <p:cNvSpPr txBox="1"/>
            <p:nvPr/>
          </p:nvSpPr>
          <p:spPr>
            <a:xfrm>
              <a:off x="457199" y="141749"/>
              <a:ext cx="8312727" cy="6817251"/>
            </a:xfrm>
            <a:prstGeom prst="rect">
              <a:avLst/>
            </a:prstGeom>
            <a:noFill/>
          </p:spPr>
          <p:txBody>
            <a:bodyPr wrap="square" rtlCol="0">
              <a:spAutoFit/>
            </a:bodyPr>
            <a:lstStyle/>
            <a:p>
              <a:r>
                <a:rPr lang="en-US" sz="3600" b="1" dirty="0">
                  <a:solidFill>
                    <a:srgbClr val="FFFF00"/>
                  </a:solidFill>
                  <a:latin typeface="Arial Narrow" panose="020B0606020202030204" pitchFamily="34" charset="0"/>
                </a:rPr>
                <a:t> Sources of Off-Target Deposition</a:t>
              </a:r>
            </a:p>
            <a:p>
              <a:pPr indent="-457200" defTabSz="881063">
                <a:spcBef>
                  <a:spcPts val="1800"/>
                </a:spcBef>
                <a:buClr>
                  <a:schemeClr val="bg1">
                    <a:lumMod val="75000"/>
                  </a:schemeClr>
                </a:buClr>
                <a:buSzPct val="80000"/>
                <a:buFont typeface="Arial" panose="020B0604020202020204" pitchFamily="34" charset="0"/>
                <a:buChar char="►"/>
              </a:pPr>
              <a:r>
                <a:rPr lang="en-US" sz="3600" dirty="0">
                  <a:solidFill>
                    <a:schemeClr val="bg1">
                      <a:lumMod val="75000"/>
                    </a:schemeClr>
                  </a:solidFill>
                  <a:latin typeface="Arial Narrow" panose="020B0606020202030204" pitchFamily="34" charset="0"/>
                </a:rPr>
                <a:t>Vapor drift</a:t>
              </a:r>
            </a:p>
            <a:p>
              <a:pPr indent="-457200" defTabSz="881063">
                <a:spcBef>
                  <a:spcPts val="600"/>
                </a:spcBef>
                <a:buClr>
                  <a:srgbClr val="FFFF00"/>
                </a:buClr>
                <a:buSzPct val="85000"/>
                <a:buFont typeface="Arial" panose="020B0604020202020204" pitchFamily="34" charset="0"/>
                <a:buChar char="►"/>
              </a:pPr>
              <a:r>
                <a:rPr lang="en-US" sz="3600" dirty="0">
                  <a:solidFill>
                    <a:schemeClr val="bg1"/>
                  </a:solidFill>
                  <a:latin typeface="Arial Narrow" panose="020B0606020202030204" pitchFamily="34" charset="0"/>
                </a:rPr>
                <a:t>Spray drift</a:t>
              </a:r>
            </a:p>
            <a:p>
              <a:pPr indent="-457200" defTabSz="881063">
                <a:spcBef>
                  <a:spcPts val="1800"/>
                </a:spcBef>
                <a:buClr>
                  <a:srgbClr val="FFFF00"/>
                </a:buClr>
              </a:pPr>
              <a:r>
                <a:rPr lang="en-US" sz="2400" dirty="0">
                  <a:solidFill>
                    <a:schemeClr val="bg1"/>
                  </a:solidFill>
                  <a:latin typeface="Arial Narrow" panose="020B0606020202030204" pitchFamily="34" charset="0"/>
                </a:rPr>
                <a:t>	</a:t>
              </a:r>
              <a:r>
                <a:rPr lang="en-US" sz="3200" dirty="0">
                  <a:solidFill>
                    <a:schemeClr val="bg1"/>
                  </a:solidFill>
                  <a:latin typeface="Arial Narrow" panose="020B0606020202030204" pitchFamily="34" charset="0"/>
                </a:rPr>
                <a:t>Nozzle type				Wind speed</a:t>
              </a:r>
            </a:p>
            <a:p>
              <a:pPr indent="-457200" defTabSz="881063">
                <a:buClr>
                  <a:srgbClr val="FFFF00"/>
                </a:buClr>
              </a:pPr>
              <a:r>
                <a:rPr lang="en-US" sz="3200" dirty="0">
                  <a:solidFill>
                    <a:schemeClr val="bg1"/>
                  </a:solidFill>
                  <a:latin typeface="Arial Narrow" panose="020B0606020202030204" pitchFamily="34" charset="0"/>
                </a:rPr>
                <a:t>	Spray pressure			Land terrain</a:t>
              </a:r>
            </a:p>
            <a:p>
              <a:pPr indent="-457200" defTabSz="881063">
                <a:buClr>
                  <a:srgbClr val="FFFF00"/>
                </a:buClr>
              </a:pPr>
              <a:r>
                <a:rPr lang="en-US" sz="3200" dirty="0">
                  <a:solidFill>
                    <a:schemeClr val="bg1"/>
                  </a:solidFill>
                  <a:latin typeface="Arial Narrow" panose="020B0606020202030204" pitchFamily="34" charset="0"/>
                </a:rPr>
                <a:t>	Sprayer speed			Humidity</a:t>
              </a:r>
            </a:p>
            <a:p>
              <a:pPr indent="-457200" defTabSz="881063">
                <a:buClr>
                  <a:srgbClr val="FFFF00"/>
                </a:buClr>
              </a:pPr>
              <a:r>
                <a:rPr lang="en-US" sz="3200" dirty="0">
                  <a:solidFill>
                    <a:schemeClr val="bg1"/>
                  </a:solidFill>
                  <a:latin typeface="Arial Narrow" panose="020B0606020202030204" pitchFamily="34" charset="0"/>
                </a:rPr>
                <a:t>	Boom height</a:t>
              </a:r>
            </a:p>
            <a:p>
              <a:pPr indent="-457200" defTabSz="881063">
                <a:buClr>
                  <a:srgbClr val="FFFF00"/>
                </a:buClr>
              </a:pPr>
              <a:r>
                <a:rPr lang="en-US" sz="3200" dirty="0">
                  <a:solidFill>
                    <a:schemeClr val="bg1"/>
                  </a:solidFill>
                  <a:latin typeface="Arial Narrow" panose="020B0606020202030204" pitchFamily="34" charset="0"/>
                </a:rPr>
                <a:t>	Spray volume</a:t>
              </a:r>
            </a:p>
            <a:p>
              <a:pPr indent="-457200" defTabSz="881063">
                <a:buClr>
                  <a:srgbClr val="FFFF00"/>
                </a:buClr>
              </a:pPr>
              <a:r>
                <a:rPr lang="en-US" sz="3200" dirty="0">
                  <a:solidFill>
                    <a:schemeClr val="bg1"/>
                  </a:solidFill>
                  <a:latin typeface="Arial Narrow" panose="020B0606020202030204" pitchFamily="34" charset="0"/>
                </a:rPr>
                <a:t>	Tank mixes; adjuvants</a:t>
              </a:r>
            </a:p>
            <a:p>
              <a:pPr indent="-457200" defTabSz="881063">
                <a:buClr>
                  <a:srgbClr val="FFFF00"/>
                </a:buClr>
              </a:pPr>
              <a:r>
                <a:rPr lang="en-US" sz="3200" dirty="0">
                  <a:solidFill>
                    <a:schemeClr val="bg1"/>
                  </a:solidFill>
                  <a:latin typeface="Arial Narrow" panose="020B0606020202030204" pitchFamily="34" charset="0"/>
                </a:rPr>
                <a:t>	Buffer areas</a:t>
              </a:r>
            </a:p>
            <a:p>
              <a:pPr marL="571500" indent="-571500" defTabSz="881063">
                <a:spcBef>
                  <a:spcPts val="1200"/>
                </a:spcBef>
                <a:buClr>
                  <a:schemeClr val="bg1">
                    <a:lumMod val="75000"/>
                  </a:schemeClr>
                </a:buClr>
                <a:buSzPct val="80000"/>
                <a:buFont typeface="Arial Narrow" panose="020B0606020202030204" pitchFamily="34" charset="0"/>
                <a:buChar char="►"/>
              </a:pPr>
              <a:r>
                <a:rPr lang="en-US" sz="3600" dirty="0">
                  <a:solidFill>
                    <a:schemeClr val="bg1">
                      <a:lumMod val="75000"/>
                    </a:schemeClr>
                  </a:solidFill>
                  <a:latin typeface="Arial Narrow" panose="020B0606020202030204" pitchFamily="34" charset="0"/>
                </a:rPr>
                <a:t>Sprayer contamination</a:t>
              </a:r>
            </a:p>
            <a:p>
              <a:pPr defTabSz="881063"/>
              <a:endParaRPr lang="en-US" sz="2400" dirty="0">
                <a:solidFill>
                  <a:schemeClr val="accent4">
                    <a:lumMod val="20000"/>
                    <a:lumOff val="80000"/>
                  </a:schemeClr>
                </a:solidFill>
                <a:latin typeface="Arial Narrow" panose="020B0606020202030204" pitchFamily="34" charset="0"/>
              </a:endParaRPr>
            </a:p>
          </p:txBody>
        </p:sp>
        <p:cxnSp>
          <p:nvCxnSpPr>
            <p:cNvPr id="5" name="Straight Arrow Connector 4"/>
            <p:cNvCxnSpPr/>
            <p:nvPr/>
          </p:nvCxnSpPr>
          <p:spPr>
            <a:xfrm>
              <a:off x="892373" y="5524978"/>
              <a:ext cx="363984"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9310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9866" y="167325"/>
            <a:ext cx="8012784" cy="1415772"/>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Sensitive Areas</a:t>
            </a:r>
          </a:p>
          <a:p>
            <a:pPr marL="342900" indent="-342900">
              <a:spcBef>
                <a:spcPts val="1200"/>
              </a:spcBef>
              <a:buClr>
                <a:srgbClr val="FFFF00"/>
              </a:buClr>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Labels for all herbicides being discussed require a downwind buffer for sensitive areas.</a:t>
            </a:r>
          </a:p>
        </p:txBody>
      </p:sp>
      <p:grpSp>
        <p:nvGrpSpPr>
          <p:cNvPr id="3" name="Group 2"/>
          <p:cNvGrpSpPr/>
          <p:nvPr/>
        </p:nvGrpSpPr>
        <p:grpSpPr>
          <a:xfrm>
            <a:off x="2226769" y="1977276"/>
            <a:ext cx="6949440" cy="3079189"/>
            <a:chOff x="702769" y="1977275"/>
            <a:chExt cx="6949440" cy="3079189"/>
          </a:xfrm>
        </p:grpSpPr>
        <p:sp>
          <p:nvSpPr>
            <p:cNvPr id="17" name="Rectangle 16"/>
            <p:cNvSpPr>
              <a:spLocks noChangeAspect="1"/>
            </p:cNvSpPr>
            <p:nvPr/>
          </p:nvSpPr>
          <p:spPr>
            <a:xfrm>
              <a:off x="702769" y="1977275"/>
              <a:ext cx="6949440" cy="3079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31751" y="2349798"/>
              <a:ext cx="5643368" cy="2348148"/>
              <a:chOff x="1465384" y="1107814"/>
              <a:chExt cx="6606465" cy="2348148"/>
            </a:xfrm>
          </p:grpSpPr>
          <p:grpSp>
            <p:nvGrpSpPr>
              <p:cNvPr id="4" name="Group 3"/>
              <p:cNvGrpSpPr>
                <a:grpSpLocks noChangeAspect="1"/>
              </p:cNvGrpSpPr>
              <p:nvPr/>
            </p:nvGrpSpPr>
            <p:grpSpPr>
              <a:xfrm>
                <a:off x="1465384" y="1535722"/>
                <a:ext cx="6355722" cy="1920240"/>
                <a:chOff x="1465385" y="1535723"/>
                <a:chExt cx="5509846" cy="1664677"/>
              </a:xfrm>
              <a:solidFill>
                <a:schemeClr val="bg1">
                  <a:lumMod val="75000"/>
                </a:schemeClr>
              </a:solidFill>
            </p:grpSpPr>
            <p:sp>
              <p:nvSpPr>
                <p:cNvPr id="5" name="Freeform 4"/>
                <p:cNvSpPr/>
                <p:nvPr/>
              </p:nvSpPr>
              <p:spPr>
                <a:xfrm>
                  <a:off x="1465385" y="1535723"/>
                  <a:ext cx="5509846" cy="1664677"/>
                </a:xfrm>
                <a:custGeom>
                  <a:avLst/>
                  <a:gdLst>
                    <a:gd name="connsiteX0" fmla="*/ 2766646 w 5509846"/>
                    <a:gd name="connsiteY0" fmla="*/ 0 h 1664677"/>
                    <a:gd name="connsiteX1" fmla="*/ 0 w 5509846"/>
                    <a:gd name="connsiteY1" fmla="*/ 1230923 h 1664677"/>
                    <a:gd name="connsiteX2" fmla="*/ 2754923 w 5509846"/>
                    <a:gd name="connsiteY2" fmla="*/ 1664677 h 1664677"/>
                    <a:gd name="connsiteX3" fmla="*/ 5509846 w 5509846"/>
                    <a:gd name="connsiteY3" fmla="*/ 422031 h 1664677"/>
                    <a:gd name="connsiteX4" fmla="*/ 2766646 w 5509846"/>
                    <a:gd name="connsiteY4" fmla="*/ 0 h 166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846" h="1664677">
                      <a:moveTo>
                        <a:pt x="2766646" y="0"/>
                      </a:moveTo>
                      <a:lnTo>
                        <a:pt x="0" y="1230923"/>
                      </a:lnTo>
                      <a:lnTo>
                        <a:pt x="2754923" y="1664677"/>
                      </a:lnTo>
                      <a:lnTo>
                        <a:pt x="5509846" y="422031"/>
                      </a:lnTo>
                      <a:lnTo>
                        <a:pt x="276664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6" name="Straight Connector 5"/>
                <p:cNvCxnSpPr/>
                <p:nvPr/>
              </p:nvCxnSpPr>
              <p:spPr>
                <a:xfrm flipH="1">
                  <a:off x="3810000" y="1887415"/>
                  <a:ext cx="2708031" cy="121920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flipV="1">
                <a:off x="7315199" y="1664675"/>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831012" y="1758460"/>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362091" y="1793630"/>
                <a:ext cx="398586" cy="7743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93715" y="1137138"/>
                <a:ext cx="778134" cy="584775"/>
              </a:xfrm>
              <a:prstGeom prst="rect">
                <a:avLst/>
              </a:prstGeom>
              <a:noFill/>
            </p:spPr>
            <p:txBody>
              <a:bodyPr wrap="square" rtlCol="0">
                <a:spAutoFit/>
              </a:bodyPr>
              <a:lstStyle/>
              <a:p>
                <a:endParaRPr lang="en-US" sz="1600" dirty="0">
                  <a:solidFill>
                    <a:srgbClr val="FF0000"/>
                  </a:solidFill>
                  <a:latin typeface="Arial Narrow" panose="020B0606020202030204" pitchFamily="34" charset="0"/>
                </a:endParaRPr>
              </a:p>
              <a:p>
                <a:r>
                  <a:rPr lang="en-US" sz="1600" dirty="0">
                    <a:solidFill>
                      <a:srgbClr val="FF0000"/>
                    </a:solidFill>
                    <a:latin typeface="Arial Narrow" panose="020B0606020202030204" pitchFamily="34" charset="0"/>
                  </a:rPr>
                  <a:t>buffer</a:t>
                </a:r>
              </a:p>
            </p:txBody>
          </p:sp>
          <p:sp>
            <p:nvSpPr>
              <p:cNvPr id="11" name="TextBox 10"/>
              <p:cNvSpPr txBox="1"/>
              <p:nvPr/>
            </p:nvSpPr>
            <p:spPr>
              <a:xfrm rot="495663">
                <a:off x="5462960" y="1107814"/>
                <a:ext cx="1277816" cy="584775"/>
              </a:xfrm>
              <a:prstGeom prst="rect">
                <a:avLst/>
              </a:prstGeom>
              <a:noFill/>
            </p:spPr>
            <p:txBody>
              <a:bodyPr wrap="square" rtlCol="0">
                <a:spAutoFit/>
              </a:bodyPr>
              <a:lstStyle/>
              <a:p>
                <a:r>
                  <a:rPr lang="en-US" sz="1600" dirty="0">
                    <a:solidFill>
                      <a:srgbClr val="FF0000"/>
                    </a:solidFill>
                    <a:latin typeface="Arial Narrow" panose="020B0606020202030204" pitchFamily="34" charset="0"/>
                  </a:rPr>
                  <a:t>Wind Direction</a:t>
                </a:r>
              </a:p>
            </p:txBody>
          </p:sp>
          <p:cxnSp>
            <p:nvCxnSpPr>
              <p:cNvPr id="12" name="Straight Arrow Connector 11"/>
              <p:cNvCxnSpPr/>
              <p:nvPr/>
            </p:nvCxnSpPr>
            <p:spPr>
              <a:xfrm rot="21540000">
                <a:off x="5439504" y="1433962"/>
                <a:ext cx="1219204" cy="21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45876" y="2074979"/>
                <a:ext cx="1770185" cy="646331"/>
              </a:xfrm>
              <a:prstGeom prst="rect">
                <a:avLst/>
              </a:prstGeom>
              <a:noFill/>
            </p:spPr>
            <p:txBody>
              <a:bodyPr wrap="square" rtlCol="0">
                <a:spAutoFit/>
              </a:bodyPr>
              <a:lstStyle/>
              <a:p>
                <a:pPr algn="ctr"/>
                <a:r>
                  <a:rPr lang="en-US" dirty="0">
                    <a:solidFill>
                      <a:srgbClr val="FF0000"/>
                    </a:solidFill>
                  </a:rPr>
                  <a:t>Application Area</a:t>
                </a:r>
              </a:p>
            </p:txBody>
          </p:sp>
          <p:sp>
            <p:nvSpPr>
              <p:cNvPr id="14" name="TextBox 13"/>
              <p:cNvSpPr txBox="1"/>
              <p:nvPr/>
            </p:nvSpPr>
            <p:spPr>
              <a:xfrm>
                <a:off x="6252083" y="2754924"/>
                <a:ext cx="1379638" cy="646331"/>
              </a:xfrm>
              <a:prstGeom prst="rect">
                <a:avLst/>
              </a:prstGeom>
              <a:noFill/>
            </p:spPr>
            <p:txBody>
              <a:bodyPr wrap="square" rtlCol="0">
                <a:spAutoFit/>
              </a:bodyPr>
              <a:lstStyle/>
              <a:p>
                <a:pPr algn="ctr"/>
                <a:r>
                  <a:rPr lang="en-US" dirty="0">
                    <a:solidFill>
                      <a:srgbClr val="FF0000"/>
                    </a:solidFill>
                    <a:latin typeface="Arial Narrow" panose="020B0606020202030204" pitchFamily="34" charset="0"/>
                  </a:rPr>
                  <a:t>Sensitive </a:t>
                </a:r>
              </a:p>
              <a:p>
                <a:pPr algn="ctr"/>
                <a:r>
                  <a:rPr lang="en-US" dirty="0">
                    <a:solidFill>
                      <a:srgbClr val="FF0000"/>
                    </a:solidFill>
                    <a:latin typeface="Arial Narrow" panose="020B0606020202030204" pitchFamily="34" charset="0"/>
                  </a:rPr>
                  <a:t>Area</a:t>
                </a:r>
              </a:p>
            </p:txBody>
          </p:sp>
          <p:sp>
            <p:nvSpPr>
              <p:cNvPr id="15" name="TextBox 14"/>
              <p:cNvSpPr txBox="1"/>
              <p:nvPr/>
            </p:nvSpPr>
            <p:spPr>
              <a:xfrm rot="-1440000">
                <a:off x="5627083" y="2391502"/>
                <a:ext cx="1172307" cy="338554"/>
              </a:xfrm>
              <a:prstGeom prst="rect">
                <a:avLst/>
              </a:prstGeom>
              <a:noFill/>
            </p:spPr>
            <p:txBody>
              <a:bodyPr wrap="square" rtlCol="0">
                <a:spAutoFit/>
              </a:bodyPr>
              <a:lstStyle/>
              <a:p>
                <a:r>
                  <a:rPr lang="en-US" sz="1600" dirty="0">
                    <a:solidFill>
                      <a:srgbClr val="FF0000"/>
                    </a:solidFill>
                    <a:latin typeface="Arial Narrow" panose="020B0606020202030204" pitchFamily="34" charset="0"/>
                  </a:rPr>
                  <a:t>Unsprayed</a:t>
                </a:r>
              </a:p>
            </p:txBody>
          </p:sp>
        </p:grpSp>
      </p:grpSp>
    </p:spTree>
    <p:extLst>
      <p:ext uri="{BB962C8B-B14F-4D97-AF65-F5344CB8AC3E}">
        <p14:creationId xmlns:p14="http://schemas.microsoft.com/office/powerpoint/2010/main" val="1555804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1590" y="263950"/>
            <a:ext cx="7626285" cy="353943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             </a:t>
            </a:r>
            <a:r>
              <a:rPr lang="en-US" sz="4000" dirty="0">
                <a:solidFill>
                  <a:srgbClr val="FFFF00"/>
                </a:solidFill>
                <a:latin typeface="Arial" panose="020B0604020202020204" pitchFamily="34" charset="0"/>
                <a:cs typeface="Arial" panose="020B0604020202020204" pitchFamily="34" charset="0"/>
              </a:rPr>
              <a:t>Sensitive Areas</a:t>
            </a:r>
          </a:p>
          <a:p>
            <a:pPr marL="342900" indent="-342900">
              <a:spcBef>
                <a:spcPts val="2400"/>
              </a:spcBef>
              <a:buClr>
                <a:srgbClr val="FFFF00"/>
              </a:buClr>
              <a:buFont typeface="Wingdings" panose="05000000000000000000" pitchFamily="2" charset="2"/>
              <a:buChar char="§"/>
            </a:pPr>
            <a:r>
              <a:rPr lang="en-US" sz="3600" dirty="0">
                <a:solidFill>
                  <a:schemeClr val="bg1"/>
                </a:solidFill>
                <a:latin typeface="Arial" panose="020B0604020202020204" pitchFamily="34" charset="0"/>
                <a:cs typeface="Arial" panose="020B0604020202020204" pitchFamily="34" charset="0"/>
              </a:rPr>
              <a:t>Labels for all herbicides being discussed require a downwind buffer for sensitive areas.</a:t>
            </a:r>
          </a:p>
          <a:p>
            <a:pPr marL="342900" indent="-342900">
              <a:spcBef>
                <a:spcPts val="2400"/>
              </a:spcBef>
              <a:buClr>
                <a:srgbClr val="FFFF00"/>
              </a:buClr>
              <a:buFont typeface="Wingdings" panose="05000000000000000000" pitchFamily="2" charset="2"/>
              <a:buChar char="§"/>
            </a:pPr>
            <a:r>
              <a:rPr lang="en-US" sz="3600" dirty="0">
                <a:solidFill>
                  <a:schemeClr val="bg1"/>
                </a:solidFill>
                <a:latin typeface="Arial" panose="020B0604020202020204" pitchFamily="34" charset="0"/>
                <a:cs typeface="Arial" panose="020B0604020202020204" pitchFamily="34" charset="0"/>
              </a:rPr>
              <a:t>What is a sensitive area?</a:t>
            </a:r>
          </a:p>
        </p:txBody>
      </p:sp>
    </p:spTree>
    <p:extLst>
      <p:ext uri="{BB962C8B-B14F-4D97-AF65-F5344CB8AC3E}">
        <p14:creationId xmlns:p14="http://schemas.microsoft.com/office/powerpoint/2010/main" val="1654629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3110" y="150827"/>
            <a:ext cx="8653805" cy="7017306"/>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Things that can be included in calculation of buffer*</a:t>
            </a:r>
          </a:p>
          <a:p>
            <a:pPr marL="914400" lvl="1" indent="-457200">
              <a:spcBef>
                <a:spcPts val="1200"/>
              </a:spcBef>
              <a:buClr>
                <a:srgbClr val="FFFF00"/>
              </a:buClr>
              <a:buFont typeface="+mj-lt"/>
              <a:buAutoNum type="arabicPeriod"/>
            </a:pPr>
            <a:r>
              <a:rPr lang="en-US" sz="2400" dirty="0">
                <a:solidFill>
                  <a:schemeClr val="bg1"/>
                </a:solidFill>
                <a:latin typeface="Arial" panose="020B0604020202020204" pitchFamily="34" charset="0"/>
                <a:cs typeface="Arial" panose="020B0604020202020204" pitchFamily="34" charset="0"/>
              </a:rPr>
              <a:t>Roads, paved or gravel surfaces. </a:t>
            </a:r>
          </a:p>
          <a:p>
            <a:pPr marL="914400" lvl="1" indent="-457200">
              <a:spcBef>
                <a:spcPts val="1800"/>
              </a:spcBef>
              <a:buClr>
                <a:srgbClr val="FFFF00"/>
              </a:buClr>
              <a:buFont typeface="+mj-lt"/>
              <a:buAutoNum type="arabicPeriod"/>
            </a:pPr>
            <a:r>
              <a:rPr lang="en-US" sz="2400" dirty="0">
                <a:solidFill>
                  <a:schemeClr val="bg1"/>
                </a:solidFill>
                <a:latin typeface="Arial" panose="020B0604020202020204" pitchFamily="34" charset="0"/>
                <a:cs typeface="Arial" panose="020B0604020202020204" pitchFamily="34" charset="0"/>
              </a:rPr>
              <a:t>Planted agricultural fields containing specific crops           as listed on the labels (corn, sorghum, small grains, </a:t>
            </a:r>
            <a:r>
              <a:rPr lang="en-US" sz="2400" dirty="0" err="1">
                <a:solidFill>
                  <a:schemeClr val="bg1"/>
                </a:solidFill>
                <a:latin typeface="Arial" panose="020B0604020202020204" pitchFamily="34" charset="0"/>
                <a:cs typeface="Arial" panose="020B0604020202020204" pitchFamily="34" charset="0"/>
              </a:rPr>
              <a:t>dicamba</a:t>
            </a:r>
            <a:r>
              <a:rPr lang="en-US" sz="2400" dirty="0">
                <a:solidFill>
                  <a:schemeClr val="bg1"/>
                </a:solidFill>
                <a:latin typeface="Arial" panose="020B0604020202020204" pitchFamily="34" charset="0"/>
                <a:cs typeface="Arial" panose="020B0604020202020204" pitchFamily="34" charset="0"/>
              </a:rPr>
              <a:t>- or 2,4-D tolerant cotton or soybean, depending upon trait and herbicide sprayed)</a:t>
            </a:r>
          </a:p>
          <a:p>
            <a:pPr marL="914400" lvl="1" indent="-457200">
              <a:spcBef>
                <a:spcPts val="1800"/>
              </a:spcBef>
              <a:buClr>
                <a:srgbClr val="FFFF00"/>
              </a:buClr>
              <a:buFont typeface="+mj-lt"/>
              <a:buAutoNum type="arabicPeriod"/>
            </a:pPr>
            <a:r>
              <a:rPr lang="en-US" sz="2400" dirty="0">
                <a:solidFill>
                  <a:schemeClr val="bg1"/>
                </a:solidFill>
                <a:latin typeface="Arial" panose="020B0604020202020204" pitchFamily="34" charset="0"/>
                <a:cs typeface="Arial" panose="020B0604020202020204" pitchFamily="34" charset="0"/>
              </a:rPr>
              <a:t>Agricultural fields that have been prepared for planting. </a:t>
            </a:r>
          </a:p>
          <a:p>
            <a:pPr marL="914400" lvl="1" indent="-457200">
              <a:spcBef>
                <a:spcPts val="1800"/>
              </a:spcBef>
              <a:buClr>
                <a:srgbClr val="FFFF00"/>
              </a:buClr>
              <a:buFont typeface="+mj-lt"/>
              <a:buAutoNum type="arabicPeriod"/>
            </a:pPr>
            <a:r>
              <a:rPr lang="en-US" sz="2400" dirty="0">
                <a:solidFill>
                  <a:schemeClr val="bg1"/>
                </a:solidFill>
                <a:latin typeface="Arial" panose="020B0604020202020204" pitchFamily="34" charset="0"/>
                <a:cs typeface="Arial" panose="020B0604020202020204" pitchFamily="34" charset="0"/>
              </a:rPr>
              <a:t>Areas covered by the footprint of a man-made structure with walls and/or roof (specific structures listed on some labels).</a:t>
            </a:r>
          </a:p>
          <a:p>
            <a:pPr marL="914400" lvl="1" indent="-457200">
              <a:spcBef>
                <a:spcPts val="1800"/>
              </a:spcBef>
              <a:buClr>
                <a:srgbClr val="FFFF00"/>
              </a:buClr>
              <a:buFont typeface="+mj-lt"/>
              <a:buAutoNum type="arabicPeriod"/>
            </a:pPr>
            <a:endParaRPr lang="en-US" sz="2400" dirty="0">
              <a:solidFill>
                <a:schemeClr val="bg1"/>
              </a:solidFill>
              <a:latin typeface="Arial" panose="020B0604020202020204" pitchFamily="34" charset="0"/>
              <a:cs typeface="Arial" panose="020B0604020202020204" pitchFamily="34" charset="0"/>
            </a:endParaRPr>
          </a:p>
          <a:p>
            <a:pPr lvl="1">
              <a:spcBef>
                <a:spcPts val="1800"/>
              </a:spcBef>
              <a:buClr>
                <a:srgbClr val="FFFF00"/>
              </a:buClr>
            </a:pPr>
            <a:r>
              <a:rPr lang="en-US" sz="2400" dirty="0">
                <a:solidFill>
                  <a:schemeClr val="bg1"/>
                </a:solidFill>
                <a:latin typeface="Arial" panose="020B0604020202020204" pitchFamily="34" charset="0"/>
                <a:cs typeface="Arial" panose="020B0604020202020204" pitchFamily="34" charset="0"/>
              </a:rPr>
              <a:t>* EPA says the above are NOT sensitive area.</a:t>
            </a:r>
          </a:p>
          <a:p>
            <a:pPr lvl="1">
              <a:spcBef>
                <a:spcPts val="1800"/>
              </a:spcBef>
              <a:buClr>
                <a:srgbClr val="FFFF00"/>
              </a:buClr>
            </a:pPr>
            <a:r>
              <a:rPr lang="en-US" sz="2400" dirty="0">
                <a:solidFill>
                  <a:schemeClr val="bg1"/>
                </a:solidFill>
                <a:latin typeface="Arial" panose="020B0604020202020204" pitchFamily="34" charset="0"/>
                <a:cs typeface="Arial" panose="020B0604020202020204" pitchFamily="34" charset="0"/>
              </a:rPr>
              <a:t> </a:t>
            </a:r>
          </a:p>
          <a:p>
            <a:pPr marL="342900" indent="-342900">
              <a:spcBef>
                <a:spcPts val="1200"/>
              </a:spcBef>
              <a:buClr>
                <a:srgbClr val="FFFF00"/>
              </a:buClr>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525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4512" y="197963"/>
            <a:ext cx="8502977" cy="4416594"/>
          </a:xfrm>
          <a:prstGeom prst="rect">
            <a:avLst/>
          </a:prstGeom>
          <a:noFill/>
        </p:spPr>
        <p:txBody>
          <a:bodyPr wrap="square" rtlCol="0">
            <a:spAutoFit/>
          </a:bodyPr>
          <a:lstStyle/>
          <a:p>
            <a:r>
              <a:rPr lang="en-US" sz="3200" dirty="0">
                <a:solidFill>
                  <a:srgbClr val="FFFF00"/>
                </a:solidFill>
                <a:latin typeface="Arial" panose="020B0604020202020204" pitchFamily="34" charset="0"/>
                <a:cs typeface="Arial" panose="020B0604020202020204" pitchFamily="34" charset="0"/>
              </a:rPr>
              <a:t>       So, what is a sensitive area?</a:t>
            </a:r>
          </a:p>
          <a:p>
            <a:endParaRPr lang="en-US" sz="2800" dirty="0">
              <a:solidFill>
                <a:schemeClr val="bg1"/>
              </a:solidFill>
              <a:latin typeface="Arial" panose="020B0604020202020204" pitchFamily="34" charset="0"/>
              <a:cs typeface="Arial" panose="020B0604020202020204" pitchFamily="34" charset="0"/>
            </a:endParaRPr>
          </a:p>
          <a:p>
            <a:pPr marL="457200" indent="-457200">
              <a:buClr>
                <a:srgbClr val="FFFF00"/>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Known habitat for T&amp;E species</a:t>
            </a:r>
          </a:p>
          <a:p>
            <a:pPr marL="742950" lvl="1" indent="-285750">
              <a:spcBef>
                <a:spcPts val="1800"/>
              </a:spcBef>
              <a:buClr>
                <a:srgbClr val="FFFF00"/>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Forested areas</a:t>
            </a:r>
          </a:p>
          <a:p>
            <a:pPr marL="742950" lvl="1" indent="-285750">
              <a:spcBef>
                <a:spcPts val="1800"/>
              </a:spcBef>
              <a:buClr>
                <a:srgbClr val="FFFF00"/>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Hedgerows</a:t>
            </a:r>
          </a:p>
          <a:p>
            <a:pPr marL="742950" lvl="1" indent="-285750">
              <a:spcBef>
                <a:spcPts val="1800"/>
              </a:spcBef>
              <a:buClr>
                <a:srgbClr val="FFFF00"/>
              </a:buClr>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Water bodies (ponds, lakes, streams, marshes, wetlands, </a:t>
            </a:r>
            <a:r>
              <a:rPr lang="en-US" sz="2800" dirty="0" err="1">
                <a:solidFill>
                  <a:schemeClr val="bg1"/>
                </a:solidFill>
                <a:latin typeface="Arial" panose="020B0604020202020204" pitchFamily="34" charset="0"/>
                <a:cs typeface="Arial" panose="020B0604020202020204" pitchFamily="34" charset="0"/>
              </a:rPr>
              <a:t>etc</a:t>
            </a:r>
            <a:r>
              <a:rPr lang="en-US" sz="2800"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28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7464" y="265176"/>
            <a:ext cx="8549640" cy="5724644"/>
          </a:xfrm>
          <a:prstGeom prst="rect">
            <a:avLst/>
          </a:prstGeom>
          <a:noFill/>
        </p:spPr>
        <p:txBody>
          <a:bodyPr wrap="square" rtlCol="0">
            <a:spAutoFit/>
          </a:bodyPr>
          <a:lstStyle/>
          <a:p>
            <a:r>
              <a:rPr lang="en-US" sz="2800" dirty="0">
                <a:solidFill>
                  <a:srgbClr val="FFFF00"/>
                </a:solidFill>
                <a:latin typeface="Arial" panose="020B0604020202020204" pitchFamily="34" charset="0"/>
                <a:cs typeface="Arial" panose="020B0604020202020204" pitchFamily="34" charset="0"/>
              </a:rPr>
              <a:t>What do the labels say concerning sensitive crops?</a:t>
            </a:r>
          </a:p>
          <a:p>
            <a:endParaRPr lang="en-US" sz="2800" dirty="0">
              <a:solidFill>
                <a:schemeClr val="bg1"/>
              </a:solidFill>
              <a:latin typeface="Arial" panose="020B0604020202020204" pitchFamily="34" charset="0"/>
              <a:cs typeface="Arial" panose="020B0604020202020204" pitchFamily="34" charset="0"/>
            </a:endParaRPr>
          </a:p>
          <a:p>
            <a:pPr marL="285750" indent="-285750">
              <a:buClr>
                <a:srgbClr val="FFFF00"/>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Enlist Duo, Engenia, </a:t>
            </a:r>
            <a:r>
              <a:rPr lang="en-US" sz="2800" dirty="0" err="1">
                <a:solidFill>
                  <a:schemeClr val="bg1"/>
                </a:solidFill>
                <a:latin typeface="Arial" panose="020B0604020202020204" pitchFamily="34" charset="0"/>
                <a:cs typeface="Arial" panose="020B0604020202020204" pitchFamily="34" charset="0"/>
              </a:rPr>
              <a:t>Fexapan</a:t>
            </a:r>
            <a:r>
              <a:rPr lang="en-US" sz="2800" dirty="0">
                <a:solidFill>
                  <a:schemeClr val="bg1"/>
                </a:solidFill>
                <a:latin typeface="Arial" panose="020B0604020202020204" pitchFamily="34" charset="0"/>
                <a:cs typeface="Arial" panose="020B0604020202020204" pitchFamily="34" charset="0"/>
              </a:rPr>
              <a:t>, and XtendiMax supplemental labels all say </a:t>
            </a:r>
            <a:r>
              <a:rPr lang="en-US" sz="2800" u="sng" dirty="0">
                <a:solidFill>
                  <a:schemeClr val="bg1"/>
                </a:solidFill>
                <a:latin typeface="Arial" panose="020B0604020202020204" pitchFamily="34" charset="0"/>
                <a:cs typeface="Arial" panose="020B0604020202020204" pitchFamily="34" charset="0"/>
              </a:rPr>
              <a:t>do not spray </a:t>
            </a:r>
            <a:r>
              <a:rPr lang="en-US" sz="2800" dirty="0">
                <a:solidFill>
                  <a:schemeClr val="bg1"/>
                </a:solidFill>
                <a:latin typeface="Arial" panose="020B0604020202020204" pitchFamily="34" charset="0"/>
                <a:cs typeface="Arial" panose="020B0604020202020204" pitchFamily="34" charset="0"/>
              </a:rPr>
              <a:t>when wind is toward sensitive (or susceptible) crops.</a:t>
            </a:r>
          </a:p>
          <a:p>
            <a:pPr marL="285750" indent="-285750">
              <a:spcBef>
                <a:spcPts val="1200"/>
              </a:spcBef>
              <a:buClr>
                <a:srgbClr val="FFFF00"/>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Supplemental labels list a number of susceptible crops.</a:t>
            </a:r>
          </a:p>
          <a:p>
            <a:pPr marL="285750" indent="-285750">
              <a:spcBef>
                <a:spcPts val="1200"/>
              </a:spcBef>
              <a:buClr>
                <a:srgbClr val="FFFF00"/>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Home gardens and other residential plants not mentioned.</a:t>
            </a:r>
          </a:p>
          <a:p>
            <a:pPr marL="285750" indent="-285750">
              <a:spcBef>
                <a:spcPts val="1200"/>
              </a:spcBef>
              <a:buClr>
                <a:srgbClr val="FFFF00"/>
              </a:buClr>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Additional wording basically saying not to allow contact with any sensitive plant.</a:t>
            </a:r>
          </a:p>
          <a:p>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4941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1738" y="152400"/>
            <a:ext cx="6533983" cy="4331084"/>
            <a:chOff x="1097737" y="152400"/>
            <a:chExt cx="6533983" cy="4331084"/>
          </a:xfrm>
        </p:grpSpPr>
        <p:grpSp>
          <p:nvGrpSpPr>
            <p:cNvPr id="9" name="Group 8"/>
            <p:cNvGrpSpPr>
              <a:grpSpLocks noChangeAspect="1"/>
            </p:cNvGrpSpPr>
            <p:nvPr/>
          </p:nvGrpSpPr>
          <p:grpSpPr>
            <a:xfrm>
              <a:off x="1097737" y="2563244"/>
              <a:ext cx="6355722" cy="1920240"/>
              <a:chOff x="1465385" y="1535723"/>
              <a:chExt cx="5509846" cy="1664677"/>
            </a:xfrm>
            <a:solidFill>
              <a:schemeClr val="bg1">
                <a:lumMod val="75000"/>
              </a:schemeClr>
            </a:solidFill>
          </p:grpSpPr>
          <p:sp>
            <p:nvSpPr>
              <p:cNvPr id="3" name="Freeform 2"/>
              <p:cNvSpPr/>
              <p:nvPr/>
            </p:nvSpPr>
            <p:spPr>
              <a:xfrm>
                <a:off x="1465385" y="1535723"/>
                <a:ext cx="5509846" cy="1664677"/>
              </a:xfrm>
              <a:custGeom>
                <a:avLst/>
                <a:gdLst>
                  <a:gd name="connsiteX0" fmla="*/ 2766646 w 5509846"/>
                  <a:gd name="connsiteY0" fmla="*/ 0 h 1664677"/>
                  <a:gd name="connsiteX1" fmla="*/ 0 w 5509846"/>
                  <a:gd name="connsiteY1" fmla="*/ 1230923 h 1664677"/>
                  <a:gd name="connsiteX2" fmla="*/ 2754923 w 5509846"/>
                  <a:gd name="connsiteY2" fmla="*/ 1664677 h 1664677"/>
                  <a:gd name="connsiteX3" fmla="*/ 5509846 w 5509846"/>
                  <a:gd name="connsiteY3" fmla="*/ 422031 h 1664677"/>
                  <a:gd name="connsiteX4" fmla="*/ 2766646 w 5509846"/>
                  <a:gd name="connsiteY4" fmla="*/ 0 h 166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846" h="1664677">
                    <a:moveTo>
                      <a:pt x="2766646" y="0"/>
                    </a:moveTo>
                    <a:lnTo>
                      <a:pt x="0" y="1230923"/>
                    </a:lnTo>
                    <a:lnTo>
                      <a:pt x="2754923" y="1664677"/>
                    </a:lnTo>
                    <a:lnTo>
                      <a:pt x="5509846" y="422031"/>
                    </a:lnTo>
                    <a:lnTo>
                      <a:pt x="276664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515278" y="1856926"/>
                <a:ext cx="2708031" cy="121920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6619308" y="2621859"/>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463365" y="2785982"/>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80000">
              <a:off x="6631031" y="2744560"/>
              <a:ext cx="773722" cy="15403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32285" y="2164660"/>
              <a:ext cx="701422" cy="584775"/>
            </a:xfrm>
            <a:prstGeom prst="rect">
              <a:avLst/>
            </a:prstGeom>
            <a:noFill/>
          </p:spPr>
          <p:txBody>
            <a:bodyPr wrap="square" rtlCol="0">
              <a:spAutoFit/>
            </a:bodyPr>
            <a:lstStyle/>
            <a:p>
              <a:r>
                <a:rPr lang="en-US" sz="1600" dirty="0">
                  <a:latin typeface="Arial Narrow" panose="020B0606020202030204" pitchFamily="34" charset="0"/>
                </a:rPr>
                <a:t>110 </a:t>
              </a:r>
              <a:r>
                <a:rPr lang="en-US" sz="1600" dirty="0" err="1">
                  <a:latin typeface="Arial Narrow" panose="020B0606020202030204" pitchFamily="34" charset="0"/>
                </a:rPr>
                <a:t>ft</a:t>
              </a:r>
              <a:endParaRPr lang="en-US" sz="1600" dirty="0">
                <a:latin typeface="Arial Narrow" panose="020B0606020202030204" pitchFamily="34" charset="0"/>
              </a:endParaRPr>
            </a:p>
            <a:p>
              <a:r>
                <a:rPr lang="en-US" sz="1600" dirty="0">
                  <a:latin typeface="Arial Narrow" panose="020B0606020202030204" pitchFamily="34" charset="0"/>
                </a:rPr>
                <a:t>buffer</a:t>
              </a:r>
            </a:p>
          </p:txBody>
        </p:sp>
        <p:sp>
          <p:nvSpPr>
            <p:cNvPr id="19" name="TextBox 18"/>
            <p:cNvSpPr txBox="1"/>
            <p:nvPr/>
          </p:nvSpPr>
          <p:spPr>
            <a:xfrm rot="495663">
              <a:off x="5095312" y="2003922"/>
              <a:ext cx="1277816" cy="338554"/>
            </a:xfrm>
            <a:prstGeom prst="rect">
              <a:avLst/>
            </a:prstGeom>
            <a:noFill/>
          </p:spPr>
          <p:txBody>
            <a:bodyPr wrap="square" rtlCol="0">
              <a:spAutoFit/>
            </a:bodyPr>
            <a:lstStyle/>
            <a:p>
              <a:r>
                <a:rPr lang="en-US" sz="1600" dirty="0">
                  <a:latin typeface="Arial Narrow" panose="020B0606020202030204" pitchFamily="34" charset="0"/>
                </a:rPr>
                <a:t>Wind Direction</a:t>
              </a:r>
            </a:p>
          </p:txBody>
        </p:sp>
        <p:cxnSp>
          <p:nvCxnSpPr>
            <p:cNvPr id="21" name="Straight Arrow Connector 20"/>
            <p:cNvCxnSpPr/>
            <p:nvPr/>
          </p:nvCxnSpPr>
          <p:spPr>
            <a:xfrm rot="21540000">
              <a:off x="5071857" y="2233542"/>
              <a:ext cx="1219204" cy="21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50694" y="3102501"/>
              <a:ext cx="1770185" cy="646331"/>
            </a:xfrm>
            <a:prstGeom prst="rect">
              <a:avLst/>
            </a:prstGeom>
            <a:noFill/>
          </p:spPr>
          <p:txBody>
            <a:bodyPr wrap="square" rtlCol="0">
              <a:spAutoFit/>
            </a:bodyPr>
            <a:lstStyle/>
            <a:p>
              <a:pPr algn="ctr"/>
              <a:r>
                <a:rPr lang="en-US" dirty="0" err="1"/>
                <a:t>XtendiMax</a:t>
              </a:r>
              <a:endParaRPr lang="en-US" dirty="0"/>
            </a:p>
            <a:p>
              <a:pPr algn="ctr"/>
              <a:r>
                <a:rPr lang="en-US" dirty="0"/>
                <a:t>Application Area</a:t>
              </a:r>
            </a:p>
          </p:txBody>
        </p:sp>
        <p:sp>
          <p:nvSpPr>
            <p:cNvPr id="24" name="TextBox 23"/>
            <p:cNvSpPr txBox="1"/>
            <p:nvPr/>
          </p:nvSpPr>
          <p:spPr>
            <a:xfrm>
              <a:off x="6173827" y="3782446"/>
              <a:ext cx="1090246" cy="646331"/>
            </a:xfrm>
            <a:prstGeom prst="rect">
              <a:avLst/>
            </a:prstGeom>
            <a:noFill/>
          </p:spPr>
          <p:txBody>
            <a:bodyPr wrap="square" rtlCol="0">
              <a:spAutoFit/>
            </a:bodyPr>
            <a:lstStyle/>
            <a:p>
              <a:pPr algn="ctr"/>
              <a:r>
                <a:rPr lang="en-US" dirty="0">
                  <a:latin typeface="Arial Narrow" panose="020B0606020202030204" pitchFamily="34" charset="0"/>
                </a:rPr>
                <a:t>Sensitive </a:t>
              </a:r>
            </a:p>
            <a:p>
              <a:pPr algn="ctr"/>
              <a:r>
                <a:rPr lang="en-US" dirty="0">
                  <a:latin typeface="Arial Narrow" panose="020B0606020202030204" pitchFamily="34" charset="0"/>
                </a:rPr>
                <a:t>Area</a:t>
              </a:r>
            </a:p>
          </p:txBody>
        </p:sp>
        <p:sp>
          <p:nvSpPr>
            <p:cNvPr id="26" name="TextBox 25"/>
            <p:cNvSpPr txBox="1"/>
            <p:nvPr/>
          </p:nvSpPr>
          <p:spPr>
            <a:xfrm>
              <a:off x="1159497" y="152400"/>
              <a:ext cx="6472223" cy="830997"/>
            </a:xfrm>
            <a:prstGeom prst="rect">
              <a:avLst/>
            </a:prstGeom>
            <a:solidFill>
              <a:srgbClr val="C00000"/>
            </a:solidFill>
            <a:ln>
              <a:solidFill>
                <a:srgbClr val="C00000"/>
              </a:solidFill>
            </a:ln>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Adapted from:  </a:t>
              </a:r>
              <a:r>
                <a:rPr lang="en-US" sz="2400" dirty="0" err="1">
                  <a:solidFill>
                    <a:schemeClr val="bg1"/>
                  </a:solidFill>
                  <a:latin typeface="Arial" panose="020B0604020202020204" pitchFamily="34" charset="0"/>
                  <a:cs typeface="Arial" panose="020B0604020202020204" pitchFamily="34" charset="0"/>
                </a:rPr>
                <a:t>XtendiMax</a:t>
              </a:r>
              <a:r>
                <a:rPr lang="en-US" sz="2400" dirty="0">
                  <a:solidFill>
                    <a:schemeClr val="bg1"/>
                  </a:solidFill>
                  <a:latin typeface="Arial" panose="020B0604020202020204" pitchFamily="34" charset="0"/>
                  <a:cs typeface="Arial" panose="020B0604020202020204" pitchFamily="34" charset="0"/>
                </a:rPr>
                <a:t> and </a:t>
              </a:r>
              <a:r>
                <a:rPr lang="en-US" sz="2400" dirty="0" err="1">
                  <a:solidFill>
                    <a:schemeClr val="bg1"/>
                  </a:solidFill>
                  <a:latin typeface="Arial" panose="020B0604020202020204" pitchFamily="34" charset="0"/>
                  <a:cs typeface="Arial" panose="020B0604020202020204" pitchFamily="34" charset="0"/>
                </a:rPr>
                <a:t>Engenia</a:t>
              </a:r>
              <a:r>
                <a:rPr lang="en-US" sz="2400" dirty="0">
                  <a:solidFill>
                    <a:schemeClr val="bg1"/>
                  </a:solidFill>
                  <a:latin typeface="Arial" panose="020B0604020202020204" pitchFamily="34" charset="0"/>
                  <a:cs typeface="Arial" panose="020B0604020202020204" pitchFamily="34" charset="0"/>
                </a:rPr>
                <a:t> supplemental labels</a:t>
              </a:r>
            </a:p>
          </p:txBody>
        </p:sp>
        <p:sp>
          <p:nvSpPr>
            <p:cNvPr id="27" name="TextBox 26"/>
            <p:cNvSpPr txBox="1"/>
            <p:nvPr/>
          </p:nvSpPr>
          <p:spPr>
            <a:xfrm rot="-1440000">
              <a:off x="5177375" y="3372132"/>
              <a:ext cx="1172307" cy="338554"/>
            </a:xfrm>
            <a:prstGeom prst="rect">
              <a:avLst/>
            </a:prstGeom>
            <a:noFill/>
          </p:spPr>
          <p:txBody>
            <a:bodyPr wrap="square" rtlCol="0">
              <a:spAutoFit/>
            </a:bodyPr>
            <a:lstStyle/>
            <a:p>
              <a:r>
                <a:rPr lang="en-US" sz="1600" dirty="0">
                  <a:latin typeface="Arial Narrow" panose="020B0606020202030204" pitchFamily="34" charset="0"/>
                </a:rPr>
                <a:t>Unsprayed</a:t>
              </a:r>
            </a:p>
          </p:txBody>
        </p:sp>
      </p:grpSp>
    </p:spTree>
    <p:extLst>
      <p:ext uri="{BB962C8B-B14F-4D97-AF65-F5344CB8AC3E}">
        <p14:creationId xmlns:p14="http://schemas.microsoft.com/office/powerpoint/2010/main" val="2285862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81460" y="152401"/>
            <a:ext cx="6381946" cy="830997"/>
          </a:xfrm>
          <a:prstGeom prst="rect">
            <a:avLst/>
          </a:prstGeom>
          <a:solidFill>
            <a:srgbClr val="C00000"/>
          </a:solidFill>
          <a:ln>
            <a:solidFill>
              <a:srgbClr val="C00000"/>
            </a:solidFill>
          </a:ln>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Adapted from:  </a:t>
            </a:r>
            <a:r>
              <a:rPr lang="en-US" sz="2400" dirty="0" err="1">
                <a:solidFill>
                  <a:schemeClr val="bg1"/>
                </a:solidFill>
                <a:latin typeface="Arial" panose="020B0604020202020204" pitchFamily="34" charset="0"/>
                <a:cs typeface="Arial" panose="020B0604020202020204" pitchFamily="34" charset="0"/>
              </a:rPr>
              <a:t>XtendiMax</a:t>
            </a:r>
            <a:r>
              <a:rPr lang="en-US" sz="2400" dirty="0">
                <a:solidFill>
                  <a:schemeClr val="bg1"/>
                </a:solidFill>
                <a:latin typeface="Arial" panose="020B0604020202020204" pitchFamily="34" charset="0"/>
                <a:cs typeface="Arial" panose="020B0604020202020204" pitchFamily="34" charset="0"/>
              </a:rPr>
              <a:t> and </a:t>
            </a:r>
            <a:r>
              <a:rPr lang="en-US" sz="2400" dirty="0" err="1">
                <a:solidFill>
                  <a:schemeClr val="bg1"/>
                </a:solidFill>
                <a:latin typeface="Arial" panose="020B0604020202020204" pitchFamily="34" charset="0"/>
                <a:cs typeface="Arial" panose="020B0604020202020204" pitchFamily="34" charset="0"/>
              </a:rPr>
              <a:t>Engenia</a:t>
            </a:r>
            <a:r>
              <a:rPr lang="en-US" sz="2400" dirty="0">
                <a:solidFill>
                  <a:schemeClr val="bg1"/>
                </a:solidFill>
                <a:latin typeface="Arial" panose="020B0604020202020204" pitchFamily="34" charset="0"/>
                <a:cs typeface="Arial" panose="020B0604020202020204" pitchFamily="34" charset="0"/>
              </a:rPr>
              <a:t> supplemental labels</a:t>
            </a:r>
          </a:p>
        </p:txBody>
      </p:sp>
      <p:grpSp>
        <p:nvGrpSpPr>
          <p:cNvPr id="2" name="Group 1"/>
          <p:cNvGrpSpPr/>
          <p:nvPr/>
        </p:nvGrpSpPr>
        <p:grpSpPr>
          <a:xfrm>
            <a:off x="3191494" y="1825296"/>
            <a:ext cx="6599818" cy="2445048"/>
            <a:chOff x="1667494" y="1825296"/>
            <a:chExt cx="6599818" cy="2445048"/>
          </a:xfrm>
        </p:grpSpPr>
        <p:grpSp>
          <p:nvGrpSpPr>
            <p:cNvPr id="9" name="Group 8"/>
            <p:cNvGrpSpPr>
              <a:grpSpLocks noChangeAspect="1"/>
            </p:cNvGrpSpPr>
            <p:nvPr/>
          </p:nvGrpSpPr>
          <p:grpSpPr>
            <a:xfrm>
              <a:off x="1667494" y="2146278"/>
              <a:ext cx="6355722" cy="1920240"/>
              <a:chOff x="1465385" y="1535723"/>
              <a:chExt cx="5509846" cy="1664677"/>
            </a:xfrm>
            <a:solidFill>
              <a:schemeClr val="bg1">
                <a:lumMod val="75000"/>
              </a:schemeClr>
            </a:solidFill>
          </p:grpSpPr>
          <p:sp>
            <p:nvSpPr>
              <p:cNvPr id="3" name="Freeform 2"/>
              <p:cNvSpPr/>
              <p:nvPr/>
            </p:nvSpPr>
            <p:spPr>
              <a:xfrm>
                <a:off x="1465385" y="1535723"/>
                <a:ext cx="5509846" cy="1664677"/>
              </a:xfrm>
              <a:custGeom>
                <a:avLst/>
                <a:gdLst>
                  <a:gd name="connsiteX0" fmla="*/ 2766646 w 5509846"/>
                  <a:gd name="connsiteY0" fmla="*/ 0 h 1664677"/>
                  <a:gd name="connsiteX1" fmla="*/ 0 w 5509846"/>
                  <a:gd name="connsiteY1" fmla="*/ 1230923 h 1664677"/>
                  <a:gd name="connsiteX2" fmla="*/ 2754923 w 5509846"/>
                  <a:gd name="connsiteY2" fmla="*/ 1664677 h 1664677"/>
                  <a:gd name="connsiteX3" fmla="*/ 5509846 w 5509846"/>
                  <a:gd name="connsiteY3" fmla="*/ 422031 h 1664677"/>
                  <a:gd name="connsiteX4" fmla="*/ 2766646 w 5509846"/>
                  <a:gd name="connsiteY4" fmla="*/ 0 h 166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846" h="1664677">
                    <a:moveTo>
                      <a:pt x="2766646" y="0"/>
                    </a:moveTo>
                    <a:lnTo>
                      <a:pt x="0" y="1230923"/>
                    </a:lnTo>
                    <a:lnTo>
                      <a:pt x="2754923" y="1664677"/>
                    </a:lnTo>
                    <a:lnTo>
                      <a:pt x="5509846" y="422031"/>
                    </a:lnTo>
                    <a:lnTo>
                      <a:pt x="276664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515278" y="1856926"/>
                <a:ext cx="2708031" cy="121920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7147214" y="2282495"/>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264647" y="2446618"/>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46824" y="2446618"/>
              <a:ext cx="1020488" cy="14777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99932" y="1825296"/>
              <a:ext cx="701422" cy="584775"/>
            </a:xfrm>
            <a:prstGeom prst="rect">
              <a:avLst/>
            </a:prstGeom>
            <a:noFill/>
          </p:spPr>
          <p:txBody>
            <a:bodyPr wrap="square" rtlCol="0">
              <a:spAutoFit/>
            </a:bodyPr>
            <a:lstStyle/>
            <a:p>
              <a:r>
                <a:rPr lang="en-US" sz="1600" dirty="0">
                  <a:latin typeface="Arial Narrow" panose="020B0606020202030204" pitchFamily="34" charset="0"/>
                </a:rPr>
                <a:t>110 </a:t>
              </a:r>
              <a:r>
                <a:rPr lang="en-US" sz="1600" dirty="0" err="1">
                  <a:latin typeface="Arial Narrow" panose="020B0606020202030204" pitchFamily="34" charset="0"/>
                </a:rPr>
                <a:t>ft</a:t>
              </a:r>
              <a:endParaRPr lang="en-US" sz="1600" dirty="0">
                <a:latin typeface="Arial Narrow" panose="020B0606020202030204" pitchFamily="34" charset="0"/>
              </a:endParaRPr>
            </a:p>
            <a:p>
              <a:r>
                <a:rPr lang="en-US" sz="1600" dirty="0">
                  <a:latin typeface="Arial Narrow" panose="020B0606020202030204" pitchFamily="34" charset="0"/>
                </a:rPr>
                <a:t>buffer</a:t>
              </a:r>
            </a:p>
          </p:txBody>
        </p:sp>
        <p:sp>
          <p:nvSpPr>
            <p:cNvPr id="19" name="TextBox 18"/>
            <p:cNvSpPr txBox="1"/>
            <p:nvPr/>
          </p:nvSpPr>
          <p:spPr>
            <a:xfrm rot="495663">
              <a:off x="5462959" y="1919082"/>
              <a:ext cx="1277816" cy="338554"/>
            </a:xfrm>
            <a:prstGeom prst="rect">
              <a:avLst/>
            </a:prstGeom>
            <a:noFill/>
          </p:spPr>
          <p:txBody>
            <a:bodyPr wrap="square" rtlCol="0">
              <a:spAutoFit/>
            </a:bodyPr>
            <a:lstStyle/>
            <a:p>
              <a:r>
                <a:rPr lang="en-US" sz="1600" dirty="0">
                  <a:latin typeface="Arial Narrow" panose="020B0606020202030204" pitchFamily="34" charset="0"/>
                </a:rPr>
                <a:t>Wind Direction</a:t>
              </a:r>
            </a:p>
          </p:txBody>
        </p:sp>
        <p:cxnSp>
          <p:nvCxnSpPr>
            <p:cNvPr id="21" name="Straight Arrow Connector 20"/>
            <p:cNvCxnSpPr/>
            <p:nvPr/>
          </p:nvCxnSpPr>
          <p:spPr>
            <a:xfrm rot="-60000">
              <a:off x="5439504" y="2176984"/>
              <a:ext cx="1219204" cy="21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18341" y="2763137"/>
              <a:ext cx="1770185" cy="646331"/>
            </a:xfrm>
            <a:prstGeom prst="rect">
              <a:avLst/>
            </a:prstGeom>
            <a:noFill/>
          </p:spPr>
          <p:txBody>
            <a:bodyPr wrap="square" rtlCol="0">
              <a:spAutoFit/>
            </a:bodyPr>
            <a:lstStyle/>
            <a:p>
              <a:pPr algn="ctr"/>
              <a:r>
                <a:rPr lang="en-US" dirty="0" err="1"/>
                <a:t>XtendiMax</a:t>
              </a:r>
              <a:endParaRPr lang="en-US" dirty="0"/>
            </a:p>
            <a:p>
              <a:pPr algn="ctr"/>
              <a:r>
                <a:rPr lang="en-US" dirty="0"/>
                <a:t>Application Area</a:t>
              </a:r>
            </a:p>
          </p:txBody>
        </p:sp>
        <p:sp>
          <p:nvSpPr>
            <p:cNvPr id="24" name="TextBox 23"/>
            <p:cNvSpPr txBox="1"/>
            <p:nvPr/>
          </p:nvSpPr>
          <p:spPr>
            <a:xfrm>
              <a:off x="7003383" y="3443082"/>
              <a:ext cx="1090246" cy="646331"/>
            </a:xfrm>
            <a:prstGeom prst="rect">
              <a:avLst/>
            </a:prstGeom>
            <a:noFill/>
          </p:spPr>
          <p:txBody>
            <a:bodyPr wrap="square" rtlCol="0">
              <a:spAutoFit/>
            </a:bodyPr>
            <a:lstStyle/>
            <a:p>
              <a:pPr algn="ctr"/>
              <a:r>
                <a:rPr lang="en-US" dirty="0">
                  <a:latin typeface="Arial Narrow" panose="020B0606020202030204" pitchFamily="34" charset="0"/>
                </a:rPr>
                <a:t>Sensitive </a:t>
              </a:r>
            </a:p>
            <a:p>
              <a:pPr algn="ctr"/>
              <a:r>
                <a:rPr lang="en-US" dirty="0">
                  <a:latin typeface="Arial Narrow" panose="020B0606020202030204" pitchFamily="34" charset="0"/>
                </a:rPr>
                <a:t>Area</a:t>
              </a:r>
            </a:p>
          </p:txBody>
        </p:sp>
        <p:sp>
          <p:nvSpPr>
            <p:cNvPr id="27" name="TextBox 26"/>
            <p:cNvSpPr txBox="1"/>
            <p:nvPr/>
          </p:nvSpPr>
          <p:spPr>
            <a:xfrm rot="20160000">
              <a:off x="4998267" y="3268442"/>
              <a:ext cx="1172307" cy="338554"/>
            </a:xfrm>
            <a:prstGeom prst="rect">
              <a:avLst/>
            </a:prstGeom>
            <a:noFill/>
          </p:spPr>
          <p:txBody>
            <a:bodyPr wrap="square" rtlCol="0">
              <a:spAutoFit/>
            </a:bodyPr>
            <a:lstStyle/>
            <a:p>
              <a:r>
                <a:rPr lang="en-US" sz="1600" dirty="0">
                  <a:latin typeface="Arial Narrow" panose="020B0606020202030204" pitchFamily="34" charset="0"/>
                </a:rPr>
                <a:t>Unsprayed</a:t>
              </a:r>
            </a:p>
          </p:txBody>
        </p:sp>
        <p:cxnSp>
          <p:nvCxnSpPr>
            <p:cNvPr id="4" name="Straight Connector 3"/>
            <p:cNvCxnSpPr/>
            <p:nvPr/>
          </p:nvCxnSpPr>
          <p:spPr>
            <a:xfrm flipV="1">
              <a:off x="5062195" y="2808992"/>
              <a:ext cx="3054285" cy="1461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20160000">
              <a:off x="4867867" y="3779056"/>
              <a:ext cx="1172307" cy="338554"/>
            </a:xfrm>
            <a:prstGeom prst="rect">
              <a:avLst/>
            </a:prstGeom>
            <a:noFill/>
          </p:spPr>
          <p:txBody>
            <a:bodyPr wrap="square" rtlCol="0">
              <a:spAutoFit/>
            </a:bodyPr>
            <a:lstStyle/>
            <a:p>
              <a:r>
                <a:rPr lang="en-US" sz="1600" dirty="0">
                  <a:latin typeface="Arial Narrow" panose="020B0606020202030204" pitchFamily="34" charset="0"/>
                </a:rPr>
                <a:t>20-ft road</a:t>
              </a:r>
            </a:p>
          </p:txBody>
        </p:sp>
        <p:cxnSp>
          <p:nvCxnSpPr>
            <p:cNvPr id="31" name="Straight Arrow Connector 30"/>
            <p:cNvCxnSpPr/>
            <p:nvPr/>
          </p:nvCxnSpPr>
          <p:spPr>
            <a:xfrm>
              <a:off x="6381946" y="2884603"/>
              <a:ext cx="868839" cy="9786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86728" y="2599867"/>
              <a:ext cx="701422" cy="338554"/>
            </a:xfrm>
            <a:prstGeom prst="rect">
              <a:avLst/>
            </a:prstGeom>
            <a:noFill/>
          </p:spPr>
          <p:txBody>
            <a:bodyPr wrap="square" rtlCol="0">
              <a:spAutoFit/>
            </a:bodyPr>
            <a:lstStyle/>
            <a:p>
              <a:r>
                <a:rPr lang="en-US" sz="1600" dirty="0">
                  <a:latin typeface="Arial Narrow" panose="020B0606020202030204" pitchFamily="34" charset="0"/>
                </a:rPr>
                <a:t>90 </a:t>
              </a:r>
              <a:r>
                <a:rPr lang="en-US" sz="1600" dirty="0" err="1">
                  <a:latin typeface="Arial Narrow" panose="020B0606020202030204" pitchFamily="34" charset="0"/>
                </a:rPr>
                <a:t>ft</a:t>
              </a:r>
              <a:endParaRPr lang="en-US" sz="1600" dirty="0">
                <a:latin typeface="Arial Narrow" panose="020B0606020202030204" pitchFamily="34" charset="0"/>
              </a:endParaRPr>
            </a:p>
          </p:txBody>
        </p:sp>
      </p:grpSp>
    </p:spTree>
    <p:extLst>
      <p:ext uri="{BB962C8B-B14F-4D97-AF65-F5344CB8AC3E}">
        <p14:creationId xmlns:p14="http://schemas.microsoft.com/office/powerpoint/2010/main" val="2197337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10708" y="152401"/>
            <a:ext cx="4454766" cy="461665"/>
          </a:xfrm>
          <a:prstGeom prst="rect">
            <a:avLst/>
          </a:prstGeom>
          <a:solidFill>
            <a:srgbClr val="C00000"/>
          </a:solidFill>
          <a:ln>
            <a:solidFill>
              <a:srgbClr val="C00000"/>
            </a:solidFill>
          </a:ln>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Adapted from:  Enlist Duo label</a:t>
            </a:r>
          </a:p>
        </p:txBody>
      </p:sp>
      <p:grpSp>
        <p:nvGrpSpPr>
          <p:cNvPr id="2" name="Group 1"/>
          <p:cNvGrpSpPr/>
          <p:nvPr/>
        </p:nvGrpSpPr>
        <p:grpSpPr>
          <a:xfrm>
            <a:off x="2989384" y="1683893"/>
            <a:ext cx="6529754" cy="2318824"/>
            <a:chOff x="1465384" y="1683893"/>
            <a:chExt cx="6529754" cy="2318824"/>
          </a:xfrm>
        </p:grpSpPr>
        <p:grpSp>
          <p:nvGrpSpPr>
            <p:cNvPr id="9" name="Group 8"/>
            <p:cNvGrpSpPr>
              <a:grpSpLocks noChangeAspect="1"/>
            </p:cNvGrpSpPr>
            <p:nvPr/>
          </p:nvGrpSpPr>
          <p:grpSpPr>
            <a:xfrm>
              <a:off x="1465384" y="2082477"/>
              <a:ext cx="6355722" cy="1920240"/>
              <a:chOff x="1465385" y="1535723"/>
              <a:chExt cx="5509846" cy="1664677"/>
            </a:xfrm>
            <a:solidFill>
              <a:schemeClr val="bg1">
                <a:lumMod val="75000"/>
              </a:schemeClr>
            </a:solidFill>
          </p:grpSpPr>
          <p:sp>
            <p:nvSpPr>
              <p:cNvPr id="3" name="Freeform 2"/>
              <p:cNvSpPr/>
              <p:nvPr/>
            </p:nvSpPr>
            <p:spPr>
              <a:xfrm>
                <a:off x="1465385" y="1535723"/>
                <a:ext cx="5509846" cy="1664677"/>
              </a:xfrm>
              <a:custGeom>
                <a:avLst/>
                <a:gdLst>
                  <a:gd name="connsiteX0" fmla="*/ 2766646 w 5509846"/>
                  <a:gd name="connsiteY0" fmla="*/ 0 h 1664677"/>
                  <a:gd name="connsiteX1" fmla="*/ 0 w 5509846"/>
                  <a:gd name="connsiteY1" fmla="*/ 1230923 h 1664677"/>
                  <a:gd name="connsiteX2" fmla="*/ 2754923 w 5509846"/>
                  <a:gd name="connsiteY2" fmla="*/ 1664677 h 1664677"/>
                  <a:gd name="connsiteX3" fmla="*/ 5509846 w 5509846"/>
                  <a:gd name="connsiteY3" fmla="*/ 422031 h 1664677"/>
                  <a:gd name="connsiteX4" fmla="*/ 2766646 w 5509846"/>
                  <a:gd name="connsiteY4" fmla="*/ 0 h 1664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9846" h="1664677">
                    <a:moveTo>
                      <a:pt x="2766646" y="0"/>
                    </a:moveTo>
                    <a:lnTo>
                      <a:pt x="0" y="1230923"/>
                    </a:lnTo>
                    <a:lnTo>
                      <a:pt x="2754923" y="1664677"/>
                    </a:lnTo>
                    <a:lnTo>
                      <a:pt x="5509846" y="422031"/>
                    </a:lnTo>
                    <a:lnTo>
                      <a:pt x="276664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3810000" y="1887415"/>
                <a:ext cx="2708031" cy="1219200"/>
              </a:xfrm>
              <a:prstGeom prst="line">
                <a:avLst/>
              </a:prstGeom>
              <a:grpFill/>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7315199" y="2211430"/>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831012" y="2305215"/>
              <a:ext cx="0" cy="211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62091" y="2340385"/>
              <a:ext cx="398586" cy="7743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293716" y="1683893"/>
              <a:ext cx="701422" cy="584775"/>
            </a:xfrm>
            <a:prstGeom prst="rect">
              <a:avLst/>
            </a:prstGeom>
            <a:noFill/>
          </p:spPr>
          <p:txBody>
            <a:bodyPr wrap="square" rtlCol="0">
              <a:spAutoFit/>
            </a:bodyPr>
            <a:lstStyle/>
            <a:p>
              <a:r>
                <a:rPr lang="en-US" sz="1600" dirty="0">
                  <a:latin typeface="Arial Narrow" panose="020B0606020202030204" pitchFamily="34" charset="0"/>
                </a:rPr>
                <a:t>30 </a:t>
              </a:r>
              <a:r>
                <a:rPr lang="en-US" sz="1600" dirty="0" err="1">
                  <a:latin typeface="Arial Narrow" panose="020B0606020202030204" pitchFamily="34" charset="0"/>
                </a:rPr>
                <a:t>ft</a:t>
              </a:r>
              <a:endParaRPr lang="en-US" sz="1600" dirty="0">
                <a:latin typeface="Arial Narrow" panose="020B0606020202030204" pitchFamily="34" charset="0"/>
              </a:endParaRPr>
            </a:p>
            <a:p>
              <a:r>
                <a:rPr lang="en-US" sz="1600" dirty="0">
                  <a:latin typeface="Arial Narrow" panose="020B0606020202030204" pitchFamily="34" charset="0"/>
                </a:rPr>
                <a:t>buffer</a:t>
              </a:r>
            </a:p>
          </p:txBody>
        </p:sp>
        <p:sp>
          <p:nvSpPr>
            <p:cNvPr id="19" name="TextBox 18"/>
            <p:cNvSpPr txBox="1"/>
            <p:nvPr/>
          </p:nvSpPr>
          <p:spPr>
            <a:xfrm rot="495663">
              <a:off x="5462959" y="1777679"/>
              <a:ext cx="1277816" cy="338554"/>
            </a:xfrm>
            <a:prstGeom prst="rect">
              <a:avLst/>
            </a:prstGeom>
            <a:noFill/>
          </p:spPr>
          <p:txBody>
            <a:bodyPr wrap="square" rtlCol="0">
              <a:spAutoFit/>
            </a:bodyPr>
            <a:lstStyle/>
            <a:p>
              <a:r>
                <a:rPr lang="en-US" sz="1600" dirty="0">
                  <a:latin typeface="Arial Narrow" panose="020B0606020202030204" pitchFamily="34" charset="0"/>
                </a:rPr>
                <a:t>Wind Direction</a:t>
              </a:r>
            </a:p>
          </p:txBody>
        </p:sp>
        <p:cxnSp>
          <p:nvCxnSpPr>
            <p:cNvPr id="21" name="Straight Arrow Connector 20"/>
            <p:cNvCxnSpPr/>
            <p:nvPr/>
          </p:nvCxnSpPr>
          <p:spPr>
            <a:xfrm rot="-60000">
              <a:off x="5439504" y="2035581"/>
              <a:ext cx="1219204" cy="217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645876" y="2621734"/>
              <a:ext cx="1770185" cy="646331"/>
            </a:xfrm>
            <a:prstGeom prst="rect">
              <a:avLst/>
            </a:prstGeom>
            <a:noFill/>
          </p:spPr>
          <p:txBody>
            <a:bodyPr wrap="square" rtlCol="0">
              <a:spAutoFit/>
            </a:bodyPr>
            <a:lstStyle/>
            <a:p>
              <a:pPr algn="ctr"/>
              <a:r>
                <a:rPr lang="en-US" dirty="0"/>
                <a:t>Enlist Duo</a:t>
              </a:r>
            </a:p>
            <a:p>
              <a:pPr algn="ctr"/>
              <a:r>
                <a:rPr lang="en-US" dirty="0"/>
                <a:t>Application Area</a:t>
              </a:r>
            </a:p>
          </p:txBody>
        </p:sp>
        <p:sp>
          <p:nvSpPr>
            <p:cNvPr id="24" name="TextBox 23"/>
            <p:cNvSpPr txBox="1"/>
            <p:nvPr/>
          </p:nvSpPr>
          <p:spPr>
            <a:xfrm>
              <a:off x="6541474" y="3301679"/>
              <a:ext cx="1090246" cy="646331"/>
            </a:xfrm>
            <a:prstGeom prst="rect">
              <a:avLst/>
            </a:prstGeom>
            <a:noFill/>
          </p:spPr>
          <p:txBody>
            <a:bodyPr wrap="square" rtlCol="0">
              <a:spAutoFit/>
            </a:bodyPr>
            <a:lstStyle/>
            <a:p>
              <a:pPr algn="ctr"/>
              <a:r>
                <a:rPr lang="en-US" dirty="0">
                  <a:latin typeface="Arial Narrow" panose="020B0606020202030204" pitchFamily="34" charset="0"/>
                </a:rPr>
                <a:t>Sensitive </a:t>
              </a:r>
            </a:p>
            <a:p>
              <a:pPr algn="ctr"/>
              <a:r>
                <a:rPr lang="en-US" dirty="0">
                  <a:latin typeface="Arial Narrow" panose="020B0606020202030204" pitchFamily="34" charset="0"/>
                </a:rPr>
                <a:t>Area</a:t>
              </a:r>
            </a:p>
          </p:txBody>
        </p:sp>
        <p:sp>
          <p:nvSpPr>
            <p:cNvPr id="27" name="TextBox 26"/>
            <p:cNvSpPr txBox="1"/>
            <p:nvPr/>
          </p:nvSpPr>
          <p:spPr>
            <a:xfrm rot="-1440000">
              <a:off x="5627083" y="2938257"/>
              <a:ext cx="1172307" cy="338554"/>
            </a:xfrm>
            <a:prstGeom prst="rect">
              <a:avLst/>
            </a:prstGeom>
            <a:noFill/>
          </p:spPr>
          <p:txBody>
            <a:bodyPr wrap="square" rtlCol="0">
              <a:spAutoFit/>
            </a:bodyPr>
            <a:lstStyle/>
            <a:p>
              <a:r>
                <a:rPr lang="en-US" sz="1600" dirty="0">
                  <a:latin typeface="Arial Narrow" panose="020B0606020202030204" pitchFamily="34" charset="0"/>
                </a:rPr>
                <a:t>Unsprayed</a:t>
              </a:r>
            </a:p>
          </p:txBody>
        </p:sp>
      </p:grpSp>
    </p:spTree>
    <p:extLst>
      <p:ext uri="{BB962C8B-B14F-4D97-AF65-F5344CB8AC3E}">
        <p14:creationId xmlns:p14="http://schemas.microsoft.com/office/powerpoint/2010/main" val="867801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59167" y="117231"/>
            <a:ext cx="9052560" cy="6244871"/>
            <a:chOff x="35167" y="117230"/>
            <a:chExt cx="9052560" cy="6244871"/>
          </a:xfrm>
        </p:grpSpPr>
        <p:sp>
          <p:nvSpPr>
            <p:cNvPr id="3" name="TextBox 2"/>
            <p:cNvSpPr txBox="1"/>
            <p:nvPr/>
          </p:nvSpPr>
          <p:spPr>
            <a:xfrm>
              <a:off x="3540367" y="117230"/>
              <a:ext cx="2602523"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Enlist Duo</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67" y="867514"/>
              <a:ext cx="9052560" cy="5494587"/>
            </a:xfrm>
            <a:prstGeom prst="rect">
              <a:avLst/>
            </a:prstGeom>
          </p:spPr>
        </p:pic>
      </p:grpSp>
    </p:spTree>
    <p:extLst>
      <p:ext uri="{BB962C8B-B14F-4D97-AF65-F5344CB8AC3E}">
        <p14:creationId xmlns:p14="http://schemas.microsoft.com/office/powerpoint/2010/main" val="2889426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2" descr="cox4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24464" y="763795"/>
            <a:ext cx="7132320" cy="534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2178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32113" y="196183"/>
            <a:ext cx="9048015" cy="6243307"/>
            <a:chOff x="8112" y="11350"/>
            <a:chExt cx="9048015" cy="6243307"/>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007" y="311600"/>
              <a:ext cx="8961120" cy="5943057"/>
            </a:xfrm>
            <a:prstGeom prst="rect">
              <a:avLst/>
            </a:prstGeom>
          </p:spPr>
        </p:pic>
        <p:sp>
          <p:nvSpPr>
            <p:cNvPr id="5" name="Right Arrow 4"/>
            <p:cNvSpPr/>
            <p:nvPr/>
          </p:nvSpPr>
          <p:spPr>
            <a:xfrm rot="-1920000">
              <a:off x="1112363" y="5081047"/>
              <a:ext cx="2658359" cy="58446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875264">
              <a:off x="2129986" y="5170131"/>
              <a:ext cx="74471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Wind</a:t>
              </a:r>
            </a:p>
          </p:txBody>
        </p:sp>
        <p:sp>
          <p:nvSpPr>
            <p:cNvPr id="7" name="Rectangle 6"/>
            <p:cNvSpPr/>
            <p:nvPr/>
          </p:nvSpPr>
          <p:spPr>
            <a:xfrm>
              <a:off x="8112" y="11350"/>
              <a:ext cx="5059680" cy="51394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4673" y="43451"/>
              <a:ext cx="475488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Downwind buffer for “sensitive area”</a:t>
              </a:r>
            </a:p>
          </p:txBody>
        </p:sp>
        <p:sp>
          <p:nvSpPr>
            <p:cNvPr id="2" name="TextBox 1"/>
            <p:cNvSpPr txBox="1"/>
            <p:nvPr/>
          </p:nvSpPr>
          <p:spPr>
            <a:xfrm rot="1188415">
              <a:off x="2974388" y="3170888"/>
              <a:ext cx="414528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Application site</a:t>
              </a:r>
            </a:p>
          </p:txBody>
        </p:sp>
        <p:cxnSp>
          <p:nvCxnSpPr>
            <p:cNvPr id="9" name="Straight Arrow Connector 8"/>
            <p:cNvCxnSpPr/>
            <p:nvPr/>
          </p:nvCxnSpPr>
          <p:spPr>
            <a:xfrm>
              <a:off x="5959806" y="3825240"/>
              <a:ext cx="1841777" cy="658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744825" y="2514600"/>
              <a:ext cx="1147403" cy="2287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7170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524000" y="0"/>
            <a:ext cx="9144000" cy="6858000"/>
            <a:chOff x="0" y="0"/>
            <a:chExt cx="9144000" cy="6858000"/>
          </a:xfrm>
        </p:grpSpPr>
        <p:grpSp>
          <p:nvGrpSpPr>
            <p:cNvPr id="21" name="Group 20"/>
            <p:cNvGrpSpPr/>
            <p:nvPr/>
          </p:nvGrpSpPr>
          <p:grpSpPr>
            <a:xfrm>
              <a:off x="0" y="0"/>
              <a:ext cx="9144000" cy="6858000"/>
              <a:chOff x="0" y="0"/>
              <a:chExt cx="9144000" cy="6858000"/>
            </a:xfrm>
          </p:grpSpPr>
          <p:sp>
            <p:nvSpPr>
              <p:cNvPr id="26" name="Rectangle 2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68262"/>
                <a:ext cx="9144000" cy="5975145"/>
              </a:xfrm>
              <a:prstGeom prst="rect">
                <a:avLst/>
              </a:prstGeom>
            </p:spPr>
          </p:pic>
          <p:sp>
            <p:nvSpPr>
              <p:cNvPr id="3" name="Freeform 2"/>
              <p:cNvSpPr/>
              <p:nvPr/>
            </p:nvSpPr>
            <p:spPr>
              <a:xfrm>
                <a:off x="1463358" y="1787149"/>
                <a:ext cx="481742" cy="1762166"/>
              </a:xfrm>
              <a:custGeom>
                <a:avLst/>
                <a:gdLst>
                  <a:gd name="connsiteX0" fmla="*/ 716437 w 716437"/>
                  <a:gd name="connsiteY0" fmla="*/ 18854 h 2620651"/>
                  <a:gd name="connsiteX1" fmla="*/ 575035 w 716437"/>
                  <a:gd name="connsiteY1" fmla="*/ 179109 h 2620651"/>
                  <a:gd name="connsiteX2" fmla="*/ 480767 w 716437"/>
                  <a:gd name="connsiteY2" fmla="*/ 414779 h 2620651"/>
                  <a:gd name="connsiteX3" fmla="*/ 395925 w 716437"/>
                  <a:gd name="connsiteY3" fmla="*/ 622169 h 2620651"/>
                  <a:gd name="connsiteX4" fmla="*/ 405352 w 716437"/>
                  <a:gd name="connsiteY4" fmla="*/ 2450969 h 2620651"/>
                  <a:gd name="connsiteX5" fmla="*/ 235670 w 716437"/>
                  <a:gd name="connsiteY5" fmla="*/ 2601798 h 2620651"/>
                  <a:gd name="connsiteX6" fmla="*/ 0 w 716437"/>
                  <a:gd name="connsiteY6" fmla="*/ 2620651 h 2620651"/>
                  <a:gd name="connsiteX7" fmla="*/ 160255 w 716437"/>
                  <a:gd name="connsiteY7" fmla="*/ 2450969 h 2620651"/>
                  <a:gd name="connsiteX8" fmla="*/ 150829 w 716437"/>
                  <a:gd name="connsiteY8" fmla="*/ 612742 h 2620651"/>
                  <a:gd name="connsiteX9" fmla="*/ 216816 w 716437"/>
                  <a:gd name="connsiteY9" fmla="*/ 405353 h 2620651"/>
                  <a:gd name="connsiteX10" fmla="*/ 301657 w 716437"/>
                  <a:gd name="connsiteY10" fmla="*/ 179109 h 2620651"/>
                  <a:gd name="connsiteX11" fmla="*/ 471340 w 716437"/>
                  <a:gd name="connsiteY11" fmla="*/ 0 h 2620651"/>
                  <a:gd name="connsiteX12" fmla="*/ 716437 w 716437"/>
                  <a:gd name="connsiteY12" fmla="*/ 18854 h 262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437" h="2620651">
                    <a:moveTo>
                      <a:pt x="716437" y="18854"/>
                    </a:moveTo>
                    <a:lnTo>
                      <a:pt x="575035" y="179109"/>
                    </a:lnTo>
                    <a:lnTo>
                      <a:pt x="480767" y="414779"/>
                    </a:lnTo>
                    <a:lnTo>
                      <a:pt x="395925" y="622169"/>
                    </a:lnTo>
                    <a:cubicBezTo>
                      <a:pt x="399067" y="1231769"/>
                      <a:pt x="402210" y="1841369"/>
                      <a:pt x="405352" y="2450969"/>
                    </a:cubicBezTo>
                    <a:lnTo>
                      <a:pt x="235670" y="2601798"/>
                    </a:lnTo>
                    <a:lnTo>
                      <a:pt x="0" y="2620651"/>
                    </a:lnTo>
                    <a:lnTo>
                      <a:pt x="160255" y="2450969"/>
                    </a:lnTo>
                    <a:lnTo>
                      <a:pt x="150829" y="612742"/>
                    </a:lnTo>
                    <a:lnTo>
                      <a:pt x="216816" y="405353"/>
                    </a:lnTo>
                    <a:lnTo>
                      <a:pt x="301657" y="179109"/>
                    </a:lnTo>
                    <a:lnTo>
                      <a:pt x="471340" y="0"/>
                    </a:lnTo>
                    <a:lnTo>
                      <a:pt x="716437" y="18854"/>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1406" y="3124620"/>
                <a:ext cx="545130" cy="291581"/>
              </a:xfrm>
              <a:custGeom>
                <a:avLst/>
                <a:gdLst>
                  <a:gd name="connsiteX0" fmla="*/ 810706 w 810706"/>
                  <a:gd name="connsiteY0" fmla="*/ 424206 h 433633"/>
                  <a:gd name="connsiteX1" fmla="*/ 518475 w 810706"/>
                  <a:gd name="connsiteY1" fmla="*/ 245097 h 433633"/>
                  <a:gd name="connsiteX2" fmla="*/ 197963 w 810706"/>
                  <a:gd name="connsiteY2" fmla="*/ 0 h 433633"/>
                  <a:gd name="connsiteX3" fmla="*/ 0 w 810706"/>
                  <a:gd name="connsiteY3" fmla="*/ 0 h 433633"/>
                  <a:gd name="connsiteX4" fmla="*/ 263951 w 810706"/>
                  <a:gd name="connsiteY4" fmla="*/ 245097 h 433633"/>
                  <a:gd name="connsiteX5" fmla="*/ 499621 w 810706"/>
                  <a:gd name="connsiteY5" fmla="*/ 433633 h 433633"/>
                  <a:gd name="connsiteX6" fmla="*/ 810706 w 810706"/>
                  <a:gd name="connsiteY6" fmla="*/ 424206 h 4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706" h="433633">
                    <a:moveTo>
                      <a:pt x="810706" y="424206"/>
                    </a:moveTo>
                    <a:lnTo>
                      <a:pt x="518475" y="245097"/>
                    </a:lnTo>
                    <a:lnTo>
                      <a:pt x="197963" y="0"/>
                    </a:lnTo>
                    <a:lnTo>
                      <a:pt x="0" y="0"/>
                    </a:lnTo>
                    <a:lnTo>
                      <a:pt x="263951" y="245097"/>
                    </a:lnTo>
                    <a:lnTo>
                      <a:pt x="499621" y="433633"/>
                    </a:lnTo>
                    <a:lnTo>
                      <a:pt x="810706" y="424206"/>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390516" y="754517"/>
                <a:ext cx="178153" cy="276356"/>
              </a:xfrm>
              <a:custGeom>
                <a:avLst/>
                <a:gdLst>
                  <a:gd name="connsiteX0" fmla="*/ 243840 w 243840"/>
                  <a:gd name="connsiteY0" fmla="*/ 0 h 358140"/>
                  <a:gd name="connsiteX1" fmla="*/ 236220 w 243840"/>
                  <a:gd name="connsiteY1" fmla="*/ 358140 h 358140"/>
                  <a:gd name="connsiteX2" fmla="*/ 0 w 243840"/>
                  <a:gd name="connsiteY2" fmla="*/ 342900 h 358140"/>
                  <a:gd name="connsiteX3" fmla="*/ 7620 w 243840"/>
                  <a:gd name="connsiteY3" fmla="*/ 7620 h 358140"/>
                  <a:gd name="connsiteX4" fmla="*/ 243840 w 243840"/>
                  <a:gd name="connsiteY4" fmla="*/ 0 h 3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 h="358140">
                    <a:moveTo>
                      <a:pt x="243840" y="0"/>
                    </a:moveTo>
                    <a:lnTo>
                      <a:pt x="236220" y="358140"/>
                    </a:lnTo>
                    <a:lnTo>
                      <a:pt x="0" y="342900"/>
                    </a:lnTo>
                    <a:lnTo>
                      <a:pt x="7620" y="7620"/>
                    </a:lnTo>
                    <a:lnTo>
                      <a:pt x="24384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928514" y="762400"/>
                <a:ext cx="191948" cy="293514"/>
              </a:xfrm>
              <a:custGeom>
                <a:avLst/>
                <a:gdLst>
                  <a:gd name="connsiteX0" fmla="*/ 281940 w 281940"/>
                  <a:gd name="connsiteY0" fmla="*/ 7620 h 381000"/>
                  <a:gd name="connsiteX1" fmla="*/ 236220 w 281940"/>
                  <a:gd name="connsiteY1" fmla="*/ 365760 h 381000"/>
                  <a:gd name="connsiteX2" fmla="*/ 0 w 281940"/>
                  <a:gd name="connsiteY2" fmla="*/ 381000 h 381000"/>
                  <a:gd name="connsiteX3" fmla="*/ 30480 w 281940"/>
                  <a:gd name="connsiteY3" fmla="*/ 0 h 381000"/>
                  <a:gd name="connsiteX4" fmla="*/ 281940 w 281940"/>
                  <a:gd name="connsiteY4" fmla="*/ 762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 h="381000">
                    <a:moveTo>
                      <a:pt x="281940" y="7620"/>
                    </a:moveTo>
                    <a:lnTo>
                      <a:pt x="236220" y="365760"/>
                    </a:lnTo>
                    <a:lnTo>
                      <a:pt x="0" y="381000"/>
                    </a:lnTo>
                    <a:lnTo>
                      <a:pt x="30480" y="0"/>
                    </a:lnTo>
                    <a:lnTo>
                      <a:pt x="281940" y="762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640721" y="770678"/>
                <a:ext cx="169085" cy="425276"/>
              </a:xfrm>
              <a:custGeom>
                <a:avLst/>
                <a:gdLst>
                  <a:gd name="connsiteX0" fmla="*/ 251460 w 251460"/>
                  <a:gd name="connsiteY0" fmla="*/ 76200 h 632460"/>
                  <a:gd name="connsiteX1" fmla="*/ 228600 w 251460"/>
                  <a:gd name="connsiteY1" fmla="*/ 632460 h 632460"/>
                  <a:gd name="connsiteX2" fmla="*/ 0 w 251460"/>
                  <a:gd name="connsiteY2" fmla="*/ 624840 h 632460"/>
                  <a:gd name="connsiteX3" fmla="*/ 30480 w 251460"/>
                  <a:gd name="connsiteY3" fmla="*/ 0 h 632460"/>
                  <a:gd name="connsiteX4" fmla="*/ 251460 w 251460"/>
                  <a:gd name="connsiteY4" fmla="*/ 15240 h 632460"/>
                  <a:gd name="connsiteX5" fmla="*/ 251460 w 251460"/>
                  <a:gd name="connsiteY5" fmla="*/ 76200 h 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460" h="632460">
                    <a:moveTo>
                      <a:pt x="251460" y="76200"/>
                    </a:moveTo>
                    <a:lnTo>
                      <a:pt x="228600" y="632460"/>
                    </a:lnTo>
                    <a:lnTo>
                      <a:pt x="0" y="624840"/>
                    </a:lnTo>
                    <a:lnTo>
                      <a:pt x="30480" y="0"/>
                    </a:lnTo>
                    <a:lnTo>
                      <a:pt x="251460" y="15240"/>
                    </a:lnTo>
                    <a:lnTo>
                      <a:pt x="251460" y="7620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76760" y="1193195"/>
                <a:ext cx="169085" cy="317676"/>
              </a:xfrm>
              <a:custGeom>
                <a:avLst/>
                <a:gdLst>
                  <a:gd name="connsiteX0" fmla="*/ 251460 w 251460"/>
                  <a:gd name="connsiteY0" fmla="*/ 0 h 472440"/>
                  <a:gd name="connsiteX1" fmla="*/ 236220 w 251460"/>
                  <a:gd name="connsiteY1" fmla="*/ 464820 h 472440"/>
                  <a:gd name="connsiteX2" fmla="*/ 0 w 251460"/>
                  <a:gd name="connsiteY2" fmla="*/ 472440 h 472440"/>
                  <a:gd name="connsiteX3" fmla="*/ 22860 w 251460"/>
                  <a:gd name="connsiteY3" fmla="*/ 7620 h 472440"/>
                  <a:gd name="connsiteX4" fmla="*/ 251460 w 251460"/>
                  <a:gd name="connsiteY4" fmla="*/ 0 h 47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 h="472440">
                    <a:moveTo>
                      <a:pt x="251460" y="0"/>
                    </a:moveTo>
                    <a:lnTo>
                      <a:pt x="236220" y="464820"/>
                    </a:lnTo>
                    <a:lnTo>
                      <a:pt x="0" y="472440"/>
                    </a:lnTo>
                    <a:lnTo>
                      <a:pt x="22860" y="7620"/>
                    </a:lnTo>
                    <a:lnTo>
                      <a:pt x="25146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028460" y="1055914"/>
                <a:ext cx="171225" cy="202357"/>
              </a:xfrm>
              <a:custGeom>
                <a:avLst/>
                <a:gdLst>
                  <a:gd name="connsiteX0" fmla="*/ 254643 w 254643"/>
                  <a:gd name="connsiteY0" fmla="*/ 0 h 300941"/>
                  <a:gd name="connsiteX1" fmla="*/ 254643 w 254643"/>
                  <a:gd name="connsiteY1" fmla="*/ 289367 h 300941"/>
                  <a:gd name="connsiteX2" fmla="*/ 0 w 254643"/>
                  <a:gd name="connsiteY2" fmla="*/ 300941 h 300941"/>
                  <a:gd name="connsiteX3" fmla="*/ 34724 w 254643"/>
                  <a:gd name="connsiteY3" fmla="*/ 23149 h 300941"/>
                  <a:gd name="connsiteX4" fmla="*/ 254643 w 254643"/>
                  <a:gd name="connsiteY4" fmla="*/ 0 h 30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43" h="300941">
                    <a:moveTo>
                      <a:pt x="254643" y="0"/>
                    </a:moveTo>
                    <a:lnTo>
                      <a:pt x="254643" y="289367"/>
                    </a:lnTo>
                    <a:lnTo>
                      <a:pt x="0" y="300941"/>
                    </a:lnTo>
                    <a:lnTo>
                      <a:pt x="34724" y="23149"/>
                    </a:lnTo>
                    <a:lnTo>
                      <a:pt x="254643"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01862" y="770283"/>
                <a:ext cx="758321" cy="1045256"/>
              </a:xfrm>
              <a:custGeom>
                <a:avLst/>
                <a:gdLst>
                  <a:gd name="connsiteX0" fmla="*/ 1127760 w 1127760"/>
                  <a:gd name="connsiteY0" fmla="*/ 0 h 1554480"/>
                  <a:gd name="connsiteX1" fmla="*/ 1120140 w 1127760"/>
                  <a:gd name="connsiteY1" fmla="*/ 579120 h 1554480"/>
                  <a:gd name="connsiteX2" fmla="*/ 1021080 w 1127760"/>
                  <a:gd name="connsiteY2" fmla="*/ 678180 h 1554480"/>
                  <a:gd name="connsiteX3" fmla="*/ 845820 w 1127760"/>
                  <a:gd name="connsiteY3" fmla="*/ 769620 h 1554480"/>
                  <a:gd name="connsiteX4" fmla="*/ 723900 w 1127760"/>
                  <a:gd name="connsiteY4" fmla="*/ 876300 h 1554480"/>
                  <a:gd name="connsiteX5" fmla="*/ 525780 w 1127760"/>
                  <a:gd name="connsiteY5" fmla="*/ 1089660 h 1554480"/>
                  <a:gd name="connsiteX6" fmla="*/ 312420 w 1127760"/>
                  <a:gd name="connsiteY6" fmla="*/ 1432560 h 1554480"/>
                  <a:gd name="connsiteX7" fmla="*/ 243840 w 1127760"/>
                  <a:gd name="connsiteY7" fmla="*/ 1554480 h 1554480"/>
                  <a:gd name="connsiteX8" fmla="*/ 0 w 1127760"/>
                  <a:gd name="connsiteY8" fmla="*/ 1508760 h 1554480"/>
                  <a:gd name="connsiteX9" fmla="*/ 510540 w 1127760"/>
                  <a:gd name="connsiteY9" fmla="*/ 853440 h 1554480"/>
                  <a:gd name="connsiteX10" fmla="*/ 861060 w 1127760"/>
                  <a:gd name="connsiteY10" fmla="*/ 548640 h 1554480"/>
                  <a:gd name="connsiteX11" fmla="*/ 929640 w 1127760"/>
                  <a:gd name="connsiteY11" fmla="*/ 0 h 1554480"/>
                  <a:gd name="connsiteX12" fmla="*/ 1127760 w 1127760"/>
                  <a:gd name="connsiteY12"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760" h="1554480">
                    <a:moveTo>
                      <a:pt x="1127760" y="0"/>
                    </a:moveTo>
                    <a:lnTo>
                      <a:pt x="1120140" y="579120"/>
                    </a:lnTo>
                    <a:lnTo>
                      <a:pt x="1021080" y="678180"/>
                    </a:lnTo>
                    <a:lnTo>
                      <a:pt x="845820" y="769620"/>
                    </a:lnTo>
                    <a:lnTo>
                      <a:pt x="723900" y="876300"/>
                    </a:lnTo>
                    <a:lnTo>
                      <a:pt x="525780" y="1089660"/>
                    </a:lnTo>
                    <a:lnTo>
                      <a:pt x="312420" y="1432560"/>
                    </a:lnTo>
                    <a:lnTo>
                      <a:pt x="243840" y="1554480"/>
                    </a:lnTo>
                    <a:lnTo>
                      <a:pt x="0" y="1508760"/>
                    </a:lnTo>
                    <a:lnTo>
                      <a:pt x="510540" y="853440"/>
                    </a:lnTo>
                    <a:lnTo>
                      <a:pt x="861060" y="548640"/>
                    </a:lnTo>
                    <a:lnTo>
                      <a:pt x="929640" y="0"/>
                    </a:lnTo>
                    <a:lnTo>
                      <a:pt x="112776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781605" y="1749325"/>
                <a:ext cx="199828" cy="491885"/>
              </a:xfrm>
              <a:custGeom>
                <a:avLst/>
                <a:gdLst>
                  <a:gd name="connsiteX0" fmla="*/ 7620 w 297180"/>
                  <a:gd name="connsiteY0" fmla="*/ 160020 h 731520"/>
                  <a:gd name="connsiteX1" fmla="*/ 30480 w 297180"/>
                  <a:gd name="connsiteY1" fmla="*/ 541020 h 731520"/>
                  <a:gd name="connsiteX2" fmla="*/ 53340 w 297180"/>
                  <a:gd name="connsiteY2" fmla="*/ 685800 h 731520"/>
                  <a:gd name="connsiteX3" fmla="*/ 297180 w 297180"/>
                  <a:gd name="connsiteY3" fmla="*/ 731520 h 731520"/>
                  <a:gd name="connsiteX4" fmla="*/ 281940 w 297180"/>
                  <a:gd name="connsiteY4" fmla="*/ 533400 h 731520"/>
                  <a:gd name="connsiteX5" fmla="*/ 251460 w 297180"/>
                  <a:gd name="connsiteY5" fmla="*/ 190500 h 731520"/>
                  <a:gd name="connsiteX6" fmla="*/ 236220 w 297180"/>
                  <a:gd name="connsiteY6" fmla="*/ 0 h 731520"/>
                  <a:gd name="connsiteX7" fmla="*/ 0 w 297180"/>
                  <a:gd name="connsiteY7" fmla="*/ 60960 h 731520"/>
                  <a:gd name="connsiteX8" fmla="*/ 7620 w 297180"/>
                  <a:gd name="connsiteY8" fmla="*/ 1600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 h="731520">
                    <a:moveTo>
                      <a:pt x="7620" y="160020"/>
                    </a:moveTo>
                    <a:lnTo>
                      <a:pt x="30480" y="541020"/>
                    </a:lnTo>
                    <a:lnTo>
                      <a:pt x="53340" y="685800"/>
                    </a:lnTo>
                    <a:lnTo>
                      <a:pt x="297180" y="731520"/>
                    </a:lnTo>
                    <a:lnTo>
                      <a:pt x="281940" y="533400"/>
                    </a:lnTo>
                    <a:lnTo>
                      <a:pt x="251460" y="190500"/>
                    </a:lnTo>
                    <a:lnTo>
                      <a:pt x="236220" y="0"/>
                    </a:lnTo>
                    <a:lnTo>
                      <a:pt x="0" y="60960"/>
                    </a:lnTo>
                    <a:lnTo>
                      <a:pt x="7620" y="16002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417169" y="2232404"/>
                <a:ext cx="646548" cy="1445230"/>
              </a:xfrm>
              <a:custGeom>
                <a:avLst/>
                <a:gdLst>
                  <a:gd name="connsiteX0" fmla="*/ 961534 w 961534"/>
                  <a:gd name="connsiteY0" fmla="*/ 2149312 h 2149312"/>
                  <a:gd name="connsiteX1" fmla="*/ 895547 w 961534"/>
                  <a:gd name="connsiteY1" fmla="*/ 1055802 h 2149312"/>
                  <a:gd name="connsiteX2" fmla="*/ 725864 w 961534"/>
                  <a:gd name="connsiteY2" fmla="*/ 1093510 h 2149312"/>
                  <a:gd name="connsiteX3" fmla="*/ 631596 w 961534"/>
                  <a:gd name="connsiteY3" fmla="*/ 1055802 h 2149312"/>
                  <a:gd name="connsiteX4" fmla="*/ 490194 w 961534"/>
                  <a:gd name="connsiteY4" fmla="*/ 970961 h 2149312"/>
                  <a:gd name="connsiteX5" fmla="*/ 320512 w 961534"/>
                  <a:gd name="connsiteY5" fmla="*/ 904974 h 2149312"/>
                  <a:gd name="connsiteX6" fmla="*/ 226244 w 961534"/>
                  <a:gd name="connsiteY6" fmla="*/ 810706 h 2149312"/>
                  <a:gd name="connsiteX7" fmla="*/ 245097 w 961534"/>
                  <a:gd name="connsiteY7" fmla="*/ 716438 h 2149312"/>
                  <a:gd name="connsiteX8" fmla="*/ 292231 w 961534"/>
                  <a:gd name="connsiteY8" fmla="*/ 650450 h 2149312"/>
                  <a:gd name="connsiteX9" fmla="*/ 480767 w 961534"/>
                  <a:gd name="connsiteY9" fmla="*/ 471341 h 2149312"/>
                  <a:gd name="connsiteX10" fmla="*/ 433633 w 961534"/>
                  <a:gd name="connsiteY10" fmla="*/ 0 h 2149312"/>
                  <a:gd name="connsiteX11" fmla="*/ 216817 w 961534"/>
                  <a:gd name="connsiteY11" fmla="*/ 9427 h 2149312"/>
                  <a:gd name="connsiteX12" fmla="*/ 245097 w 961534"/>
                  <a:gd name="connsiteY12" fmla="*/ 461914 h 2149312"/>
                  <a:gd name="connsiteX13" fmla="*/ 103695 w 961534"/>
                  <a:gd name="connsiteY13" fmla="*/ 622170 h 2149312"/>
                  <a:gd name="connsiteX14" fmla="*/ 0 w 961534"/>
                  <a:gd name="connsiteY14" fmla="*/ 801279 h 2149312"/>
                  <a:gd name="connsiteX15" fmla="*/ 254524 w 961534"/>
                  <a:gd name="connsiteY15" fmla="*/ 952108 h 2149312"/>
                  <a:gd name="connsiteX16" fmla="*/ 367646 w 961534"/>
                  <a:gd name="connsiteY16" fmla="*/ 1046376 h 2149312"/>
                  <a:gd name="connsiteX17" fmla="*/ 678730 w 961534"/>
                  <a:gd name="connsiteY17" fmla="*/ 1140644 h 2149312"/>
                  <a:gd name="connsiteX18" fmla="*/ 754145 w 961534"/>
                  <a:gd name="connsiteY18" fmla="*/ 2149312 h 2149312"/>
                  <a:gd name="connsiteX19" fmla="*/ 961534 w 961534"/>
                  <a:gd name="connsiteY19" fmla="*/ 2149312 h 214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1534" h="2149312">
                    <a:moveTo>
                      <a:pt x="961534" y="2149312"/>
                    </a:moveTo>
                    <a:lnTo>
                      <a:pt x="895547" y="1055802"/>
                    </a:lnTo>
                    <a:lnTo>
                      <a:pt x="725864" y="1093510"/>
                    </a:lnTo>
                    <a:lnTo>
                      <a:pt x="631596" y="1055802"/>
                    </a:lnTo>
                    <a:lnTo>
                      <a:pt x="490194" y="970961"/>
                    </a:lnTo>
                    <a:lnTo>
                      <a:pt x="320512" y="904974"/>
                    </a:lnTo>
                    <a:lnTo>
                      <a:pt x="226244" y="810706"/>
                    </a:lnTo>
                    <a:lnTo>
                      <a:pt x="245097" y="716438"/>
                    </a:lnTo>
                    <a:lnTo>
                      <a:pt x="292231" y="650450"/>
                    </a:lnTo>
                    <a:lnTo>
                      <a:pt x="480767" y="471341"/>
                    </a:lnTo>
                    <a:lnTo>
                      <a:pt x="433633" y="0"/>
                    </a:lnTo>
                    <a:lnTo>
                      <a:pt x="216817" y="9427"/>
                    </a:lnTo>
                    <a:lnTo>
                      <a:pt x="245097" y="461914"/>
                    </a:lnTo>
                    <a:lnTo>
                      <a:pt x="103695" y="622170"/>
                    </a:lnTo>
                    <a:lnTo>
                      <a:pt x="0" y="801279"/>
                    </a:lnTo>
                    <a:lnTo>
                      <a:pt x="254524" y="952108"/>
                    </a:lnTo>
                    <a:lnTo>
                      <a:pt x="367646" y="1046376"/>
                    </a:lnTo>
                    <a:lnTo>
                      <a:pt x="678730" y="1140644"/>
                    </a:lnTo>
                    <a:lnTo>
                      <a:pt x="754145" y="2149312"/>
                    </a:lnTo>
                    <a:lnTo>
                      <a:pt x="961534" y="2149312"/>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98745" y="1774470"/>
                <a:ext cx="2199533" cy="443089"/>
              </a:xfrm>
              <a:custGeom>
                <a:avLst/>
                <a:gdLst>
                  <a:gd name="connsiteX0" fmla="*/ 0 w 3271101"/>
                  <a:gd name="connsiteY0" fmla="*/ 0 h 622169"/>
                  <a:gd name="connsiteX1" fmla="*/ 791852 w 3271101"/>
                  <a:gd name="connsiteY1" fmla="*/ 169683 h 622169"/>
                  <a:gd name="connsiteX2" fmla="*/ 1545996 w 3271101"/>
                  <a:gd name="connsiteY2" fmla="*/ 311085 h 622169"/>
                  <a:gd name="connsiteX3" fmla="*/ 2611225 w 3271101"/>
                  <a:gd name="connsiteY3" fmla="*/ 480767 h 622169"/>
                  <a:gd name="connsiteX4" fmla="*/ 3271101 w 3271101"/>
                  <a:gd name="connsiteY4" fmla="*/ 575035 h 622169"/>
                  <a:gd name="connsiteX5" fmla="*/ 3242821 w 3271101"/>
                  <a:gd name="connsiteY5" fmla="*/ 622169 h 622169"/>
                  <a:gd name="connsiteX6" fmla="*/ 2403835 w 3271101"/>
                  <a:gd name="connsiteY6" fmla="*/ 499621 h 622169"/>
                  <a:gd name="connsiteX7" fmla="*/ 1357460 w 3271101"/>
                  <a:gd name="connsiteY7" fmla="*/ 320512 h 622169"/>
                  <a:gd name="connsiteX8" fmla="*/ 593889 w 3271101"/>
                  <a:gd name="connsiteY8" fmla="*/ 179110 h 622169"/>
                  <a:gd name="connsiteX9" fmla="*/ 0 w 3271101"/>
                  <a:gd name="connsiteY9" fmla="*/ 0 h 6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1101" h="622169">
                    <a:moveTo>
                      <a:pt x="0" y="0"/>
                    </a:moveTo>
                    <a:lnTo>
                      <a:pt x="791852" y="169683"/>
                    </a:lnTo>
                    <a:lnTo>
                      <a:pt x="1545996" y="311085"/>
                    </a:lnTo>
                    <a:lnTo>
                      <a:pt x="2611225" y="480767"/>
                    </a:lnTo>
                    <a:lnTo>
                      <a:pt x="3271101" y="575035"/>
                    </a:lnTo>
                    <a:lnTo>
                      <a:pt x="3242821" y="622169"/>
                    </a:lnTo>
                    <a:lnTo>
                      <a:pt x="2403835" y="499621"/>
                    </a:lnTo>
                    <a:lnTo>
                      <a:pt x="1357460" y="320512"/>
                    </a:lnTo>
                    <a:lnTo>
                      <a:pt x="593889" y="179110"/>
                    </a:lnTo>
                    <a:lnTo>
                      <a:pt x="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39000" y="4956826"/>
                <a:ext cx="1460281" cy="363790"/>
              </a:xfrm>
              <a:custGeom>
                <a:avLst/>
                <a:gdLst>
                  <a:gd name="connsiteX0" fmla="*/ 0 w 2171700"/>
                  <a:gd name="connsiteY0" fmla="*/ 541020 h 541020"/>
                  <a:gd name="connsiteX1" fmla="*/ 579120 w 2171700"/>
                  <a:gd name="connsiteY1" fmla="*/ 411480 h 541020"/>
                  <a:gd name="connsiteX2" fmla="*/ 1097280 w 2171700"/>
                  <a:gd name="connsiteY2" fmla="*/ 304800 h 541020"/>
                  <a:gd name="connsiteX3" fmla="*/ 1661160 w 2171700"/>
                  <a:gd name="connsiteY3" fmla="*/ 144780 h 541020"/>
                  <a:gd name="connsiteX4" fmla="*/ 1920240 w 2171700"/>
                  <a:gd name="connsiteY4" fmla="*/ 0 h 541020"/>
                  <a:gd name="connsiteX5" fmla="*/ 2171700 w 2171700"/>
                  <a:gd name="connsiteY5" fmla="*/ 7620 h 541020"/>
                  <a:gd name="connsiteX6" fmla="*/ 2042160 w 2171700"/>
                  <a:gd name="connsiteY6" fmla="*/ 91440 h 541020"/>
                  <a:gd name="connsiteX7" fmla="*/ 1905000 w 2171700"/>
                  <a:gd name="connsiteY7" fmla="*/ 152400 h 541020"/>
                  <a:gd name="connsiteX8" fmla="*/ 1562100 w 2171700"/>
                  <a:gd name="connsiteY8" fmla="*/ 243840 h 541020"/>
                  <a:gd name="connsiteX9" fmla="*/ 1333500 w 2171700"/>
                  <a:gd name="connsiteY9" fmla="*/ 312420 h 541020"/>
                  <a:gd name="connsiteX10" fmla="*/ 975360 w 2171700"/>
                  <a:gd name="connsiteY10" fmla="*/ 411480 h 541020"/>
                  <a:gd name="connsiteX11" fmla="*/ 784860 w 2171700"/>
                  <a:gd name="connsiteY11" fmla="*/ 419100 h 541020"/>
                  <a:gd name="connsiteX12" fmla="*/ 502920 w 2171700"/>
                  <a:gd name="connsiteY12" fmla="*/ 495300 h 541020"/>
                  <a:gd name="connsiteX13" fmla="*/ 228600 w 2171700"/>
                  <a:gd name="connsiteY13" fmla="*/ 541020 h 541020"/>
                  <a:gd name="connsiteX14" fmla="*/ 0 w 2171700"/>
                  <a:gd name="connsiteY14" fmla="*/ 54102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1700" h="541020">
                    <a:moveTo>
                      <a:pt x="0" y="541020"/>
                    </a:moveTo>
                    <a:lnTo>
                      <a:pt x="579120" y="411480"/>
                    </a:lnTo>
                    <a:lnTo>
                      <a:pt x="1097280" y="304800"/>
                    </a:lnTo>
                    <a:lnTo>
                      <a:pt x="1661160" y="144780"/>
                    </a:lnTo>
                    <a:lnTo>
                      <a:pt x="1920240" y="0"/>
                    </a:lnTo>
                    <a:lnTo>
                      <a:pt x="2171700" y="7620"/>
                    </a:lnTo>
                    <a:lnTo>
                      <a:pt x="2042160" y="91440"/>
                    </a:lnTo>
                    <a:lnTo>
                      <a:pt x="1905000" y="152400"/>
                    </a:lnTo>
                    <a:lnTo>
                      <a:pt x="1562100" y="243840"/>
                    </a:lnTo>
                    <a:lnTo>
                      <a:pt x="1333500" y="312420"/>
                    </a:lnTo>
                    <a:lnTo>
                      <a:pt x="975360" y="411480"/>
                    </a:lnTo>
                    <a:lnTo>
                      <a:pt x="784860" y="419100"/>
                    </a:lnTo>
                    <a:lnTo>
                      <a:pt x="502920" y="495300"/>
                    </a:lnTo>
                    <a:lnTo>
                      <a:pt x="228600" y="541020"/>
                    </a:lnTo>
                    <a:lnTo>
                      <a:pt x="0" y="54102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192546" y="3731448"/>
                <a:ext cx="302304" cy="701961"/>
              </a:xfrm>
              <a:custGeom>
                <a:avLst/>
                <a:gdLst>
                  <a:gd name="connsiteX0" fmla="*/ 91440 w 449580"/>
                  <a:gd name="connsiteY0" fmla="*/ 960120 h 1043940"/>
                  <a:gd name="connsiteX1" fmla="*/ 167640 w 449580"/>
                  <a:gd name="connsiteY1" fmla="*/ 784860 h 1043940"/>
                  <a:gd name="connsiteX2" fmla="*/ 129540 w 449580"/>
                  <a:gd name="connsiteY2" fmla="*/ 548640 h 1043940"/>
                  <a:gd name="connsiteX3" fmla="*/ 0 w 449580"/>
                  <a:gd name="connsiteY3" fmla="*/ 30480 h 1043940"/>
                  <a:gd name="connsiteX4" fmla="*/ 182880 w 449580"/>
                  <a:gd name="connsiteY4" fmla="*/ 0 h 1043940"/>
                  <a:gd name="connsiteX5" fmla="*/ 350520 w 449580"/>
                  <a:gd name="connsiteY5" fmla="*/ 548640 h 1043940"/>
                  <a:gd name="connsiteX6" fmla="*/ 449580 w 449580"/>
                  <a:gd name="connsiteY6" fmla="*/ 807720 h 1043940"/>
                  <a:gd name="connsiteX7" fmla="*/ 312420 w 449580"/>
                  <a:gd name="connsiteY7" fmla="*/ 952500 h 1043940"/>
                  <a:gd name="connsiteX8" fmla="*/ 167640 w 449580"/>
                  <a:gd name="connsiteY8" fmla="*/ 1043940 h 1043940"/>
                  <a:gd name="connsiteX9" fmla="*/ 60960 w 449580"/>
                  <a:gd name="connsiteY9" fmla="*/ 1013460 h 1043940"/>
                  <a:gd name="connsiteX10" fmla="*/ 91440 w 449580"/>
                  <a:gd name="connsiteY10" fmla="*/ 96012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580" h="1043940">
                    <a:moveTo>
                      <a:pt x="91440" y="960120"/>
                    </a:moveTo>
                    <a:lnTo>
                      <a:pt x="167640" y="784860"/>
                    </a:lnTo>
                    <a:lnTo>
                      <a:pt x="129540" y="548640"/>
                    </a:lnTo>
                    <a:lnTo>
                      <a:pt x="0" y="30480"/>
                    </a:lnTo>
                    <a:lnTo>
                      <a:pt x="182880" y="0"/>
                    </a:lnTo>
                    <a:lnTo>
                      <a:pt x="350520" y="548640"/>
                    </a:lnTo>
                    <a:lnTo>
                      <a:pt x="449580" y="807720"/>
                    </a:lnTo>
                    <a:lnTo>
                      <a:pt x="312420" y="952500"/>
                    </a:lnTo>
                    <a:lnTo>
                      <a:pt x="167640" y="1043940"/>
                    </a:lnTo>
                    <a:lnTo>
                      <a:pt x="60960" y="1013460"/>
                    </a:lnTo>
                    <a:lnTo>
                      <a:pt x="91440" y="96012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156436" y="3675480"/>
                <a:ext cx="2130704" cy="1982909"/>
              </a:xfrm>
              <a:custGeom>
                <a:avLst/>
                <a:gdLst>
                  <a:gd name="connsiteX0" fmla="*/ 198120 w 3253740"/>
                  <a:gd name="connsiteY0" fmla="*/ 0 h 2926080"/>
                  <a:gd name="connsiteX1" fmla="*/ 327660 w 3253740"/>
                  <a:gd name="connsiteY1" fmla="*/ 30480 h 2926080"/>
                  <a:gd name="connsiteX2" fmla="*/ 457200 w 3253740"/>
                  <a:gd name="connsiteY2" fmla="*/ 68580 h 2926080"/>
                  <a:gd name="connsiteX3" fmla="*/ 678180 w 3253740"/>
                  <a:gd name="connsiteY3" fmla="*/ 45720 h 2926080"/>
                  <a:gd name="connsiteX4" fmla="*/ 861060 w 3253740"/>
                  <a:gd name="connsiteY4" fmla="*/ 15240 h 2926080"/>
                  <a:gd name="connsiteX5" fmla="*/ 1013460 w 3253740"/>
                  <a:gd name="connsiteY5" fmla="*/ 68580 h 2926080"/>
                  <a:gd name="connsiteX6" fmla="*/ 1120140 w 3253740"/>
                  <a:gd name="connsiteY6" fmla="*/ 182880 h 2926080"/>
                  <a:gd name="connsiteX7" fmla="*/ 1333500 w 3253740"/>
                  <a:gd name="connsiteY7" fmla="*/ 335280 h 2926080"/>
                  <a:gd name="connsiteX8" fmla="*/ 1424940 w 3253740"/>
                  <a:gd name="connsiteY8" fmla="*/ 441960 h 2926080"/>
                  <a:gd name="connsiteX9" fmla="*/ 1516380 w 3253740"/>
                  <a:gd name="connsiteY9" fmla="*/ 518160 h 2926080"/>
                  <a:gd name="connsiteX10" fmla="*/ 1668780 w 3253740"/>
                  <a:gd name="connsiteY10" fmla="*/ 502920 h 2926080"/>
                  <a:gd name="connsiteX11" fmla="*/ 1889760 w 3253740"/>
                  <a:gd name="connsiteY11" fmla="*/ 487680 h 2926080"/>
                  <a:gd name="connsiteX12" fmla="*/ 1996440 w 3253740"/>
                  <a:gd name="connsiteY12" fmla="*/ 525780 h 2926080"/>
                  <a:gd name="connsiteX13" fmla="*/ 2148840 w 3253740"/>
                  <a:gd name="connsiteY13" fmla="*/ 586740 h 2926080"/>
                  <a:gd name="connsiteX14" fmla="*/ 2263140 w 3253740"/>
                  <a:gd name="connsiteY14" fmla="*/ 685800 h 2926080"/>
                  <a:gd name="connsiteX15" fmla="*/ 2491740 w 3253740"/>
                  <a:gd name="connsiteY15" fmla="*/ 815340 h 2926080"/>
                  <a:gd name="connsiteX16" fmla="*/ 2667000 w 3253740"/>
                  <a:gd name="connsiteY16" fmla="*/ 891540 h 2926080"/>
                  <a:gd name="connsiteX17" fmla="*/ 2788920 w 3253740"/>
                  <a:gd name="connsiteY17" fmla="*/ 1028700 h 2926080"/>
                  <a:gd name="connsiteX18" fmla="*/ 3009900 w 3253740"/>
                  <a:gd name="connsiteY18" fmla="*/ 1264920 h 2926080"/>
                  <a:gd name="connsiteX19" fmla="*/ 3253740 w 3253740"/>
                  <a:gd name="connsiteY19" fmla="*/ 1493520 h 2926080"/>
                  <a:gd name="connsiteX20" fmla="*/ 3162300 w 3253740"/>
                  <a:gd name="connsiteY20" fmla="*/ 1630680 h 2926080"/>
                  <a:gd name="connsiteX21" fmla="*/ 3131820 w 3253740"/>
                  <a:gd name="connsiteY21" fmla="*/ 1927860 h 2926080"/>
                  <a:gd name="connsiteX22" fmla="*/ 3131820 w 3253740"/>
                  <a:gd name="connsiteY22" fmla="*/ 2141220 h 2926080"/>
                  <a:gd name="connsiteX23" fmla="*/ 3108960 w 3253740"/>
                  <a:gd name="connsiteY23" fmla="*/ 2400300 h 2926080"/>
                  <a:gd name="connsiteX24" fmla="*/ 3086100 w 3253740"/>
                  <a:gd name="connsiteY24" fmla="*/ 2606040 h 2926080"/>
                  <a:gd name="connsiteX25" fmla="*/ 3017520 w 3253740"/>
                  <a:gd name="connsiteY25" fmla="*/ 2667000 h 2926080"/>
                  <a:gd name="connsiteX26" fmla="*/ 2796540 w 3253740"/>
                  <a:gd name="connsiteY26" fmla="*/ 2804160 h 2926080"/>
                  <a:gd name="connsiteX27" fmla="*/ 2583180 w 3253740"/>
                  <a:gd name="connsiteY27" fmla="*/ 2903220 h 2926080"/>
                  <a:gd name="connsiteX28" fmla="*/ 2446020 w 3253740"/>
                  <a:gd name="connsiteY28" fmla="*/ 2926080 h 2926080"/>
                  <a:gd name="connsiteX29" fmla="*/ 2552700 w 3253740"/>
                  <a:gd name="connsiteY29" fmla="*/ 2811780 h 2926080"/>
                  <a:gd name="connsiteX30" fmla="*/ 2758440 w 3253740"/>
                  <a:gd name="connsiteY30" fmla="*/ 2659380 h 2926080"/>
                  <a:gd name="connsiteX31" fmla="*/ 2880360 w 3253740"/>
                  <a:gd name="connsiteY31" fmla="*/ 2407920 h 2926080"/>
                  <a:gd name="connsiteX32" fmla="*/ 2895600 w 3253740"/>
                  <a:gd name="connsiteY32" fmla="*/ 2118360 h 2926080"/>
                  <a:gd name="connsiteX33" fmla="*/ 2887980 w 3253740"/>
                  <a:gd name="connsiteY33" fmla="*/ 1927860 h 2926080"/>
                  <a:gd name="connsiteX34" fmla="*/ 2918460 w 3253740"/>
                  <a:gd name="connsiteY34" fmla="*/ 1668780 h 2926080"/>
                  <a:gd name="connsiteX35" fmla="*/ 3017520 w 3253740"/>
                  <a:gd name="connsiteY35" fmla="*/ 1508760 h 2926080"/>
                  <a:gd name="connsiteX36" fmla="*/ 2819400 w 3253740"/>
                  <a:gd name="connsiteY36" fmla="*/ 1295400 h 2926080"/>
                  <a:gd name="connsiteX37" fmla="*/ 2606040 w 3253740"/>
                  <a:gd name="connsiteY37" fmla="*/ 1043940 h 2926080"/>
                  <a:gd name="connsiteX38" fmla="*/ 2438400 w 3253740"/>
                  <a:gd name="connsiteY38" fmla="*/ 922020 h 2926080"/>
                  <a:gd name="connsiteX39" fmla="*/ 2263140 w 3253740"/>
                  <a:gd name="connsiteY39" fmla="*/ 830580 h 2926080"/>
                  <a:gd name="connsiteX40" fmla="*/ 2057400 w 3253740"/>
                  <a:gd name="connsiteY40" fmla="*/ 701040 h 2926080"/>
                  <a:gd name="connsiteX41" fmla="*/ 1927860 w 3253740"/>
                  <a:gd name="connsiteY41" fmla="*/ 579120 h 2926080"/>
                  <a:gd name="connsiteX42" fmla="*/ 1783080 w 3253740"/>
                  <a:gd name="connsiteY42" fmla="*/ 525780 h 2926080"/>
                  <a:gd name="connsiteX43" fmla="*/ 1303020 w 3253740"/>
                  <a:gd name="connsiteY43" fmla="*/ 502920 h 2926080"/>
                  <a:gd name="connsiteX44" fmla="*/ 1203960 w 3253740"/>
                  <a:gd name="connsiteY44" fmla="*/ 457200 h 2926080"/>
                  <a:gd name="connsiteX45" fmla="*/ 1097280 w 3253740"/>
                  <a:gd name="connsiteY45" fmla="*/ 342900 h 2926080"/>
                  <a:gd name="connsiteX46" fmla="*/ 914400 w 3253740"/>
                  <a:gd name="connsiteY46" fmla="*/ 198120 h 2926080"/>
                  <a:gd name="connsiteX47" fmla="*/ 800100 w 3253740"/>
                  <a:gd name="connsiteY47" fmla="*/ 45720 h 2926080"/>
                  <a:gd name="connsiteX48" fmla="*/ 243840 w 3253740"/>
                  <a:gd name="connsiteY48" fmla="*/ 91440 h 2926080"/>
                  <a:gd name="connsiteX49" fmla="*/ 0 w 3253740"/>
                  <a:gd name="connsiteY49" fmla="*/ 15240 h 2926080"/>
                  <a:gd name="connsiteX50" fmla="*/ 198120 w 3253740"/>
                  <a:gd name="connsiteY50" fmla="*/ 0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53740" h="2926080">
                    <a:moveTo>
                      <a:pt x="198120" y="0"/>
                    </a:moveTo>
                    <a:lnTo>
                      <a:pt x="327660" y="30480"/>
                    </a:lnTo>
                    <a:lnTo>
                      <a:pt x="457200" y="68580"/>
                    </a:lnTo>
                    <a:lnTo>
                      <a:pt x="678180" y="45720"/>
                    </a:lnTo>
                    <a:lnTo>
                      <a:pt x="861060" y="15240"/>
                    </a:lnTo>
                    <a:lnTo>
                      <a:pt x="1013460" y="68580"/>
                    </a:lnTo>
                    <a:lnTo>
                      <a:pt x="1120140" y="182880"/>
                    </a:lnTo>
                    <a:lnTo>
                      <a:pt x="1333500" y="335280"/>
                    </a:lnTo>
                    <a:lnTo>
                      <a:pt x="1424940" y="441960"/>
                    </a:lnTo>
                    <a:lnTo>
                      <a:pt x="1516380" y="518160"/>
                    </a:lnTo>
                    <a:lnTo>
                      <a:pt x="1668780" y="502920"/>
                    </a:lnTo>
                    <a:lnTo>
                      <a:pt x="1889760" y="487680"/>
                    </a:lnTo>
                    <a:lnTo>
                      <a:pt x="1996440" y="525780"/>
                    </a:lnTo>
                    <a:lnTo>
                      <a:pt x="2148840" y="586740"/>
                    </a:lnTo>
                    <a:lnTo>
                      <a:pt x="2263140" y="685800"/>
                    </a:lnTo>
                    <a:lnTo>
                      <a:pt x="2491740" y="815340"/>
                    </a:lnTo>
                    <a:lnTo>
                      <a:pt x="2667000" y="891540"/>
                    </a:lnTo>
                    <a:lnTo>
                      <a:pt x="2788920" y="1028700"/>
                    </a:lnTo>
                    <a:lnTo>
                      <a:pt x="3009900" y="1264920"/>
                    </a:lnTo>
                    <a:lnTo>
                      <a:pt x="3253740" y="1493520"/>
                    </a:lnTo>
                    <a:lnTo>
                      <a:pt x="3162300" y="1630680"/>
                    </a:lnTo>
                    <a:lnTo>
                      <a:pt x="3131820" y="1927860"/>
                    </a:lnTo>
                    <a:lnTo>
                      <a:pt x="3131820" y="2141220"/>
                    </a:lnTo>
                    <a:lnTo>
                      <a:pt x="3108960" y="2400300"/>
                    </a:lnTo>
                    <a:lnTo>
                      <a:pt x="3086100" y="2606040"/>
                    </a:lnTo>
                    <a:lnTo>
                      <a:pt x="3017520" y="2667000"/>
                    </a:lnTo>
                    <a:lnTo>
                      <a:pt x="2796540" y="2804160"/>
                    </a:lnTo>
                    <a:lnTo>
                      <a:pt x="2583180" y="2903220"/>
                    </a:lnTo>
                    <a:lnTo>
                      <a:pt x="2446020" y="2926080"/>
                    </a:lnTo>
                    <a:lnTo>
                      <a:pt x="2552700" y="2811780"/>
                    </a:lnTo>
                    <a:lnTo>
                      <a:pt x="2758440" y="2659380"/>
                    </a:lnTo>
                    <a:lnTo>
                      <a:pt x="2880360" y="2407920"/>
                    </a:lnTo>
                    <a:lnTo>
                      <a:pt x="2895600" y="2118360"/>
                    </a:lnTo>
                    <a:lnTo>
                      <a:pt x="2887980" y="1927860"/>
                    </a:lnTo>
                    <a:lnTo>
                      <a:pt x="2918460" y="1668780"/>
                    </a:lnTo>
                    <a:lnTo>
                      <a:pt x="3017520" y="1508760"/>
                    </a:lnTo>
                    <a:lnTo>
                      <a:pt x="2819400" y="1295400"/>
                    </a:lnTo>
                    <a:lnTo>
                      <a:pt x="2606040" y="1043940"/>
                    </a:lnTo>
                    <a:lnTo>
                      <a:pt x="2438400" y="922020"/>
                    </a:lnTo>
                    <a:lnTo>
                      <a:pt x="2263140" y="830580"/>
                    </a:lnTo>
                    <a:lnTo>
                      <a:pt x="2057400" y="701040"/>
                    </a:lnTo>
                    <a:lnTo>
                      <a:pt x="1927860" y="579120"/>
                    </a:lnTo>
                    <a:lnTo>
                      <a:pt x="1783080" y="525780"/>
                    </a:lnTo>
                    <a:lnTo>
                      <a:pt x="1303020" y="502920"/>
                    </a:lnTo>
                    <a:lnTo>
                      <a:pt x="1203960" y="457200"/>
                    </a:lnTo>
                    <a:lnTo>
                      <a:pt x="1097280" y="342900"/>
                    </a:lnTo>
                    <a:lnTo>
                      <a:pt x="914400" y="198120"/>
                    </a:lnTo>
                    <a:lnTo>
                      <a:pt x="800100" y="45720"/>
                    </a:lnTo>
                    <a:lnTo>
                      <a:pt x="243840" y="91440"/>
                    </a:lnTo>
                    <a:lnTo>
                      <a:pt x="0" y="15240"/>
                    </a:lnTo>
                    <a:lnTo>
                      <a:pt x="19812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833486" y="2737824"/>
                <a:ext cx="343294" cy="594361"/>
              </a:xfrm>
              <a:custGeom>
                <a:avLst/>
                <a:gdLst>
                  <a:gd name="connsiteX0" fmla="*/ 510540 w 510540"/>
                  <a:gd name="connsiteY0" fmla="*/ 822960 h 883920"/>
                  <a:gd name="connsiteX1" fmla="*/ 312420 w 510540"/>
                  <a:gd name="connsiteY1" fmla="*/ 883920 h 883920"/>
                  <a:gd name="connsiteX2" fmla="*/ 0 w 510540"/>
                  <a:gd name="connsiteY2" fmla="*/ 60960 h 883920"/>
                  <a:gd name="connsiteX3" fmla="*/ 220980 w 510540"/>
                  <a:gd name="connsiteY3" fmla="*/ 0 h 883920"/>
                  <a:gd name="connsiteX4" fmla="*/ 510540 w 510540"/>
                  <a:gd name="connsiteY4" fmla="*/ 82296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40" h="883920">
                    <a:moveTo>
                      <a:pt x="510540" y="822960"/>
                    </a:moveTo>
                    <a:lnTo>
                      <a:pt x="312420" y="883920"/>
                    </a:lnTo>
                    <a:lnTo>
                      <a:pt x="0" y="60960"/>
                    </a:lnTo>
                    <a:lnTo>
                      <a:pt x="220980" y="0"/>
                    </a:lnTo>
                    <a:lnTo>
                      <a:pt x="510540" y="82296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861044" y="4745961"/>
                <a:ext cx="317675" cy="1373179"/>
              </a:xfrm>
              <a:custGeom>
                <a:avLst/>
                <a:gdLst>
                  <a:gd name="connsiteX0" fmla="*/ 91440 w 472440"/>
                  <a:gd name="connsiteY0" fmla="*/ 99060 h 2042160"/>
                  <a:gd name="connsiteX1" fmla="*/ 91440 w 472440"/>
                  <a:gd name="connsiteY1" fmla="*/ 0 h 2042160"/>
                  <a:gd name="connsiteX2" fmla="*/ 190500 w 472440"/>
                  <a:gd name="connsiteY2" fmla="*/ 281940 h 2042160"/>
                  <a:gd name="connsiteX3" fmla="*/ 129540 w 472440"/>
                  <a:gd name="connsiteY3" fmla="*/ 579120 h 2042160"/>
                  <a:gd name="connsiteX4" fmla="*/ 0 w 472440"/>
                  <a:gd name="connsiteY4" fmla="*/ 937260 h 2042160"/>
                  <a:gd name="connsiteX5" fmla="*/ 38100 w 472440"/>
                  <a:gd name="connsiteY5" fmla="*/ 1249680 h 2042160"/>
                  <a:gd name="connsiteX6" fmla="*/ 259080 w 472440"/>
                  <a:gd name="connsiteY6" fmla="*/ 1577340 h 2042160"/>
                  <a:gd name="connsiteX7" fmla="*/ 182880 w 472440"/>
                  <a:gd name="connsiteY7" fmla="*/ 1744980 h 2042160"/>
                  <a:gd name="connsiteX8" fmla="*/ 15240 w 472440"/>
                  <a:gd name="connsiteY8" fmla="*/ 1897380 h 2042160"/>
                  <a:gd name="connsiteX9" fmla="*/ 99060 w 472440"/>
                  <a:gd name="connsiteY9" fmla="*/ 2042160 h 2042160"/>
                  <a:gd name="connsiteX10" fmla="*/ 213360 w 472440"/>
                  <a:gd name="connsiteY10" fmla="*/ 1897380 h 2042160"/>
                  <a:gd name="connsiteX11" fmla="*/ 388620 w 472440"/>
                  <a:gd name="connsiteY11" fmla="*/ 1752600 h 2042160"/>
                  <a:gd name="connsiteX12" fmla="*/ 449580 w 472440"/>
                  <a:gd name="connsiteY12" fmla="*/ 1668780 h 2042160"/>
                  <a:gd name="connsiteX13" fmla="*/ 472440 w 472440"/>
                  <a:gd name="connsiteY13" fmla="*/ 1577340 h 2042160"/>
                  <a:gd name="connsiteX14" fmla="*/ 381000 w 472440"/>
                  <a:gd name="connsiteY14" fmla="*/ 1417320 h 2042160"/>
                  <a:gd name="connsiteX15" fmla="*/ 266700 w 472440"/>
                  <a:gd name="connsiteY15" fmla="*/ 1242060 h 2042160"/>
                  <a:gd name="connsiteX16" fmla="*/ 251460 w 472440"/>
                  <a:gd name="connsiteY16" fmla="*/ 1104900 h 2042160"/>
                  <a:gd name="connsiteX17" fmla="*/ 236220 w 472440"/>
                  <a:gd name="connsiteY17" fmla="*/ 937260 h 2042160"/>
                  <a:gd name="connsiteX18" fmla="*/ 274320 w 472440"/>
                  <a:gd name="connsiteY18" fmla="*/ 762000 h 2042160"/>
                  <a:gd name="connsiteX19" fmla="*/ 358140 w 472440"/>
                  <a:gd name="connsiteY19" fmla="*/ 579120 h 2042160"/>
                  <a:gd name="connsiteX20" fmla="*/ 426720 w 472440"/>
                  <a:gd name="connsiteY20" fmla="*/ 441960 h 2042160"/>
                  <a:gd name="connsiteX21" fmla="*/ 441960 w 472440"/>
                  <a:gd name="connsiteY21" fmla="*/ 297180 h 2042160"/>
                  <a:gd name="connsiteX22" fmla="*/ 419100 w 472440"/>
                  <a:gd name="connsiteY22" fmla="*/ 167640 h 2042160"/>
                  <a:gd name="connsiteX23" fmla="*/ 304800 w 472440"/>
                  <a:gd name="connsiteY23" fmla="*/ 91440 h 2042160"/>
                  <a:gd name="connsiteX24" fmla="*/ 91440 w 472440"/>
                  <a:gd name="connsiteY24" fmla="*/ 99060 h 204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2440" h="2042160">
                    <a:moveTo>
                      <a:pt x="91440" y="99060"/>
                    </a:moveTo>
                    <a:lnTo>
                      <a:pt x="91440" y="0"/>
                    </a:lnTo>
                    <a:lnTo>
                      <a:pt x="190500" y="281940"/>
                    </a:lnTo>
                    <a:lnTo>
                      <a:pt x="129540" y="579120"/>
                    </a:lnTo>
                    <a:lnTo>
                      <a:pt x="0" y="937260"/>
                    </a:lnTo>
                    <a:lnTo>
                      <a:pt x="38100" y="1249680"/>
                    </a:lnTo>
                    <a:lnTo>
                      <a:pt x="259080" y="1577340"/>
                    </a:lnTo>
                    <a:lnTo>
                      <a:pt x="182880" y="1744980"/>
                    </a:lnTo>
                    <a:lnTo>
                      <a:pt x="15240" y="1897380"/>
                    </a:lnTo>
                    <a:lnTo>
                      <a:pt x="99060" y="2042160"/>
                    </a:lnTo>
                    <a:lnTo>
                      <a:pt x="213360" y="1897380"/>
                    </a:lnTo>
                    <a:lnTo>
                      <a:pt x="388620" y="1752600"/>
                    </a:lnTo>
                    <a:lnTo>
                      <a:pt x="449580" y="1668780"/>
                    </a:lnTo>
                    <a:lnTo>
                      <a:pt x="472440" y="1577340"/>
                    </a:lnTo>
                    <a:lnTo>
                      <a:pt x="381000" y="1417320"/>
                    </a:lnTo>
                    <a:lnTo>
                      <a:pt x="266700" y="1242060"/>
                    </a:lnTo>
                    <a:lnTo>
                      <a:pt x="251460" y="1104900"/>
                    </a:lnTo>
                    <a:lnTo>
                      <a:pt x="236220" y="937260"/>
                    </a:lnTo>
                    <a:lnTo>
                      <a:pt x="274320" y="762000"/>
                    </a:lnTo>
                    <a:lnTo>
                      <a:pt x="358140" y="579120"/>
                    </a:lnTo>
                    <a:lnTo>
                      <a:pt x="426720" y="441960"/>
                    </a:lnTo>
                    <a:lnTo>
                      <a:pt x="441960" y="297180"/>
                    </a:lnTo>
                    <a:lnTo>
                      <a:pt x="419100" y="167640"/>
                    </a:lnTo>
                    <a:lnTo>
                      <a:pt x="304800" y="91440"/>
                    </a:lnTo>
                    <a:lnTo>
                      <a:pt x="91440" y="9906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754939" y="3466911"/>
                <a:ext cx="1318452" cy="1343810"/>
              </a:xfrm>
              <a:custGeom>
                <a:avLst/>
                <a:gdLst>
                  <a:gd name="connsiteX0" fmla="*/ 0 w 1960775"/>
                  <a:gd name="connsiteY0" fmla="*/ 933254 h 1998483"/>
                  <a:gd name="connsiteX1" fmla="*/ 245097 w 1960775"/>
                  <a:gd name="connsiteY1" fmla="*/ 810705 h 1998483"/>
                  <a:gd name="connsiteX2" fmla="*/ 527901 w 1960775"/>
                  <a:gd name="connsiteY2" fmla="*/ 678730 h 1998483"/>
                  <a:gd name="connsiteX3" fmla="*/ 838985 w 1960775"/>
                  <a:gd name="connsiteY3" fmla="*/ 612742 h 1998483"/>
                  <a:gd name="connsiteX4" fmla="*/ 735290 w 1960775"/>
                  <a:gd name="connsiteY4" fmla="*/ 301658 h 1998483"/>
                  <a:gd name="connsiteX5" fmla="*/ 669303 w 1960775"/>
                  <a:gd name="connsiteY5" fmla="*/ 84841 h 1998483"/>
                  <a:gd name="connsiteX6" fmla="*/ 443059 w 1960775"/>
                  <a:gd name="connsiteY6" fmla="*/ 18854 h 1998483"/>
                  <a:gd name="connsiteX7" fmla="*/ 669303 w 1960775"/>
                  <a:gd name="connsiteY7" fmla="*/ 0 h 1998483"/>
                  <a:gd name="connsiteX8" fmla="*/ 895546 w 1960775"/>
                  <a:gd name="connsiteY8" fmla="*/ 94268 h 1998483"/>
                  <a:gd name="connsiteX9" fmla="*/ 970961 w 1960775"/>
                  <a:gd name="connsiteY9" fmla="*/ 282804 h 1998483"/>
                  <a:gd name="connsiteX10" fmla="*/ 1036948 w 1960775"/>
                  <a:gd name="connsiteY10" fmla="*/ 603316 h 1998483"/>
                  <a:gd name="connsiteX11" fmla="*/ 810705 w 1960775"/>
                  <a:gd name="connsiteY11" fmla="*/ 688157 h 1998483"/>
                  <a:gd name="connsiteX12" fmla="*/ 452486 w 1960775"/>
                  <a:gd name="connsiteY12" fmla="*/ 820132 h 1998483"/>
                  <a:gd name="connsiteX13" fmla="*/ 226243 w 1960775"/>
                  <a:gd name="connsiteY13" fmla="*/ 933254 h 1998483"/>
                  <a:gd name="connsiteX14" fmla="*/ 226243 w 1960775"/>
                  <a:gd name="connsiteY14" fmla="*/ 1027522 h 1998483"/>
                  <a:gd name="connsiteX15" fmla="*/ 395925 w 1960775"/>
                  <a:gd name="connsiteY15" fmla="*/ 1084083 h 1998483"/>
                  <a:gd name="connsiteX16" fmla="*/ 631596 w 1960775"/>
                  <a:gd name="connsiteY16" fmla="*/ 1159497 h 1998483"/>
                  <a:gd name="connsiteX17" fmla="*/ 848412 w 1960775"/>
                  <a:gd name="connsiteY17" fmla="*/ 1272619 h 1998483"/>
                  <a:gd name="connsiteX18" fmla="*/ 886119 w 1960775"/>
                  <a:gd name="connsiteY18" fmla="*/ 1517716 h 1998483"/>
                  <a:gd name="connsiteX19" fmla="*/ 980387 w 1960775"/>
                  <a:gd name="connsiteY19" fmla="*/ 1706252 h 1998483"/>
                  <a:gd name="connsiteX20" fmla="*/ 1102936 w 1960775"/>
                  <a:gd name="connsiteY20" fmla="*/ 1828800 h 1998483"/>
                  <a:gd name="connsiteX21" fmla="*/ 1498862 w 1960775"/>
                  <a:gd name="connsiteY21" fmla="*/ 1866507 h 1998483"/>
                  <a:gd name="connsiteX22" fmla="*/ 1696824 w 1960775"/>
                  <a:gd name="connsiteY22" fmla="*/ 1857080 h 1998483"/>
                  <a:gd name="connsiteX23" fmla="*/ 1857080 w 1960775"/>
                  <a:gd name="connsiteY23" fmla="*/ 1923068 h 1998483"/>
                  <a:gd name="connsiteX24" fmla="*/ 1960775 w 1960775"/>
                  <a:gd name="connsiteY24" fmla="*/ 1998483 h 1998483"/>
                  <a:gd name="connsiteX25" fmla="*/ 1734532 w 1960775"/>
                  <a:gd name="connsiteY25" fmla="*/ 1998483 h 1998483"/>
                  <a:gd name="connsiteX26" fmla="*/ 1659117 w 1960775"/>
                  <a:gd name="connsiteY26" fmla="*/ 1913641 h 1998483"/>
                  <a:gd name="connsiteX27" fmla="*/ 1310325 w 1960775"/>
                  <a:gd name="connsiteY27" fmla="*/ 1885361 h 1998483"/>
                  <a:gd name="connsiteX28" fmla="*/ 914400 w 1960775"/>
                  <a:gd name="connsiteY28" fmla="*/ 1828800 h 1998483"/>
                  <a:gd name="connsiteX29" fmla="*/ 754144 w 1960775"/>
                  <a:gd name="connsiteY29" fmla="*/ 1715678 h 1998483"/>
                  <a:gd name="connsiteX30" fmla="*/ 631596 w 1960775"/>
                  <a:gd name="connsiteY30" fmla="*/ 1536569 h 1998483"/>
                  <a:gd name="connsiteX31" fmla="*/ 603315 w 1960775"/>
                  <a:gd name="connsiteY31" fmla="*/ 1282045 h 1998483"/>
                  <a:gd name="connsiteX32" fmla="*/ 395925 w 1960775"/>
                  <a:gd name="connsiteY32" fmla="*/ 1187777 h 1998483"/>
                  <a:gd name="connsiteX33" fmla="*/ 179109 w 1960775"/>
                  <a:gd name="connsiteY33" fmla="*/ 1093509 h 1998483"/>
                  <a:gd name="connsiteX34" fmla="*/ 0 w 1960775"/>
                  <a:gd name="connsiteY34" fmla="*/ 933254 h 199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960775" h="1998483">
                    <a:moveTo>
                      <a:pt x="0" y="933254"/>
                    </a:moveTo>
                    <a:lnTo>
                      <a:pt x="245097" y="810705"/>
                    </a:lnTo>
                    <a:lnTo>
                      <a:pt x="527901" y="678730"/>
                    </a:lnTo>
                    <a:lnTo>
                      <a:pt x="838985" y="612742"/>
                    </a:lnTo>
                    <a:lnTo>
                      <a:pt x="735290" y="301658"/>
                    </a:lnTo>
                    <a:lnTo>
                      <a:pt x="669303" y="84841"/>
                    </a:lnTo>
                    <a:lnTo>
                      <a:pt x="443059" y="18854"/>
                    </a:lnTo>
                    <a:lnTo>
                      <a:pt x="669303" y="0"/>
                    </a:lnTo>
                    <a:lnTo>
                      <a:pt x="895546" y="94268"/>
                    </a:lnTo>
                    <a:lnTo>
                      <a:pt x="970961" y="282804"/>
                    </a:lnTo>
                    <a:lnTo>
                      <a:pt x="1036948" y="603316"/>
                    </a:lnTo>
                    <a:lnTo>
                      <a:pt x="810705" y="688157"/>
                    </a:lnTo>
                    <a:lnTo>
                      <a:pt x="452486" y="820132"/>
                    </a:lnTo>
                    <a:lnTo>
                      <a:pt x="226243" y="933254"/>
                    </a:lnTo>
                    <a:lnTo>
                      <a:pt x="226243" y="1027522"/>
                    </a:lnTo>
                    <a:lnTo>
                      <a:pt x="395925" y="1084083"/>
                    </a:lnTo>
                    <a:lnTo>
                      <a:pt x="631596" y="1159497"/>
                    </a:lnTo>
                    <a:lnTo>
                      <a:pt x="848412" y="1272619"/>
                    </a:lnTo>
                    <a:lnTo>
                      <a:pt x="886119" y="1517716"/>
                    </a:lnTo>
                    <a:lnTo>
                      <a:pt x="980387" y="1706252"/>
                    </a:lnTo>
                    <a:lnTo>
                      <a:pt x="1102936" y="1828800"/>
                    </a:lnTo>
                    <a:lnTo>
                      <a:pt x="1498862" y="1866507"/>
                    </a:lnTo>
                    <a:lnTo>
                      <a:pt x="1696824" y="1857080"/>
                    </a:lnTo>
                    <a:lnTo>
                      <a:pt x="1857080" y="1923068"/>
                    </a:lnTo>
                    <a:lnTo>
                      <a:pt x="1960775" y="1998483"/>
                    </a:lnTo>
                    <a:lnTo>
                      <a:pt x="1734532" y="1998483"/>
                    </a:lnTo>
                    <a:lnTo>
                      <a:pt x="1659117" y="1913641"/>
                    </a:lnTo>
                    <a:lnTo>
                      <a:pt x="1310325" y="1885361"/>
                    </a:lnTo>
                    <a:lnTo>
                      <a:pt x="914400" y="1828800"/>
                    </a:lnTo>
                    <a:lnTo>
                      <a:pt x="754144" y="1715678"/>
                    </a:lnTo>
                    <a:lnTo>
                      <a:pt x="631596" y="1536569"/>
                    </a:lnTo>
                    <a:lnTo>
                      <a:pt x="603315" y="1282045"/>
                    </a:lnTo>
                    <a:lnTo>
                      <a:pt x="395925" y="1187777"/>
                    </a:lnTo>
                    <a:lnTo>
                      <a:pt x="179109" y="1093509"/>
                    </a:lnTo>
                    <a:lnTo>
                      <a:pt x="0" y="933254"/>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488121">
                <a:off x="6818662" y="5260645"/>
                <a:ext cx="372241" cy="347601"/>
              </a:xfrm>
              <a:custGeom>
                <a:avLst/>
                <a:gdLst>
                  <a:gd name="connsiteX0" fmla="*/ 586154 w 586154"/>
                  <a:gd name="connsiteY0" fmla="*/ 93784 h 586154"/>
                  <a:gd name="connsiteX1" fmla="*/ 140677 w 586154"/>
                  <a:gd name="connsiteY1" fmla="*/ 586154 h 586154"/>
                  <a:gd name="connsiteX2" fmla="*/ 0 w 586154"/>
                  <a:gd name="connsiteY2" fmla="*/ 445477 h 586154"/>
                  <a:gd name="connsiteX3" fmla="*/ 304800 w 586154"/>
                  <a:gd name="connsiteY3" fmla="*/ 0 h 586154"/>
                  <a:gd name="connsiteX4" fmla="*/ 586154 w 586154"/>
                  <a:gd name="connsiteY4" fmla="*/ 93784 h 58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54" h="586154">
                    <a:moveTo>
                      <a:pt x="586154" y="93784"/>
                    </a:moveTo>
                    <a:lnTo>
                      <a:pt x="140677" y="586154"/>
                    </a:lnTo>
                    <a:lnTo>
                      <a:pt x="0" y="445477"/>
                    </a:lnTo>
                    <a:lnTo>
                      <a:pt x="304800" y="0"/>
                    </a:lnTo>
                    <a:lnTo>
                      <a:pt x="586154" y="93784"/>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348224" y="65935"/>
                <a:ext cx="2795776" cy="646331"/>
              </a:xfrm>
              <a:prstGeom prst="rect">
                <a:avLst/>
              </a:prstGeom>
              <a:solidFill>
                <a:schemeClr val="tx1"/>
              </a:solidFill>
            </p:spPr>
            <p:txBody>
              <a:bodyPr wrap="square" rtlCol="0">
                <a:spAutoFit/>
              </a:bodyPr>
              <a:lstStyle/>
              <a:p>
                <a:r>
                  <a:rPr lang="en-US" dirty="0">
                    <a:solidFill>
                      <a:schemeClr val="bg1"/>
                    </a:solidFill>
                  </a:rPr>
                  <a:t>110 </a:t>
                </a:r>
                <a:r>
                  <a:rPr lang="en-US" dirty="0" err="1">
                    <a:solidFill>
                      <a:schemeClr val="bg1"/>
                    </a:solidFill>
                  </a:rPr>
                  <a:t>ft</a:t>
                </a:r>
                <a:r>
                  <a:rPr lang="en-US" dirty="0">
                    <a:solidFill>
                      <a:schemeClr val="bg1"/>
                    </a:solidFill>
                  </a:rPr>
                  <a:t> buffer downwind</a:t>
                </a:r>
              </a:p>
              <a:p>
                <a:r>
                  <a:rPr lang="en-US" dirty="0">
                    <a:solidFill>
                      <a:schemeClr val="bg1"/>
                    </a:solidFill>
                  </a:rPr>
                  <a:t>~16% of land area in buffer</a:t>
                </a:r>
              </a:p>
            </p:txBody>
          </p:sp>
          <p:cxnSp>
            <p:nvCxnSpPr>
              <p:cNvPr id="29" name="Straight Connector 28"/>
              <p:cNvCxnSpPr/>
              <p:nvPr/>
            </p:nvCxnSpPr>
            <p:spPr>
              <a:xfrm rot="1080000" flipH="1">
                <a:off x="7231380" y="207264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 flipH="1">
                <a:off x="7383780" y="201168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 flipH="1">
                <a:off x="7299960" y="234696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 flipH="1">
                <a:off x="7254240" y="107442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 flipH="1">
                <a:off x="7421880" y="162306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 flipH="1">
                <a:off x="7559040" y="1981200"/>
                <a:ext cx="144780" cy="76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7223760" y="1097280"/>
                <a:ext cx="487680" cy="1303020"/>
              </a:xfrm>
              <a:custGeom>
                <a:avLst/>
                <a:gdLst>
                  <a:gd name="connsiteX0" fmla="*/ 15240 w 487680"/>
                  <a:gd name="connsiteY0" fmla="*/ 30480 h 1303020"/>
                  <a:gd name="connsiteX1" fmla="*/ 175260 w 487680"/>
                  <a:gd name="connsiteY1" fmla="*/ 579120 h 1303020"/>
                  <a:gd name="connsiteX2" fmla="*/ 281940 w 487680"/>
                  <a:gd name="connsiteY2" fmla="*/ 937260 h 1303020"/>
                  <a:gd name="connsiteX3" fmla="*/ 0 w 487680"/>
                  <a:gd name="connsiteY3" fmla="*/ 990600 h 1303020"/>
                  <a:gd name="connsiteX4" fmla="*/ 76200 w 487680"/>
                  <a:gd name="connsiteY4" fmla="*/ 1303020 h 1303020"/>
                  <a:gd name="connsiteX5" fmla="*/ 274320 w 487680"/>
                  <a:gd name="connsiteY5" fmla="*/ 1272540 h 1303020"/>
                  <a:gd name="connsiteX6" fmla="*/ 243840 w 487680"/>
                  <a:gd name="connsiteY6" fmla="*/ 1181100 h 1303020"/>
                  <a:gd name="connsiteX7" fmla="*/ 243840 w 487680"/>
                  <a:gd name="connsiteY7" fmla="*/ 1158240 h 1303020"/>
                  <a:gd name="connsiteX8" fmla="*/ 160020 w 487680"/>
                  <a:gd name="connsiteY8" fmla="*/ 967740 h 1303020"/>
                  <a:gd name="connsiteX9" fmla="*/ 487680 w 487680"/>
                  <a:gd name="connsiteY9" fmla="*/ 906780 h 1303020"/>
                  <a:gd name="connsiteX10" fmla="*/ 190500 w 487680"/>
                  <a:gd name="connsiteY10" fmla="*/ 0 h 1303020"/>
                  <a:gd name="connsiteX11" fmla="*/ 15240 w 487680"/>
                  <a:gd name="connsiteY11" fmla="*/ 30480 h 130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7680" h="1303020">
                    <a:moveTo>
                      <a:pt x="15240" y="30480"/>
                    </a:moveTo>
                    <a:lnTo>
                      <a:pt x="175260" y="579120"/>
                    </a:lnTo>
                    <a:lnTo>
                      <a:pt x="281940" y="937260"/>
                    </a:lnTo>
                    <a:lnTo>
                      <a:pt x="0" y="990600"/>
                    </a:lnTo>
                    <a:lnTo>
                      <a:pt x="76200" y="1303020"/>
                    </a:lnTo>
                    <a:lnTo>
                      <a:pt x="274320" y="1272540"/>
                    </a:lnTo>
                    <a:cubicBezTo>
                      <a:pt x="266266" y="1251062"/>
                      <a:pt x="247804" y="1208849"/>
                      <a:pt x="243840" y="1181100"/>
                    </a:cubicBezTo>
                    <a:cubicBezTo>
                      <a:pt x="242762" y="1173557"/>
                      <a:pt x="243840" y="1165860"/>
                      <a:pt x="243840" y="1158240"/>
                    </a:cubicBezTo>
                    <a:lnTo>
                      <a:pt x="160020" y="967740"/>
                    </a:lnTo>
                    <a:lnTo>
                      <a:pt x="487680" y="906780"/>
                    </a:lnTo>
                    <a:lnTo>
                      <a:pt x="190500" y="0"/>
                    </a:lnTo>
                    <a:lnTo>
                      <a:pt x="15240" y="3048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6225800" y="132588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225800" y="147828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233420" y="163068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47520" y="86868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210560" y="124206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966720" y="123444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5882640" y="1226820"/>
                <a:ext cx="548640" cy="815340"/>
              </a:xfrm>
              <a:custGeom>
                <a:avLst/>
                <a:gdLst>
                  <a:gd name="connsiteX0" fmla="*/ 495300 w 548640"/>
                  <a:gd name="connsiteY0" fmla="*/ 548640 h 815340"/>
                  <a:gd name="connsiteX1" fmla="*/ 510540 w 548640"/>
                  <a:gd name="connsiteY1" fmla="*/ 411480 h 815340"/>
                  <a:gd name="connsiteX2" fmla="*/ 525780 w 548640"/>
                  <a:gd name="connsiteY2" fmla="*/ 259080 h 815340"/>
                  <a:gd name="connsiteX3" fmla="*/ 548640 w 548640"/>
                  <a:gd name="connsiteY3" fmla="*/ 99060 h 815340"/>
                  <a:gd name="connsiteX4" fmla="*/ 502920 w 548640"/>
                  <a:gd name="connsiteY4" fmla="*/ 30480 h 815340"/>
                  <a:gd name="connsiteX5" fmla="*/ 464820 w 548640"/>
                  <a:gd name="connsiteY5" fmla="*/ 0 h 815340"/>
                  <a:gd name="connsiteX6" fmla="*/ 342900 w 548640"/>
                  <a:gd name="connsiteY6" fmla="*/ 7620 h 815340"/>
                  <a:gd name="connsiteX7" fmla="*/ 213360 w 548640"/>
                  <a:gd name="connsiteY7" fmla="*/ 22860 h 815340"/>
                  <a:gd name="connsiteX8" fmla="*/ 53340 w 548640"/>
                  <a:gd name="connsiteY8" fmla="*/ 0 h 815340"/>
                  <a:gd name="connsiteX9" fmla="*/ 0 w 548640"/>
                  <a:gd name="connsiteY9" fmla="*/ 0 h 815340"/>
                  <a:gd name="connsiteX10" fmla="*/ 91440 w 548640"/>
                  <a:gd name="connsiteY10" fmla="*/ 15240 h 815340"/>
                  <a:gd name="connsiteX11" fmla="*/ 350520 w 548640"/>
                  <a:gd name="connsiteY11" fmla="*/ 22860 h 815340"/>
                  <a:gd name="connsiteX12" fmla="*/ 358140 w 548640"/>
                  <a:gd name="connsiteY12" fmla="*/ 106680 h 815340"/>
                  <a:gd name="connsiteX13" fmla="*/ 342900 w 548640"/>
                  <a:gd name="connsiteY13" fmla="*/ 274320 h 815340"/>
                  <a:gd name="connsiteX14" fmla="*/ 358140 w 548640"/>
                  <a:gd name="connsiteY14" fmla="*/ 419100 h 815340"/>
                  <a:gd name="connsiteX15" fmla="*/ 342900 w 548640"/>
                  <a:gd name="connsiteY15" fmla="*/ 541020 h 815340"/>
                  <a:gd name="connsiteX16" fmla="*/ 403860 w 548640"/>
                  <a:gd name="connsiteY16" fmla="*/ 579120 h 815340"/>
                  <a:gd name="connsiteX17" fmla="*/ 434340 w 548640"/>
                  <a:gd name="connsiteY17" fmla="*/ 617220 h 815340"/>
                  <a:gd name="connsiteX18" fmla="*/ 434340 w 548640"/>
                  <a:gd name="connsiteY18" fmla="*/ 662940 h 815340"/>
                  <a:gd name="connsiteX19" fmla="*/ 426720 w 548640"/>
                  <a:gd name="connsiteY19" fmla="*/ 739140 h 815340"/>
                  <a:gd name="connsiteX20" fmla="*/ 365760 w 548640"/>
                  <a:gd name="connsiteY20" fmla="*/ 777240 h 815340"/>
                  <a:gd name="connsiteX21" fmla="*/ 403860 w 548640"/>
                  <a:gd name="connsiteY21" fmla="*/ 815340 h 815340"/>
                  <a:gd name="connsiteX22" fmla="*/ 457200 w 548640"/>
                  <a:gd name="connsiteY22" fmla="*/ 784860 h 815340"/>
                  <a:gd name="connsiteX23" fmla="*/ 472440 w 548640"/>
                  <a:gd name="connsiteY23" fmla="*/ 746760 h 815340"/>
                  <a:gd name="connsiteX24" fmla="*/ 457200 w 548640"/>
                  <a:gd name="connsiteY24" fmla="*/ 670560 h 815340"/>
                  <a:gd name="connsiteX25" fmla="*/ 495300 w 548640"/>
                  <a:gd name="connsiteY25" fmla="*/ 548640 h 8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8640" h="815340">
                    <a:moveTo>
                      <a:pt x="495300" y="548640"/>
                    </a:moveTo>
                    <a:lnTo>
                      <a:pt x="510540" y="411480"/>
                    </a:lnTo>
                    <a:lnTo>
                      <a:pt x="525780" y="259080"/>
                    </a:lnTo>
                    <a:lnTo>
                      <a:pt x="548640" y="99060"/>
                    </a:lnTo>
                    <a:lnTo>
                      <a:pt x="502920" y="30480"/>
                    </a:lnTo>
                    <a:lnTo>
                      <a:pt x="464820" y="0"/>
                    </a:lnTo>
                    <a:lnTo>
                      <a:pt x="342900" y="7620"/>
                    </a:lnTo>
                    <a:lnTo>
                      <a:pt x="213360" y="22860"/>
                    </a:lnTo>
                    <a:lnTo>
                      <a:pt x="53340" y="0"/>
                    </a:lnTo>
                    <a:lnTo>
                      <a:pt x="0" y="0"/>
                    </a:lnTo>
                    <a:lnTo>
                      <a:pt x="91440" y="15240"/>
                    </a:lnTo>
                    <a:lnTo>
                      <a:pt x="350520" y="22860"/>
                    </a:lnTo>
                    <a:lnTo>
                      <a:pt x="358140" y="106680"/>
                    </a:lnTo>
                    <a:lnTo>
                      <a:pt x="342900" y="274320"/>
                    </a:lnTo>
                    <a:lnTo>
                      <a:pt x="358140" y="419100"/>
                    </a:lnTo>
                    <a:lnTo>
                      <a:pt x="342900" y="541020"/>
                    </a:lnTo>
                    <a:lnTo>
                      <a:pt x="403860" y="579120"/>
                    </a:lnTo>
                    <a:lnTo>
                      <a:pt x="434340" y="617220"/>
                    </a:lnTo>
                    <a:lnTo>
                      <a:pt x="434340" y="662940"/>
                    </a:lnTo>
                    <a:lnTo>
                      <a:pt x="426720" y="739140"/>
                    </a:lnTo>
                    <a:lnTo>
                      <a:pt x="365760" y="777240"/>
                    </a:lnTo>
                    <a:lnTo>
                      <a:pt x="403860" y="815340"/>
                    </a:lnTo>
                    <a:lnTo>
                      <a:pt x="457200" y="784860"/>
                    </a:lnTo>
                    <a:lnTo>
                      <a:pt x="472440" y="746760"/>
                    </a:lnTo>
                    <a:lnTo>
                      <a:pt x="457200" y="670560"/>
                    </a:lnTo>
                    <a:lnTo>
                      <a:pt x="495300" y="54864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4526540" y="95250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4358900" y="1036320"/>
                <a:ext cx="163961" cy="762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4351020" y="716280"/>
                <a:ext cx="678180" cy="358140"/>
              </a:xfrm>
              <a:custGeom>
                <a:avLst/>
                <a:gdLst>
                  <a:gd name="connsiteX0" fmla="*/ 678180 w 678180"/>
                  <a:gd name="connsiteY0" fmla="*/ 0 h 358140"/>
                  <a:gd name="connsiteX1" fmla="*/ 655320 w 678180"/>
                  <a:gd name="connsiteY1" fmla="*/ 76200 h 358140"/>
                  <a:gd name="connsiteX2" fmla="*/ 609600 w 678180"/>
                  <a:gd name="connsiteY2" fmla="*/ 144780 h 358140"/>
                  <a:gd name="connsiteX3" fmla="*/ 571500 w 678180"/>
                  <a:gd name="connsiteY3" fmla="*/ 167640 h 358140"/>
                  <a:gd name="connsiteX4" fmla="*/ 464820 w 678180"/>
                  <a:gd name="connsiteY4" fmla="*/ 198120 h 358140"/>
                  <a:gd name="connsiteX5" fmla="*/ 388620 w 678180"/>
                  <a:gd name="connsiteY5" fmla="*/ 213360 h 358140"/>
                  <a:gd name="connsiteX6" fmla="*/ 342900 w 678180"/>
                  <a:gd name="connsiteY6" fmla="*/ 259080 h 358140"/>
                  <a:gd name="connsiteX7" fmla="*/ 251460 w 678180"/>
                  <a:gd name="connsiteY7" fmla="*/ 304800 h 358140"/>
                  <a:gd name="connsiteX8" fmla="*/ 182880 w 678180"/>
                  <a:gd name="connsiteY8" fmla="*/ 320040 h 358140"/>
                  <a:gd name="connsiteX9" fmla="*/ 15240 w 678180"/>
                  <a:gd name="connsiteY9" fmla="*/ 358140 h 358140"/>
                  <a:gd name="connsiteX10" fmla="*/ 0 w 678180"/>
                  <a:gd name="connsiteY10" fmla="*/ 327660 h 358140"/>
                  <a:gd name="connsiteX11" fmla="*/ 182880 w 678180"/>
                  <a:gd name="connsiteY11" fmla="*/ 243840 h 358140"/>
                  <a:gd name="connsiteX12" fmla="*/ 403860 w 678180"/>
                  <a:gd name="connsiteY12" fmla="*/ 160020 h 358140"/>
                  <a:gd name="connsiteX13" fmla="*/ 525780 w 678180"/>
                  <a:gd name="connsiteY13" fmla="*/ 15240 h 358140"/>
                  <a:gd name="connsiteX14" fmla="*/ 678180 w 678180"/>
                  <a:gd name="connsiteY14" fmla="*/ 0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8180" h="358140">
                    <a:moveTo>
                      <a:pt x="678180" y="0"/>
                    </a:moveTo>
                    <a:lnTo>
                      <a:pt x="655320" y="76200"/>
                    </a:lnTo>
                    <a:lnTo>
                      <a:pt x="609600" y="144780"/>
                    </a:lnTo>
                    <a:lnTo>
                      <a:pt x="571500" y="167640"/>
                    </a:lnTo>
                    <a:lnTo>
                      <a:pt x="464820" y="198120"/>
                    </a:lnTo>
                    <a:lnTo>
                      <a:pt x="388620" y="213360"/>
                    </a:lnTo>
                    <a:lnTo>
                      <a:pt x="342900" y="259080"/>
                    </a:lnTo>
                    <a:lnTo>
                      <a:pt x="251460" y="304800"/>
                    </a:lnTo>
                    <a:lnTo>
                      <a:pt x="182880" y="320040"/>
                    </a:lnTo>
                    <a:lnTo>
                      <a:pt x="15240" y="358140"/>
                    </a:lnTo>
                    <a:lnTo>
                      <a:pt x="0" y="327660"/>
                    </a:lnTo>
                    <a:lnTo>
                      <a:pt x="182880" y="243840"/>
                    </a:lnTo>
                    <a:lnTo>
                      <a:pt x="403860" y="160020"/>
                    </a:lnTo>
                    <a:lnTo>
                      <a:pt x="525780" y="15240"/>
                    </a:lnTo>
                    <a:lnTo>
                      <a:pt x="678180"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5410200" y="1729740"/>
                <a:ext cx="243840" cy="91440"/>
              </a:xfrm>
              <a:custGeom>
                <a:avLst/>
                <a:gdLst>
                  <a:gd name="connsiteX0" fmla="*/ 243840 w 243840"/>
                  <a:gd name="connsiteY0" fmla="*/ 76200 h 91440"/>
                  <a:gd name="connsiteX1" fmla="*/ 182880 w 243840"/>
                  <a:gd name="connsiteY1" fmla="*/ 30480 h 91440"/>
                  <a:gd name="connsiteX2" fmla="*/ 114300 w 243840"/>
                  <a:gd name="connsiteY2" fmla="*/ 30480 h 91440"/>
                  <a:gd name="connsiteX3" fmla="*/ 68580 w 243840"/>
                  <a:gd name="connsiteY3" fmla="*/ 0 h 91440"/>
                  <a:gd name="connsiteX4" fmla="*/ 30480 w 243840"/>
                  <a:gd name="connsiteY4" fmla="*/ 38100 h 91440"/>
                  <a:gd name="connsiteX5" fmla="*/ 0 w 243840"/>
                  <a:gd name="connsiteY5" fmla="*/ 91440 h 91440"/>
                  <a:gd name="connsiteX6" fmla="*/ 243840 w 243840"/>
                  <a:gd name="connsiteY6" fmla="*/ 7620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40" h="91440">
                    <a:moveTo>
                      <a:pt x="243840" y="76200"/>
                    </a:moveTo>
                    <a:lnTo>
                      <a:pt x="182880" y="30480"/>
                    </a:lnTo>
                    <a:lnTo>
                      <a:pt x="114300" y="30480"/>
                    </a:lnTo>
                    <a:lnTo>
                      <a:pt x="68580" y="0"/>
                    </a:lnTo>
                    <a:lnTo>
                      <a:pt x="30480" y="38100"/>
                    </a:lnTo>
                    <a:lnTo>
                      <a:pt x="0" y="91440"/>
                    </a:lnTo>
                    <a:lnTo>
                      <a:pt x="243840" y="7620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4538883" y="6391086"/>
                <a:ext cx="1571963" cy="28220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663785" y="6372857"/>
                <a:ext cx="1100831"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Wind</a:t>
                </a:r>
              </a:p>
            </p:txBody>
          </p:sp>
        </p:grpSp>
        <p:sp>
          <p:nvSpPr>
            <p:cNvPr id="22" name="TextBox 21"/>
            <p:cNvSpPr txBox="1"/>
            <p:nvPr/>
          </p:nvSpPr>
          <p:spPr>
            <a:xfrm>
              <a:off x="2861043" y="3416201"/>
              <a:ext cx="1829457" cy="461665"/>
            </a:xfrm>
            <a:prstGeom prst="rect">
              <a:avLst/>
            </a:prstGeom>
            <a:noFill/>
          </p:spPr>
          <p:txBody>
            <a:bodyPr wrap="square" rtlCol="0">
              <a:spAutoFit/>
            </a:bodyPr>
            <a:lstStyle/>
            <a:p>
              <a:r>
                <a:rPr lang="en-US" sz="2400" dirty="0">
                  <a:solidFill>
                    <a:srgbClr val="FFFF00"/>
                  </a:solidFill>
                  <a:latin typeface="Arial Narrow" panose="020B0606020202030204" pitchFamily="34" charset="0"/>
                </a:rPr>
                <a:t>362-acre farm</a:t>
              </a:r>
            </a:p>
          </p:txBody>
        </p:sp>
      </p:grpSp>
    </p:spTree>
    <p:extLst>
      <p:ext uri="{BB962C8B-B14F-4D97-AF65-F5344CB8AC3E}">
        <p14:creationId xmlns:p14="http://schemas.microsoft.com/office/powerpoint/2010/main" val="2111692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47783" y="232691"/>
            <a:ext cx="8149700" cy="5326747"/>
            <a:chOff x="523783" y="232690"/>
            <a:chExt cx="8149700" cy="5326747"/>
          </a:xfrm>
        </p:grpSpPr>
        <p:sp>
          <p:nvSpPr>
            <p:cNvPr id="2" name="Rounded Rectangle 1"/>
            <p:cNvSpPr/>
            <p:nvPr/>
          </p:nvSpPr>
          <p:spPr>
            <a:xfrm>
              <a:off x="2644366" y="232690"/>
              <a:ext cx="3978376"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Nozzle Selection</a:t>
              </a:r>
            </a:p>
          </p:txBody>
        </p:sp>
        <p:sp>
          <p:nvSpPr>
            <p:cNvPr id="3" name="TextBox 2"/>
            <p:cNvSpPr txBox="1"/>
            <p:nvPr/>
          </p:nvSpPr>
          <p:spPr>
            <a:xfrm>
              <a:off x="523783" y="1358287"/>
              <a:ext cx="8149700" cy="4201150"/>
            </a:xfrm>
            <a:prstGeom prst="rect">
              <a:avLst/>
            </a:prstGeom>
            <a:noFill/>
          </p:spPr>
          <p:txBody>
            <a:bodyPr wrap="square" rtlCol="0">
              <a:spAutoFit/>
            </a:bodyPr>
            <a:lstStyle/>
            <a:p>
              <a:pPr marL="630238" indent="-630238">
                <a:spcBef>
                  <a:spcPts val="1800"/>
                </a:spcBef>
                <a:buClr>
                  <a:srgbClr val="FFFF00"/>
                </a:buClr>
                <a:buSzPct val="75000"/>
                <a:buFont typeface="Arial" panose="020B0604020202020204" pitchFamily="34" charset="0"/>
                <a:buChar char="►"/>
              </a:pPr>
              <a:r>
                <a:rPr lang="en-US" sz="3600" dirty="0">
                  <a:solidFill>
                    <a:schemeClr val="bg1"/>
                  </a:solidFill>
                  <a:latin typeface="Arial Narrow" panose="020B0606020202030204" pitchFamily="34" charset="0"/>
                </a:rPr>
                <a:t>Labels of new auxin products refer users to websites that specify the nozzles that </a:t>
              </a:r>
              <a:r>
                <a:rPr lang="en-US" sz="3600" u="sng" dirty="0">
                  <a:solidFill>
                    <a:schemeClr val="bg1"/>
                  </a:solidFill>
                  <a:latin typeface="Arial Narrow" panose="020B0606020202030204" pitchFamily="34" charset="0"/>
                </a:rPr>
                <a:t>MUST</a:t>
              </a:r>
              <a:r>
                <a:rPr lang="en-US" sz="3600" dirty="0">
                  <a:solidFill>
                    <a:schemeClr val="bg1"/>
                  </a:solidFill>
                  <a:latin typeface="Arial Narrow" panose="020B0606020202030204" pitchFamily="34" charset="0"/>
                </a:rPr>
                <a:t> be used; requirement is to avoid nozzles that produce small droplets subject to drift</a:t>
              </a:r>
            </a:p>
            <a:p>
              <a:pPr marL="630238" indent="-630238">
                <a:spcBef>
                  <a:spcPts val="1800"/>
                </a:spcBef>
                <a:buClr>
                  <a:srgbClr val="FFFF00"/>
                </a:buClr>
                <a:buSzPct val="75000"/>
                <a:buFont typeface="Arial" panose="020B0604020202020204" pitchFamily="34" charset="0"/>
                <a:buChar char="►"/>
              </a:pPr>
              <a:r>
                <a:rPr lang="en-US" sz="3600" dirty="0">
                  <a:solidFill>
                    <a:schemeClr val="bg1"/>
                  </a:solidFill>
                  <a:latin typeface="Arial Narrow" panose="020B0606020202030204" pitchFamily="34" charset="0"/>
                </a:rPr>
                <a:t>Websites listed on product labels</a:t>
              </a:r>
            </a:p>
            <a:p>
              <a:endParaRPr lang="en-US" sz="36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2729940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96192" y="1657739"/>
            <a:ext cx="3200400" cy="2201877"/>
          </a:xfrm>
          <a:prstGeom prst="rect">
            <a:avLst/>
          </a:prstGeom>
        </p:spPr>
      </p:pic>
      <p:pic>
        <p:nvPicPr>
          <p:cNvPr id="4" name="Picture 3"/>
          <p:cNvPicPr>
            <a:picLocks noChangeAspect="1"/>
          </p:cNvPicPr>
          <p:nvPr/>
        </p:nvPicPr>
        <p:blipFill>
          <a:blip r:embed="rId4"/>
          <a:stretch>
            <a:fillRect/>
          </a:stretch>
        </p:blipFill>
        <p:spPr>
          <a:xfrm>
            <a:off x="6762458" y="1657739"/>
            <a:ext cx="3200400" cy="2201877"/>
          </a:xfrm>
          <a:prstGeom prst="rect">
            <a:avLst/>
          </a:prstGeom>
        </p:spPr>
      </p:pic>
      <p:sp>
        <p:nvSpPr>
          <p:cNvPr id="5" name="TextBox 4"/>
          <p:cNvSpPr txBox="1"/>
          <p:nvPr/>
        </p:nvSpPr>
        <p:spPr>
          <a:xfrm>
            <a:off x="2265878" y="414781"/>
            <a:ext cx="7866666" cy="584775"/>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Droplet size, Coverage, Weed Control</a:t>
            </a:r>
          </a:p>
        </p:txBody>
      </p:sp>
    </p:spTree>
    <p:extLst>
      <p:ext uri="{BB962C8B-B14F-4D97-AF65-F5344CB8AC3E}">
        <p14:creationId xmlns:p14="http://schemas.microsoft.com/office/powerpoint/2010/main" val="347542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0" y="178410"/>
            <a:ext cx="9144000" cy="6563205"/>
            <a:chOff x="0" y="178409"/>
            <a:chExt cx="9144000" cy="6563205"/>
          </a:xfrm>
        </p:grpSpPr>
        <p:sp>
          <p:nvSpPr>
            <p:cNvPr id="6" name="Line 2"/>
            <p:cNvSpPr>
              <a:spLocks noChangeShapeType="1"/>
            </p:cNvSpPr>
            <p:nvPr/>
          </p:nvSpPr>
          <p:spPr bwMode="auto">
            <a:xfrm>
              <a:off x="0" y="1147267"/>
              <a:ext cx="9144000" cy="0"/>
            </a:xfrm>
            <a:prstGeom prst="line">
              <a:avLst/>
            </a:prstGeom>
            <a:noFill/>
            <a:ln w="57150" cap="sq">
              <a:solidFill>
                <a:srgbClr val="66FF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dirty="0"/>
            </a:p>
          </p:txBody>
        </p:sp>
        <p:sp>
          <p:nvSpPr>
            <p:cNvPr id="7" name="TextBox 6"/>
            <p:cNvSpPr txBox="1"/>
            <p:nvPr/>
          </p:nvSpPr>
          <p:spPr>
            <a:xfrm>
              <a:off x="6779172" y="6495393"/>
              <a:ext cx="2364828" cy="246221"/>
            </a:xfrm>
            <a:prstGeom prst="rect">
              <a:avLst/>
            </a:prstGeom>
            <a:noFill/>
          </p:spPr>
          <p:txBody>
            <a:bodyPr wrap="square" rtlCol="0">
              <a:spAutoFit/>
            </a:bodyPr>
            <a:lstStyle/>
            <a:p>
              <a:r>
                <a:rPr lang="en-US" sz="1000" dirty="0">
                  <a:solidFill>
                    <a:schemeClr val="bg1"/>
                  </a:solidFill>
                  <a:latin typeface="Arial Narrow" panose="020B0606020202030204" pitchFamily="34" charset="0"/>
                </a:rPr>
                <a:t>Slide courtesy of Stanley Culpepper</a:t>
              </a:r>
            </a:p>
          </p:txBody>
        </p:sp>
        <p:pic>
          <p:nvPicPr>
            <p:cNvPr id="8" name="Picture 2" descr="http://www.uvm.edu/~entlab/sunnpest%20publication/images/Airplane-Spraying-Agriculture-Field-Photograph-C10094247.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2821" y="1418939"/>
              <a:ext cx="4574498" cy="30554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36864" y="178409"/>
              <a:ext cx="3716082" cy="830997"/>
            </a:xfrm>
            <a:prstGeom prst="rect">
              <a:avLst/>
            </a:prstGeom>
          </p:spPr>
          <p:txBody>
            <a:bodyPr wrap="none">
              <a:spAutoFit/>
            </a:bodyPr>
            <a:lstStyle/>
            <a:p>
              <a:r>
                <a:rPr lang="en-US" sz="4800" b="1" dirty="0">
                  <a:solidFill>
                    <a:srgbClr val="FFFF00"/>
                  </a:solidFill>
                  <a:latin typeface="Arial Narrow" panose="020B0606020202030204" pitchFamily="34" charset="0"/>
                </a:rPr>
                <a:t>Sprayer Speed</a:t>
              </a:r>
              <a:endParaRPr lang="en-US" sz="4800" dirty="0">
                <a:latin typeface="Arial Narrow" panose="020B0606020202030204" pitchFamily="34" charset="0"/>
              </a:endParaRPr>
            </a:p>
          </p:txBody>
        </p:sp>
        <p:sp>
          <p:nvSpPr>
            <p:cNvPr id="9" name="Rectangle 8"/>
            <p:cNvSpPr/>
            <p:nvPr/>
          </p:nvSpPr>
          <p:spPr>
            <a:xfrm>
              <a:off x="1158240" y="4700351"/>
              <a:ext cx="7443395" cy="1400383"/>
            </a:xfrm>
            <a:prstGeom prst="rect">
              <a:avLst/>
            </a:prstGeom>
          </p:spPr>
          <p:txBody>
            <a:bodyPr wrap="square">
              <a:spAutoFit/>
            </a:bodyPr>
            <a:lstStyle/>
            <a:p>
              <a:pPr marL="514350" indent="-514350">
                <a:lnSpc>
                  <a:spcPts val="5100"/>
                </a:lnSpc>
              </a:pPr>
              <a:r>
                <a:rPr lang="en-US" sz="2800" b="1" dirty="0">
                  <a:solidFill>
                    <a:schemeClr val="bg1"/>
                  </a:solidFill>
                  <a:latin typeface="Arial Narrow" panose="020B0606020202030204" pitchFamily="34" charset="0"/>
                </a:rPr>
                <a:t>No auxin application by airplane</a:t>
              </a:r>
            </a:p>
            <a:p>
              <a:pPr marL="514350" indent="-514350">
                <a:lnSpc>
                  <a:spcPts val="5100"/>
                </a:lnSpc>
              </a:pPr>
              <a:r>
                <a:rPr lang="en-US" sz="2800" b="1" dirty="0">
                  <a:solidFill>
                    <a:schemeClr val="bg1"/>
                  </a:solidFill>
                  <a:latin typeface="Arial Narrow" panose="020B0606020202030204" pitchFamily="34" charset="0"/>
                </a:rPr>
                <a:t>No application by ground rig trying to be an airplane</a:t>
              </a:r>
            </a:p>
          </p:txBody>
        </p:sp>
      </p:grpSp>
    </p:spTree>
    <p:extLst>
      <p:ext uri="{BB962C8B-B14F-4D97-AF65-F5344CB8AC3E}">
        <p14:creationId xmlns:p14="http://schemas.microsoft.com/office/powerpoint/2010/main" val="473737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99304" y="183496"/>
            <a:ext cx="8793488" cy="5048640"/>
            <a:chOff x="381740" y="183496"/>
            <a:chExt cx="8487052" cy="5048640"/>
          </a:xfrm>
        </p:grpSpPr>
        <p:sp>
          <p:nvSpPr>
            <p:cNvPr id="5" name="Rounded Rectangle 4"/>
            <p:cNvSpPr/>
            <p:nvPr/>
          </p:nvSpPr>
          <p:spPr>
            <a:xfrm>
              <a:off x="2770844" y="183496"/>
              <a:ext cx="3621076" cy="647700"/>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b="1" dirty="0">
                  <a:solidFill>
                    <a:srgbClr val="FFFFFF"/>
                  </a:solidFill>
                  <a:latin typeface="Arial Narrow" panose="020B0606020202030204" pitchFamily="34" charset="0"/>
                </a:rPr>
                <a:t>Sprayer Speed</a:t>
              </a:r>
            </a:p>
          </p:txBody>
        </p:sp>
        <p:sp>
          <p:nvSpPr>
            <p:cNvPr id="6" name="TextBox 5"/>
            <p:cNvSpPr txBox="1"/>
            <p:nvPr/>
          </p:nvSpPr>
          <p:spPr>
            <a:xfrm>
              <a:off x="381740" y="1154097"/>
              <a:ext cx="8487052" cy="4078039"/>
            </a:xfrm>
            <a:prstGeom prst="rect">
              <a:avLst/>
            </a:prstGeom>
            <a:noFill/>
          </p:spPr>
          <p:txBody>
            <a:bodyPr wrap="square" rtlCol="0">
              <a:spAutoFit/>
            </a:bodyPr>
            <a:lstStyle/>
            <a:p>
              <a:pPr marL="461963" indent="-461963">
                <a:buClr>
                  <a:srgbClr val="FFFF00"/>
                </a:buClr>
                <a:buSzPct val="75000"/>
                <a:buFont typeface="Arial" panose="020B0604020202020204" pitchFamily="34" charset="0"/>
                <a:buChar char="►"/>
              </a:pPr>
              <a:r>
                <a:rPr lang="en-US" sz="2800" dirty="0">
                  <a:solidFill>
                    <a:schemeClr val="bg1"/>
                  </a:solidFill>
                  <a:latin typeface="Arial Narrow" panose="020B0606020202030204" pitchFamily="34" charset="0"/>
                </a:rPr>
                <a:t>Speed restrictions on labels of Engenia, XtendiMax, </a:t>
              </a:r>
              <a:r>
                <a:rPr lang="en-US" sz="2800" dirty="0" err="1">
                  <a:solidFill>
                    <a:schemeClr val="bg1"/>
                  </a:solidFill>
                  <a:latin typeface="Arial Narrow" panose="020B0606020202030204" pitchFamily="34" charset="0"/>
                </a:rPr>
                <a:t>Fexapan</a:t>
              </a:r>
              <a:r>
                <a:rPr lang="en-US" sz="2800" dirty="0">
                  <a:solidFill>
                    <a:schemeClr val="bg1"/>
                  </a:solidFill>
                  <a:latin typeface="Arial Narrow" panose="020B0606020202030204" pitchFamily="34" charset="0"/>
                </a:rPr>
                <a:t>:</a:t>
              </a:r>
            </a:p>
            <a:p>
              <a:pPr marL="914400" lvl="1" indent="-452438">
                <a:spcBef>
                  <a:spcPts val="600"/>
                </a:spcBef>
                <a:buClr>
                  <a:srgbClr val="FFFF00"/>
                </a:buClr>
                <a:buFont typeface="Arial" panose="020B0604020202020204" pitchFamily="34" charset="0"/>
                <a:buChar char="•"/>
              </a:pPr>
              <a:r>
                <a:rPr lang="en-US" sz="2800" dirty="0">
                  <a:solidFill>
                    <a:schemeClr val="bg1"/>
                  </a:solidFill>
                  <a:latin typeface="Arial Narrow" panose="020B0606020202030204" pitchFamily="34" charset="0"/>
                </a:rPr>
                <a:t>Do not exceed 15 MPH</a:t>
              </a:r>
            </a:p>
            <a:p>
              <a:pPr marL="457200" indent="-457200">
                <a:spcBef>
                  <a:spcPts val="2400"/>
                </a:spcBef>
                <a:buClr>
                  <a:srgbClr val="FFFF00"/>
                </a:buClr>
                <a:buSzPct val="75000"/>
                <a:buFont typeface="Arial" panose="020B0604020202020204" pitchFamily="34" charset="0"/>
                <a:buChar char="►"/>
              </a:pPr>
              <a:r>
                <a:rPr lang="en-US" sz="2800" dirty="0">
                  <a:solidFill>
                    <a:schemeClr val="bg1"/>
                  </a:solidFill>
                  <a:latin typeface="Arial Narrow" panose="020B0606020202030204" pitchFamily="34" charset="0"/>
                </a:rPr>
                <a:t>Significance:   Faster speeds increase drift potential </a:t>
              </a:r>
            </a:p>
            <a:p>
              <a:pPr marL="914400" lvl="1" indent="-452438">
                <a:buClr>
                  <a:srgbClr val="FFFF00"/>
                </a:buClr>
                <a:buFont typeface="Arial" panose="020B0604020202020204" pitchFamily="34" charset="0"/>
                <a:buChar char="•"/>
              </a:pPr>
              <a:r>
                <a:rPr lang="en-US" sz="2800" dirty="0">
                  <a:solidFill>
                    <a:schemeClr val="bg1"/>
                  </a:solidFill>
                  <a:latin typeface="Arial Narrow" panose="020B0606020202030204" pitchFamily="34" charset="0"/>
                </a:rPr>
                <a:t>Decreasing boom stability</a:t>
              </a:r>
            </a:p>
            <a:p>
              <a:pPr marL="914400" lvl="1" indent="-452438">
                <a:buClr>
                  <a:srgbClr val="FFFF00"/>
                </a:buClr>
                <a:buFont typeface="Arial" panose="020B0604020202020204" pitchFamily="34" charset="0"/>
                <a:buChar char="•"/>
              </a:pPr>
              <a:r>
                <a:rPr lang="en-US" sz="2800" dirty="0">
                  <a:solidFill>
                    <a:schemeClr val="bg1"/>
                  </a:solidFill>
                  <a:latin typeface="Arial Narrow" panose="020B0606020202030204" pitchFamily="34" charset="0"/>
                </a:rPr>
                <a:t>Greater shear = smaller droplets</a:t>
              </a:r>
            </a:p>
            <a:p>
              <a:pPr marL="919162" indent="-457200">
                <a:buClr>
                  <a:srgbClr val="FFFF00"/>
                </a:buClr>
                <a:buFont typeface="Arial" panose="020B0604020202020204" pitchFamily="34" charset="0"/>
                <a:buChar char="•"/>
              </a:pPr>
              <a:r>
                <a:rPr lang="en-US" sz="2800" dirty="0">
                  <a:solidFill>
                    <a:schemeClr val="bg1"/>
                  </a:solidFill>
                  <a:latin typeface="Arial Narrow" panose="020B0606020202030204" pitchFamily="34" charset="0"/>
                </a:rPr>
                <a:t>Increasing air turbulence </a:t>
              </a:r>
            </a:p>
            <a:p>
              <a:pPr marL="461963" indent="-461963">
                <a:spcBef>
                  <a:spcPts val="1200"/>
                </a:spcBef>
                <a:buClr>
                  <a:srgbClr val="FFFF00"/>
                </a:buClr>
                <a:buSzPct val="75000"/>
                <a:buFont typeface="Arial Narrow" panose="020B0606020202030204" pitchFamily="34" charset="0"/>
                <a:buChar char="►"/>
              </a:pPr>
              <a:r>
                <a:rPr lang="en-US" sz="2800" dirty="0">
                  <a:solidFill>
                    <a:schemeClr val="bg1"/>
                  </a:solidFill>
                  <a:latin typeface="Arial Narrow" panose="020B0606020202030204" pitchFamily="34" charset="0"/>
                </a:rPr>
                <a:t>No restrictions on Enlist Duo label </a:t>
              </a:r>
            </a:p>
            <a:p>
              <a:endParaRPr lang="en-US" sz="28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682748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4378</Words>
  <Application>Microsoft Office PowerPoint</Application>
  <PresentationFormat>Widescreen</PresentationFormat>
  <Paragraphs>549</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days in May and June with wind less than 10 MPH.a</vt:lpstr>
      <vt:lpstr>Wind speed may change once you start spraying</vt:lpstr>
      <vt:lpstr>PowerPoint Presentation</vt:lpstr>
      <vt:lpstr>PowerPoint Presentation</vt:lpstr>
      <vt:lpstr>PowerPoint Presentation</vt:lpstr>
      <vt:lpstr>PowerPoint Presentation</vt:lpstr>
      <vt:lpstr>PowerPoint Presentation</vt:lpstr>
      <vt:lpstr>Roundup Ready® Xtend Crop System APPLICATION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Issac</dc:creator>
  <cp:lastModifiedBy>Issac</cp:lastModifiedBy>
  <cp:revision>6</cp:revision>
  <dcterms:created xsi:type="dcterms:W3CDTF">2017-07-24T20:41:47Z</dcterms:created>
  <dcterms:modified xsi:type="dcterms:W3CDTF">2017-07-24T20:51:55Z</dcterms:modified>
</cp:coreProperties>
</file>