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340" r:id="rId2"/>
    <p:sldId id="342" r:id="rId3"/>
    <p:sldId id="360" r:id="rId4"/>
    <p:sldId id="359" r:id="rId5"/>
    <p:sldId id="346" r:id="rId6"/>
    <p:sldId id="347" r:id="rId7"/>
    <p:sldId id="348" r:id="rId8"/>
    <p:sldId id="349" r:id="rId9"/>
    <p:sldId id="351" r:id="rId10"/>
    <p:sldId id="352" r:id="rId11"/>
    <p:sldId id="353" r:id="rId12"/>
    <p:sldId id="354" r:id="rId13"/>
    <p:sldId id="355" r:id="rId14"/>
    <p:sldId id="356" r:id="rId15"/>
    <p:sldId id="357" r:id="rId16"/>
    <p:sldId id="358" r:id="rId17"/>
    <p:sldId id="341" r:id="rId18"/>
    <p:sldId id="258" r:id="rId19"/>
    <p:sldId id="259" r:id="rId20"/>
    <p:sldId id="266" r:id="rId21"/>
    <p:sldId id="267" r:id="rId22"/>
    <p:sldId id="268" r:id="rId23"/>
    <p:sldId id="269" r:id="rId24"/>
    <p:sldId id="270" r:id="rId25"/>
    <p:sldId id="273" r:id="rId26"/>
    <p:sldId id="274" r:id="rId27"/>
    <p:sldId id="275" r:id="rId28"/>
    <p:sldId id="276" r:id="rId29"/>
    <p:sldId id="277" r:id="rId30"/>
    <p:sldId id="279" r:id="rId31"/>
    <p:sldId id="280" r:id="rId32"/>
    <p:sldId id="282" r:id="rId33"/>
    <p:sldId id="283" r:id="rId34"/>
    <p:sldId id="285" r:id="rId35"/>
    <p:sldId id="286" r:id="rId36"/>
    <p:sldId id="287" r:id="rId37"/>
    <p:sldId id="289" r:id="rId38"/>
    <p:sldId id="291" r:id="rId39"/>
    <p:sldId id="317" r:id="rId40"/>
    <p:sldId id="292" r:id="rId41"/>
    <p:sldId id="301" r:id="rId42"/>
    <p:sldId id="303" r:id="rId43"/>
    <p:sldId id="302" r:id="rId44"/>
    <p:sldId id="304" r:id="rId45"/>
    <p:sldId id="305" r:id="rId46"/>
    <p:sldId id="306" r:id="rId47"/>
    <p:sldId id="307" r:id="rId48"/>
    <p:sldId id="308" r:id="rId49"/>
    <p:sldId id="309" r:id="rId50"/>
    <p:sldId id="315" r:id="rId51"/>
    <p:sldId id="319" r:id="rId52"/>
    <p:sldId id="256" r:id="rId53"/>
    <p:sldId id="321" r:id="rId54"/>
    <p:sldId id="322" r:id="rId55"/>
    <p:sldId id="261" r:id="rId56"/>
    <p:sldId id="262" r:id="rId57"/>
    <p:sldId id="325" r:id="rId58"/>
    <p:sldId id="326" r:id="rId59"/>
    <p:sldId id="327" r:id="rId60"/>
    <p:sldId id="328" r:id="rId61"/>
    <p:sldId id="329" r:id="rId62"/>
    <p:sldId id="330" r:id="rId63"/>
    <p:sldId id="331" r:id="rId64"/>
    <p:sldId id="332" r:id="rId65"/>
    <p:sldId id="333" r:id="rId66"/>
    <p:sldId id="334" r:id="rId67"/>
    <p:sldId id="339" r:id="rId68"/>
    <p:sldId id="335" r:id="rId69"/>
    <p:sldId id="336" r:id="rId7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Kerley" initials="PK" lastIdx="6" clrIdx="0">
    <p:extLst>
      <p:ext uri="{19B8F6BF-5375-455C-9EA6-DF929625EA0E}">
        <p15:presenceInfo xmlns:p15="http://schemas.microsoft.com/office/powerpoint/2012/main" userId="Pamela Ke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1"/>
    <p:restoredTop sz="99798" autoAdjust="0"/>
  </p:normalViewPr>
  <p:slideViewPr>
    <p:cSldViewPr snapToGrid="0" snapToObjects="1">
      <p:cViewPr varScale="1">
        <p:scale>
          <a:sx n="111" d="100"/>
          <a:sy n="111" d="100"/>
        </p:scale>
        <p:origin x="64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1FFE7-2A3E-9942-8B3F-82421A251252}" type="datetimeFigureOut">
              <a:rPr lang="en-US" smtClean="0"/>
              <a:t>11/26/2018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49308-FDAD-7846-B137-E5B067148B81}"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txBox="1">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3638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17251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67561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92679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89792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6121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05447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75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83935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67311"/>
            <a:ext cx="958326" cy="946826"/>
          </a:xfrm>
          <a:prstGeom prst="rect">
            <a:avLst/>
          </a:prstGeom>
        </p:spPr>
      </p:pic>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172501"/>
            <a:ext cx="8229600" cy="3953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69000"/>
            <a:ext cx="2057400" cy="52571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869000"/>
            <a:ext cx="6019800" cy="5257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2133600"/>
            <a:ext cx="39243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2133600"/>
            <a:ext cx="39243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6738" y="4152900"/>
            <a:ext cx="39243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4152900"/>
            <a:ext cx="39243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01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67311"/>
            <a:ext cx="958326" cy="946826"/>
          </a:xfrm>
          <a:prstGeom prst="rect">
            <a:avLst/>
          </a:prstGeom>
        </p:spPr>
      </p:pic>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67311"/>
            <a:ext cx="958326" cy="946826"/>
          </a:xfrm>
          <a:prstGeom prst="rect">
            <a:avLst/>
          </a:prstGeom>
        </p:spPr>
      </p:pic>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97299"/>
            <a:ext cx="4038600" cy="4028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97299"/>
            <a:ext cx="4038600" cy="4028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9673"/>
            <a:ext cx="4040188" cy="7543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3741"/>
            <a:ext cx="4040188" cy="41124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19673"/>
            <a:ext cx="4041775" cy="7543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3741"/>
            <a:ext cx="4041775" cy="41124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11/26/2018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11/26/2018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11/26/2018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404"/>
            <a:ext cx="3008313" cy="67681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019404"/>
            <a:ext cx="5111750" cy="5106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04847"/>
            <a:ext cx="3008313" cy="4321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6717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Users/mpquinla/Desktop/NC%20State%20Extension%20Logos/ncstate-extension-red-ppt-header.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2239347"/>
            <a:ext cx="8229600" cy="388681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11/26/2018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2" name="ncstate-extension-red-ppt-header.png" descr="/Users/mpquinla/Desktop/NC State Extension Logos/ncstate-extension-red-ppt-header.png"/>
          <p:cNvPicPr>
            <a:picLocks noChangeAspect="1"/>
          </p:cNvPicPr>
          <p:nvPr/>
        </p:nvPicPr>
        <p:blipFill>
          <a:blip r:embed="rId14" r:link="rId15">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nc4h.org/youth/award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lee.ces.ncsu.edu/achieve-form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nc4h.ces.ncsu.edu/4-h-professionals/delivery-systems/north-carolina-4-h-clubs/club-operations/chartering/" TargetMode="External"/><Relationship Id="rId2" Type="http://schemas.openxmlformats.org/officeDocument/2006/relationships/hyperlink" Target="https://nc4h.ces.ncsu.edu/4-h-professionals/delivery-systems/north-carolina-4-h-clubs/club-operations/4-h-club-basics/" TargetMode="External"/><Relationship Id="rId1" Type="http://schemas.openxmlformats.org/officeDocument/2006/relationships/slideLayout" Target="../slideLayouts/slideLayout2.xml"/><Relationship Id="rId4" Type="http://schemas.openxmlformats.org/officeDocument/2006/relationships/hyperlink" Target="https://nc4h.ces.ncsu.edu/4-h-professionals/delivery-systems/north-carolina-4-h-clubs/club-operations/club-finance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nc4h.ces.ncsu.edu/4-h-professionals/delivery-systems/north-carolina-4-h-clubs/club-operations/club-finance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Halifax4-H@ncsu.edu"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nc4h.ces.ncsu.edu/4-h-professionals/delivery-systems/north-carolina-4-h-clubs/club-operations/club-finances/" TargetMode="External"/><Relationship Id="rId2" Type="http://schemas.openxmlformats.org/officeDocument/2006/relationships/hyperlink" Target="https://nc4h.ces.ncsu.edu/4-h-professionals/delivery-systems/north-carolina-4-h-clubs/" TargetMode="External"/><Relationship Id="rId1" Type="http://schemas.openxmlformats.org/officeDocument/2006/relationships/slideLayout" Target="../slideLayouts/slideLayout2.xml"/><Relationship Id="rId4" Type="http://schemas.openxmlformats.org/officeDocument/2006/relationships/hyperlink" Target="https://nc4h.ces.ncsu.edu/wp-content/uploads/2016/11/2016_NC4H-Treasurers-Record-Book-3.pdf?fwd=no"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ifa.usda.gov/sites/default/files/resource/Professionals-Handbook-201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1395"/>
            <a:ext cx="9144000" cy="2284845"/>
          </a:xfrm>
        </p:spPr>
        <p:txBody>
          <a:bodyPr/>
          <a:lstStyle/>
          <a:p>
            <a:pPr algn="ctr"/>
            <a:r>
              <a:rPr lang="en-US" dirty="0" smtClean="0"/>
              <a:t>Lee County</a:t>
            </a:r>
            <a:br>
              <a:rPr lang="en-US" dirty="0" smtClean="0"/>
            </a:br>
            <a:r>
              <a:rPr lang="en-US" dirty="0" smtClean="0"/>
              <a:t>4-H volunteer</a:t>
            </a:r>
            <a:br>
              <a:rPr lang="en-US" dirty="0" smtClean="0"/>
            </a:br>
            <a:r>
              <a:rPr lang="en-US" dirty="0" smtClean="0"/>
              <a:t>Leader Training</a:t>
            </a:r>
            <a:endParaRPr lang="en-US" dirty="0"/>
          </a:p>
        </p:txBody>
      </p:sp>
    </p:spTree>
    <p:extLst>
      <p:ext uri="{BB962C8B-B14F-4D97-AF65-F5344CB8AC3E}">
        <p14:creationId xmlns:p14="http://schemas.microsoft.com/office/powerpoint/2010/main" val="1080233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4-H Mission</a:t>
            </a:r>
          </a:p>
        </p:txBody>
      </p:sp>
      <p:sp>
        <p:nvSpPr>
          <p:cNvPr id="24579" name="Rectangle 3"/>
          <p:cNvSpPr>
            <a:spLocks noGrp="1" noChangeArrowheads="1"/>
          </p:cNvSpPr>
          <p:nvPr>
            <p:ph type="body" idx="1"/>
          </p:nvPr>
        </p:nvSpPr>
        <p:spPr>
          <a:xfrm>
            <a:off x="566738" y="2514600"/>
            <a:ext cx="8001000" cy="3505200"/>
          </a:xfrm>
        </p:spPr>
        <p:txBody>
          <a:bodyPr/>
          <a:lstStyle/>
          <a:p>
            <a:pPr eaLnBrk="1" hangingPunct="1"/>
            <a:r>
              <a:rPr lang="en-US" altLang="en-US" smtClean="0"/>
              <a:t>4-H empowers youth to reach their full potential, working and learning in partnership with caring adults.</a:t>
            </a:r>
          </a:p>
        </p:txBody>
      </p:sp>
    </p:spTree>
    <p:extLst>
      <p:ext uri="{BB962C8B-B14F-4D97-AF65-F5344CB8AC3E}">
        <p14:creationId xmlns:p14="http://schemas.microsoft.com/office/powerpoint/2010/main" val="2822539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4-H Vision</a:t>
            </a:r>
          </a:p>
        </p:txBody>
      </p:sp>
      <p:sp>
        <p:nvSpPr>
          <p:cNvPr id="25603" name="Rectangle 3"/>
          <p:cNvSpPr>
            <a:spLocks noGrp="1" noChangeArrowheads="1"/>
          </p:cNvSpPr>
          <p:nvPr>
            <p:ph type="body" idx="1"/>
          </p:nvPr>
        </p:nvSpPr>
        <p:spPr/>
        <p:txBody>
          <a:bodyPr/>
          <a:lstStyle/>
          <a:p>
            <a:pPr eaLnBrk="1" hangingPunct="1"/>
            <a:r>
              <a:rPr lang="en-US" altLang="en-US" smtClean="0"/>
              <a:t>A world in which youth and adults learn, grow and work together as catalysts for positive change.</a:t>
            </a:r>
          </a:p>
        </p:txBody>
      </p:sp>
    </p:spTree>
    <p:extLst>
      <p:ext uri="{BB962C8B-B14F-4D97-AF65-F5344CB8AC3E}">
        <p14:creationId xmlns:p14="http://schemas.microsoft.com/office/powerpoint/2010/main" val="1728925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4-H Motto</a:t>
            </a:r>
          </a:p>
        </p:txBody>
      </p:sp>
      <p:sp>
        <p:nvSpPr>
          <p:cNvPr id="26627" name="Rectangle 3"/>
          <p:cNvSpPr>
            <a:spLocks noGrp="1" noChangeArrowheads="1"/>
          </p:cNvSpPr>
          <p:nvPr>
            <p:ph type="body" idx="1"/>
          </p:nvPr>
        </p:nvSpPr>
        <p:spPr/>
        <p:txBody>
          <a:bodyPr/>
          <a:lstStyle/>
          <a:p>
            <a:pPr eaLnBrk="1" hangingPunct="1"/>
            <a:r>
              <a:rPr lang="en-US" altLang="en-US" smtClean="0"/>
              <a:t>To make the best better</a:t>
            </a:r>
          </a:p>
        </p:txBody>
      </p:sp>
      <p:pic>
        <p:nvPicPr>
          <p:cNvPr id="1026" name="Picture 2" descr="Image result for to make the best b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095" y="5437103"/>
            <a:ext cx="2842128" cy="112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5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Educational philosophy of 4-H</a:t>
            </a:r>
          </a:p>
        </p:txBody>
      </p:sp>
      <p:sp>
        <p:nvSpPr>
          <p:cNvPr id="27651" name="Rectangle 3"/>
          <p:cNvSpPr>
            <a:spLocks noGrp="1" noChangeArrowheads="1"/>
          </p:cNvSpPr>
          <p:nvPr>
            <p:ph type="body" idx="1"/>
          </p:nvPr>
        </p:nvSpPr>
        <p:spPr/>
        <p:txBody>
          <a:bodyPr/>
          <a:lstStyle/>
          <a:p>
            <a:pPr eaLnBrk="1" hangingPunct="1"/>
            <a:r>
              <a:rPr lang="en-US" altLang="en-US" smtClean="0"/>
              <a:t>Learning by doing.  Young people learn best when they are involved in their learning.</a:t>
            </a:r>
          </a:p>
        </p:txBody>
      </p:sp>
      <p:pic>
        <p:nvPicPr>
          <p:cNvPr id="2050" name="Picture 2" descr="Image result for learn by doing 4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696" y="4804884"/>
            <a:ext cx="1828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04800" y="762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800">
                <a:solidFill>
                  <a:schemeClr val="bg1"/>
                </a:solidFill>
              </a:rPr>
              <a:t>Experiential Learning Model</a:t>
            </a:r>
            <a:r>
              <a:rPr lang="en-US" altLang="en-US" sz="3400">
                <a:solidFill>
                  <a:schemeClr val="bg1"/>
                </a:solidFill>
              </a:rPr>
              <a:t> </a:t>
            </a:r>
          </a:p>
        </p:txBody>
      </p:sp>
      <p:pic>
        <p:nvPicPr>
          <p:cNvPr id="43011" name="Picture 14" descr="4h_mark1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228600"/>
            <a:ext cx="87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5" descr="Experiential Learning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106" y="1143000"/>
            <a:ext cx="43957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88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Tips for Successful use of the Experiential Learning Model</a:t>
            </a:r>
          </a:p>
        </p:txBody>
      </p:sp>
      <p:sp>
        <p:nvSpPr>
          <p:cNvPr id="55299" name="Rectangle 3"/>
          <p:cNvSpPr>
            <a:spLocks noGrp="1" noChangeArrowheads="1"/>
          </p:cNvSpPr>
          <p:nvPr>
            <p:ph type="body" idx="1"/>
          </p:nvPr>
        </p:nvSpPr>
        <p:spPr>
          <a:xfrm>
            <a:off x="566738" y="2133600"/>
            <a:ext cx="8196262" cy="4495800"/>
          </a:xfrm>
        </p:spPr>
        <p:txBody>
          <a:bodyPr/>
          <a:lstStyle/>
          <a:p>
            <a:pPr eaLnBrk="1" hangingPunct="1"/>
            <a:r>
              <a:rPr lang="en-US" altLang="en-US" sz="2400" dirty="0" smtClean="0"/>
              <a:t>Plan activities that relate to the learning goals or life skills.</a:t>
            </a:r>
          </a:p>
          <a:p>
            <a:pPr eaLnBrk="1" hangingPunct="1"/>
            <a:r>
              <a:rPr lang="en-US" altLang="en-US" sz="2400" dirty="0" smtClean="0"/>
              <a:t>Plan for time to reflect on the experience.</a:t>
            </a:r>
          </a:p>
          <a:p>
            <a:pPr eaLnBrk="1" hangingPunct="1"/>
            <a:r>
              <a:rPr lang="en-US" altLang="en-US" sz="2400" dirty="0" smtClean="0"/>
              <a:t>Ask the right questions.  Prepare ahead of time as you are thinking through the learning activity.</a:t>
            </a:r>
          </a:p>
          <a:p>
            <a:pPr eaLnBrk="1" hangingPunct="1"/>
            <a:r>
              <a:rPr lang="en-US" altLang="en-US" sz="2400" dirty="0" smtClean="0"/>
              <a:t>Listen carefully to the youth.</a:t>
            </a:r>
          </a:p>
          <a:p>
            <a:pPr eaLnBrk="1" hangingPunct="1"/>
            <a:r>
              <a:rPr lang="en-US" altLang="en-US" sz="2400" dirty="0" smtClean="0"/>
              <a:t>Support each young person's unique </a:t>
            </a:r>
            <a:r>
              <a:rPr lang="en-US" altLang="en-US" sz="2400" dirty="0" smtClean="0"/>
              <a:t>learning </a:t>
            </a:r>
            <a:r>
              <a:rPr lang="en-US" altLang="en-US" sz="2400" dirty="0" smtClean="0"/>
              <a:t>style.</a:t>
            </a:r>
          </a:p>
          <a:p>
            <a:pPr eaLnBrk="1" hangingPunct="1">
              <a:buFont typeface="Wingdings" panose="05000000000000000000" pitchFamily="2" charset="2"/>
              <a:buNone/>
            </a:pPr>
            <a:endParaRPr lang="en-US" altLang="en-US" sz="2800" dirty="0" smtClean="0"/>
          </a:p>
          <a:p>
            <a:pPr eaLnBrk="1" hangingPunct="1">
              <a:buFont typeface="Wingdings" panose="05000000000000000000" pitchFamily="2" charset="2"/>
              <a:buNone/>
            </a:pPr>
            <a:endParaRPr lang="en-US" altLang="en-US" dirty="0" smtClean="0"/>
          </a:p>
        </p:txBody>
      </p:sp>
      <p:pic>
        <p:nvPicPr>
          <p:cNvPr id="55300" name="Picture 5" descr="4h_mark1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257800"/>
            <a:ext cx="87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44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Tips (cont'd)</a:t>
            </a:r>
          </a:p>
        </p:txBody>
      </p:sp>
      <p:sp>
        <p:nvSpPr>
          <p:cNvPr id="56323" name="Rectangle 3"/>
          <p:cNvSpPr>
            <a:spLocks noGrp="1" noChangeArrowheads="1"/>
          </p:cNvSpPr>
          <p:nvPr>
            <p:ph type="body" idx="1"/>
          </p:nvPr>
        </p:nvSpPr>
        <p:spPr>
          <a:xfrm>
            <a:off x="533400" y="2133600"/>
            <a:ext cx="8196263" cy="3886200"/>
          </a:xfrm>
        </p:spPr>
        <p:txBody>
          <a:bodyPr/>
          <a:lstStyle/>
          <a:p>
            <a:pPr eaLnBrk="1" hangingPunct="1"/>
            <a:r>
              <a:rPr lang="en-US" altLang="en-US" sz="2400" smtClean="0"/>
              <a:t>Be aware of the Experiential Learning Model Step in which the group is working and be prepared to move the group to the next step when they are ready.</a:t>
            </a:r>
          </a:p>
          <a:p>
            <a:pPr eaLnBrk="1" hangingPunct="1"/>
            <a:r>
              <a:rPr lang="en-US" altLang="en-US" sz="2400" smtClean="0"/>
              <a:t>Questions discussed in the processing and application steps provide feedback.  Evaluation information also can be gathered by observing the group applying what was learned to another situation.  </a:t>
            </a:r>
          </a:p>
        </p:txBody>
      </p:sp>
      <p:pic>
        <p:nvPicPr>
          <p:cNvPr id="56324" name="Picture 5" descr="4h_mark1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257800"/>
            <a:ext cx="87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478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89EBF-EFDE-124E-A9D3-2974B81DACA5}"/>
              </a:ext>
            </a:extLst>
          </p:cNvPr>
          <p:cNvSpPr>
            <a:spLocks noGrp="1"/>
          </p:cNvSpPr>
          <p:nvPr>
            <p:ph type="title"/>
          </p:nvPr>
        </p:nvSpPr>
        <p:spPr/>
        <p:txBody>
          <a:bodyPr/>
          <a:lstStyle/>
          <a:p>
            <a:r>
              <a:rPr lang="en-US" dirty="0"/>
              <a:t>NC 4-H Awards program</a:t>
            </a:r>
          </a:p>
        </p:txBody>
      </p:sp>
      <p:sp>
        <p:nvSpPr>
          <p:cNvPr id="5" name="Text Placeholder 4">
            <a:extLst>
              <a:ext uri="{FF2B5EF4-FFF2-40B4-BE49-F238E27FC236}">
                <a16:creationId xmlns:a16="http://schemas.microsoft.com/office/drawing/2014/main" id="{A6AA2403-D675-ED45-BF25-A373164824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8224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p:txBody>
          <a:bodyPr>
            <a:normAutofit/>
          </a:bodyPr>
          <a:lstStyle/>
          <a:p>
            <a:pPr marL="525780" indent="-457200">
              <a:lnSpc>
                <a:spcPct val="70000"/>
              </a:lnSpc>
              <a:spcAft>
                <a:spcPts val="600"/>
              </a:spcAft>
              <a:buFont typeface="Courier New"/>
              <a:buChar char="o"/>
              <a:defRPr/>
            </a:pPr>
            <a:r>
              <a:rPr lang="en-US" dirty="0">
                <a:ln w="50800"/>
                <a:latin typeface="Corbel" charset="0"/>
              </a:rPr>
              <a:t>Presentations </a:t>
            </a:r>
          </a:p>
          <a:p>
            <a:pPr marL="525780" indent="-457200">
              <a:lnSpc>
                <a:spcPct val="70000"/>
              </a:lnSpc>
              <a:spcAft>
                <a:spcPts val="600"/>
              </a:spcAft>
              <a:buFont typeface="Courier New"/>
              <a:buChar char="o"/>
              <a:defRPr/>
            </a:pPr>
            <a:r>
              <a:rPr lang="en-US" dirty="0">
                <a:ln w="50800"/>
                <a:latin typeface="Corbel" charset="0"/>
              </a:rPr>
              <a:t>4-H Achievement Plan </a:t>
            </a:r>
            <a:r>
              <a:rPr lang="en-US" i="1" dirty="0">
                <a:ln w="50800"/>
                <a:latin typeface="Cambria"/>
                <a:cs typeface="Cambria"/>
              </a:rPr>
              <a:t>(</a:t>
            </a:r>
            <a:r>
              <a:rPr lang="en-US" sz="2800" i="1" dirty="0">
                <a:ln w="50800"/>
                <a:latin typeface="Cambria"/>
                <a:cs typeface="Cambria"/>
              </a:rPr>
              <a:t>County Only</a:t>
            </a:r>
            <a:r>
              <a:rPr lang="en-US" i="1" dirty="0">
                <a:ln w="50800"/>
                <a:latin typeface="Cambria"/>
                <a:cs typeface="Cambria"/>
              </a:rPr>
              <a:t>)</a:t>
            </a:r>
          </a:p>
          <a:p>
            <a:pPr marL="525780" indent="-457200">
              <a:lnSpc>
                <a:spcPct val="70000"/>
              </a:lnSpc>
              <a:spcAft>
                <a:spcPts val="600"/>
              </a:spcAft>
              <a:buFont typeface="Courier New"/>
              <a:buChar char="o"/>
              <a:defRPr/>
            </a:pPr>
            <a:r>
              <a:rPr lang="en-US" dirty="0">
                <a:ln w="50800"/>
                <a:latin typeface="Corbel" charset="0"/>
              </a:rPr>
              <a:t>Scholarships</a:t>
            </a:r>
          </a:p>
          <a:p>
            <a:pPr marL="525780" indent="-457200">
              <a:lnSpc>
                <a:spcPct val="70000"/>
              </a:lnSpc>
              <a:spcAft>
                <a:spcPts val="600"/>
              </a:spcAft>
              <a:buFont typeface="Courier New"/>
              <a:buChar char="o"/>
              <a:defRPr/>
            </a:pPr>
            <a:r>
              <a:rPr lang="en-US" dirty="0">
                <a:ln w="50800"/>
                <a:latin typeface="Corbel" charset="0"/>
              </a:rPr>
              <a:t>Honor Club</a:t>
            </a:r>
          </a:p>
          <a:p>
            <a:pPr marL="525780" indent="-457200">
              <a:lnSpc>
                <a:spcPct val="70000"/>
              </a:lnSpc>
              <a:spcAft>
                <a:spcPts val="600"/>
              </a:spcAft>
              <a:buFont typeface="Courier New"/>
              <a:buChar char="o"/>
              <a:defRPr/>
            </a:pPr>
            <a:r>
              <a:rPr lang="en-US" dirty="0">
                <a:ln w="50800"/>
                <a:latin typeface="Corbel" charset="0"/>
              </a:rPr>
              <a:t>Project Records</a:t>
            </a:r>
          </a:p>
          <a:p>
            <a:pPr marL="525780" indent="-457200">
              <a:lnSpc>
                <a:spcPct val="70000"/>
              </a:lnSpc>
              <a:spcAft>
                <a:spcPts val="600"/>
              </a:spcAft>
              <a:buFont typeface="Courier New"/>
              <a:buChar char="o"/>
              <a:defRPr/>
            </a:pPr>
            <a:r>
              <a:rPr lang="en-US" dirty="0">
                <a:ln w="50800"/>
                <a:latin typeface="Corbel" charset="0"/>
              </a:rPr>
              <a:t>NC 4-H Portfolio</a:t>
            </a:r>
          </a:p>
          <a:p>
            <a:pPr marL="525780" indent="-457200">
              <a:lnSpc>
                <a:spcPct val="70000"/>
              </a:lnSpc>
              <a:spcAft>
                <a:spcPts val="600"/>
              </a:spcAft>
              <a:buFont typeface="Courier New"/>
              <a:buChar char="o"/>
              <a:defRPr/>
            </a:pPr>
            <a:r>
              <a:rPr lang="en-US" dirty="0">
                <a:ln w="50800"/>
                <a:latin typeface="Corbel" charset="0"/>
              </a:rPr>
              <a:t>Group Reports/Records</a:t>
            </a:r>
          </a:p>
          <a:p>
            <a:pPr marL="525780" indent="-457200">
              <a:lnSpc>
                <a:spcPct val="70000"/>
              </a:lnSpc>
              <a:spcAft>
                <a:spcPts val="600"/>
              </a:spcAft>
              <a:buFont typeface="Courier New"/>
              <a:buChar char="o"/>
              <a:defRPr/>
            </a:pPr>
            <a:r>
              <a:rPr lang="en-US" dirty="0">
                <a:ln w="50800"/>
                <a:latin typeface="Corbel" charset="0"/>
              </a:rPr>
              <a:t>AIRE – Application Interview Resume Essay</a:t>
            </a:r>
          </a:p>
          <a:p>
            <a:endParaRPr lang="en-US" dirty="0"/>
          </a:p>
        </p:txBody>
      </p:sp>
    </p:spTree>
    <p:extLst>
      <p:ext uri="{BB962C8B-B14F-4D97-AF65-F5344CB8AC3E}">
        <p14:creationId xmlns:p14="http://schemas.microsoft.com/office/powerpoint/2010/main" val="68074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&amp; Objectives of the</a:t>
            </a:r>
            <a:br>
              <a:rPr lang="en-US" dirty="0"/>
            </a:br>
            <a:r>
              <a:rPr lang="en-US" dirty="0"/>
              <a:t>Awards Program</a:t>
            </a:r>
          </a:p>
        </p:txBody>
      </p:sp>
      <p:sp>
        <p:nvSpPr>
          <p:cNvPr id="3" name="Content Placeholder 2"/>
          <p:cNvSpPr>
            <a:spLocks noGrp="1"/>
          </p:cNvSpPr>
          <p:nvPr>
            <p:ph idx="1"/>
          </p:nvPr>
        </p:nvSpPr>
        <p:spPr/>
        <p:txBody>
          <a:bodyPr>
            <a:normAutofit fontScale="92500" lnSpcReduction="10000"/>
          </a:bodyPr>
          <a:lstStyle/>
          <a:p>
            <a:pPr marL="525780" indent="-457200">
              <a:lnSpc>
                <a:spcPct val="90000"/>
              </a:lnSpc>
              <a:spcBef>
                <a:spcPct val="0"/>
              </a:spcBef>
              <a:spcAft>
                <a:spcPts val="1800"/>
              </a:spcAft>
              <a:buFont typeface="Courier New"/>
              <a:buChar char="o"/>
              <a:defRPr/>
            </a:pPr>
            <a:r>
              <a:rPr lang="en-US" dirty="0">
                <a:ln w="50800"/>
                <a:solidFill>
                  <a:srgbClr val="000000"/>
                </a:solidFill>
                <a:latin typeface="Corbel" charset="0"/>
              </a:rPr>
              <a:t>Provide youth an opportunity for rewards &amp; recognition</a:t>
            </a:r>
          </a:p>
          <a:p>
            <a:pPr marL="525780" lvl="0" indent="-457200">
              <a:lnSpc>
                <a:spcPct val="90000"/>
              </a:lnSpc>
              <a:spcBef>
                <a:spcPct val="0"/>
              </a:spcBef>
              <a:spcAft>
                <a:spcPts val="1800"/>
              </a:spcAft>
              <a:buFont typeface="Courier New"/>
              <a:buChar char="o"/>
              <a:defRPr/>
            </a:pPr>
            <a:r>
              <a:rPr lang="en-US" dirty="0">
                <a:ln w="50800"/>
                <a:solidFill>
                  <a:srgbClr val="000000"/>
                </a:solidFill>
                <a:latin typeface="Corbel" charset="0"/>
              </a:rPr>
              <a:t>Build self confidence</a:t>
            </a:r>
          </a:p>
          <a:p>
            <a:pPr marL="525780" indent="-457200">
              <a:lnSpc>
                <a:spcPct val="90000"/>
              </a:lnSpc>
              <a:spcBef>
                <a:spcPct val="0"/>
              </a:spcBef>
              <a:spcAft>
                <a:spcPts val="1800"/>
              </a:spcAft>
              <a:buFont typeface="Courier New"/>
              <a:buChar char="o"/>
              <a:defRPr/>
            </a:pPr>
            <a:r>
              <a:rPr lang="en-US" dirty="0">
                <a:ln w="50800"/>
                <a:solidFill>
                  <a:srgbClr val="000000"/>
                </a:solidFill>
                <a:latin typeface="Corbel" charset="0"/>
              </a:rPr>
              <a:t>Inspire creative thinking</a:t>
            </a:r>
          </a:p>
          <a:p>
            <a:pPr marL="525780" indent="-457200">
              <a:lnSpc>
                <a:spcPct val="90000"/>
              </a:lnSpc>
              <a:spcBef>
                <a:spcPct val="0"/>
              </a:spcBef>
              <a:spcAft>
                <a:spcPts val="1800"/>
              </a:spcAft>
              <a:buFont typeface="Courier New"/>
              <a:buChar char="o"/>
              <a:defRPr/>
            </a:pPr>
            <a:r>
              <a:rPr lang="en-US" dirty="0">
                <a:ln w="50800"/>
                <a:solidFill>
                  <a:srgbClr val="000000"/>
                </a:solidFill>
                <a:latin typeface="Corbel" charset="0"/>
              </a:rPr>
              <a:t>Encourage discovery &amp; development of talents &amp; interests through learning life skill opportunities</a:t>
            </a:r>
          </a:p>
          <a:p>
            <a:pPr marL="525780" lvl="0" indent="-457200">
              <a:lnSpc>
                <a:spcPct val="90000"/>
              </a:lnSpc>
              <a:spcBef>
                <a:spcPct val="0"/>
              </a:spcBef>
              <a:spcAft>
                <a:spcPts val="1800"/>
              </a:spcAft>
              <a:buFont typeface="Courier New"/>
              <a:buChar char="o"/>
              <a:defRPr/>
            </a:pPr>
            <a:r>
              <a:rPr lang="en-US" dirty="0">
                <a:ln w="50800"/>
                <a:solidFill>
                  <a:srgbClr val="000000"/>
                </a:solidFill>
                <a:latin typeface="Corbel" charset="0"/>
              </a:rPr>
              <a:t>Opportunity  to learn through self-assessment &amp; reflection</a:t>
            </a:r>
          </a:p>
          <a:p>
            <a:pPr marL="525780" indent="-457200">
              <a:lnSpc>
                <a:spcPct val="90000"/>
              </a:lnSpc>
              <a:spcBef>
                <a:spcPct val="0"/>
              </a:spcBef>
              <a:spcAft>
                <a:spcPts val="1800"/>
              </a:spcAft>
              <a:buFont typeface="Courier New"/>
              <a:buChar char="o"/>
              <a:defRPr/>
            </a:pPr>
            <a:r>
              <a:rPr lang="en-US" dirty="0">
                <a:ln w="50800"/>
                <a:solidFill>
                  <a:srgbClr val="000000"/>
                </a:solidFill>
                <a:latin typeface="Corbel" charset="0"/>
              </a:rPr>
              <a:t>Prepare to face adversities that they will encounter</a:t>
            </a:r>
            <a:endParaRPr lang="en-US" dirty="0">
              <a:ln w="50800"/>
              <a:solidFill>
                <a:srgbClr val="000000"/>
              </a:solidFill>
              <a:latin typeface="Corbel"/>
            </a:endParaRPr>
          </a:p>
          <a:p>
            <a:pPr marL="525780" indent="-457200">
              <a:lnSpc>
                <a:spcPct val="90000"/>
              </a:lnSpc>
              <a:spcBef>
                <a:spcPct val="0"/>
              </a:spcBef>
              <a:spcAft>
                <a:spcPts val="1800"/>
              </a:spcAft>
              <a:buFont typeface="Courier New"/>
              <a:buChar char="o"/>
              <a:defRPr/>
            </a:pPr>
            <a:r>
              <a:rPr lang="en-US" dirty="0">
                <a:ln w="50800"/>
                <a:solidFill>
                  <a:srgbClr val="000000"/>
                </a:solidFill>
                <a:latin typeface="Corbel"/>
              </a:rPr>
              <a:t>Recognition helps to motivate some youth</a:t>
            </a:r>
          </a:p>
          <a:p>
            <a:endParaRPr lang="en-US" dirty="0"/>
          </a:p>
        </p:txBody>
      </p:sp>
    </p:spTree>
    <p:extLst>
      <p:ext uri="{BB962C8B-B14F-4D97-AF65-F5344CB8AC3E}">
        <p14:creationId xmlns:p14="http://schemas.microsoft.com/office/powerpoint/2010/main" val="171624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2" y="1778766"/>
            <a:ext cx="8348362" cy="1362075"/>
          </a:xfrm>
        </p:spPr>
        <p:txBody>
          <a:bodyPr/>
          <a:lstStyle/>
          <a:p>
            <a:pPr algn="ctr"/>
            <a:r>
              <a:rPr lang="en-US" dirty="0" smtClean="0"/>
              <a:t>Thank you for your service</a:t>
            </a:r>
            <a:endParaRPr lang="en-US" dirty="0"/>
          </a:p>
        </p:txBody>
      </p:sp>
      <p:sp>
        <p:nvSpPr>
          <p:cNvPr id="4" name="Text Placeholder 3"/>
          <p:cNvSpPr>
            <a:spLocks noGrp="1"/>
          </p:cNvSpPr>
          <p:nvPr>
            <p:ph type="body" idx="1"/>
          </p:nvPr>
        </p:nvSpPr>
        <p:spPr>
          <a:xfrm>
            <a:off x="685800" y="3429000"/>
            <a:ext cx="7772400" cy="1500187"/>
          </a:xfrm>
        </p:spPr>
        <p:txBody>
          <a:bodyPr/>
          <a:lstStyle/>
          <a:p>
            <a:r>
              <a:rPr lang="en-US" dirty="0" smtClean="0"/>
              <a:t>Job Description: Coordinate </a:t>
            </a:r>
            <a:r>
              <a:rPr lang="en-US" dirty="0"/>
              <a:t>the efforts of other leaders, parents and 4-H'ers to plan, conduct and evaluate 4-H club meetings, project groups and activities. Coordinator may want to find adults who would share this role rather than one person.</a:t>
            </a:r>
          </a:p>
        </p:txBody>
      </p:sp>
    </p:spTree>
    <p:extLst>
      <p:ext uri="{BB962C8B-B14F-4D97-AF65-F5344CB8AC3E}">
        <p14:creationId xmlns:p14="http://schemas.microsoft.com/office/powerpoint/2010/main" val="2493773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Requirements</a:t>
            </a:r>
          </a:p>
        </p:txBody>
      </p:sp>
      <p:sp>
        <p:nvSpPr>
          <p:cNvPr id="3" name="Content Placeholder 2"/>
          <p:cNvSpPr>
            <a:spLocks noGrp="1"/>
          </p:cNvSpPr>
          <p:nvPr>
            <p:ph idx="1"/>
          </p:nvPr>
        </p:nvSpPr>
        <p:spPr>
          <a:xfrm>
            <a:off x="457200" y="1846494"/>
            <a:ext cx="8229600" cy="3886817"/>
          </a:xfrm>
        </p:spPr>
        <p:txBody>
          <a:bodyPr>
            <a:normAutofit fontScale="92500" lnSpcReduction="10000"/>
          </a:bodyPr>
          <a:lstStyle/>
          <a:p>
            <a:pPr indent="-274320">
              <a:lnSpc>
                <a:spcPct val="110000"/>
              </a:lnSpc>
              <a:spcBef>
                <a:spcPts val="0"/>
              </a:spcBef>
              <a:buFont typeface="Wingdings 3" pitchFamily="18" charset="2"/>
              <a:buChar char=""/>
              <a:defRPr/>
            </a:pPr>
            <a:r>
              <a:rPr lang="en-US" sz="1800" dirty="0">
                <a:ln w="50800"/>
                <a:solidFill>
                  <a:srgbClr val="000000"/>
                </a:solidFill>
                <a:latin typeface="Arial"/>
              </a:rPr>
              <a:t>4-H Age</a:t>
            </a:r>
          </a:p>
          <a:p>
            <a:pPr lvl="1" indent="-274320">
              <a:lnSpc>
                <a:spcPct val="110000"/>
              </a:lnSpc>
              <a:spcBef>
                <a:spcPts val="0"/>
              </a:spcBef>
              <a:buFont typeface="Wingdings 3" pitchFamily="18" charset="2"/>
              <a:buChar char=""/>
              <a:defRPr/>
            </a:pPr>
            <a:r>
              <a:rPr lang="en-US" sz="1800" dirty="0">
                <a:ln w="50800"/>
                <a:solidFill>
                  <a:srgbClr val="000000"/>
                </a:solidFill>
                <a:latin typeface="Arial"/>
              </a:rPr>
              <a:t>The North Carolina 4-H Youth Development programs are open to young people aged 5 through 18 (Note: This is through their 18th year; if they are 19 years old on January 1, they cannot compete).   4-H age is determined by a young person's age on January 1 of the 4-H program year which runs (January 1 to December 31).  This is consistent with National 4-H competitive guidelines.  4-H participation should involve age-appropriate experiences designed for youth aged 5 to 7 (</a:t>
            </a:r>
            <a:r>
              <a:rPr lang="en-US" sz="1800" dirty="0" err="1">
                <a:ln w="50800"/>
                <a:solidFill>
                  <a:srgbClr val="000000"/>
                </a:solidFill>
                <a:latin typeface="Arial"/>
              </a:rPr>
              <a:t>Cloverbuds</a:t>
            </a:r>
            <a:r>
              <a:rPr lang="en-US" sz="1800" dirty="0">
                <a:ln w="50800"/>
                <a:solidFill>
                  <a:srgbClr val="000000"/>
                </a:solidFill>
                <a:latin typeface="Arial"/>
              </a:rPr>
              <a:t>) and youth aged 8 through 18.</a:t>
            </a:r>
          </a:p>
          <a:p>
            <a:r>
              <a:rPr lang="en-US" dirty="0"/>
              <a:t>Competition is only open to youth who are ages 8 as of Jan. 1 and not have past their 18</a:t>
            </a:r>
            <a:r>
              <a:rPr lang="en-US" baseline="30000" dirty="0"/>
              <a:t>th</a:t>
            </a:r>
            <a:r>
              <a:rPr lang="en-US" dirty="0"/>
              <a:t> birthday on Jan. 1 of the year they are competing.  This is for all 4-H Competitions unless National Rules say otherwise.</a:t>
            </a:r>
          </a:p>
          <a:p>
            <a:endParaRPr lang="en-US" dirty="0"/>
          </a:p>
        </p:txBody>
      </p:sp>
    </p:spTree>
    <p:extLst>
      <p:ext uri="{BB962C8B-B14F-4D97-AF65-F5344CB8AC3E}">
        <p14:creationId xmlns:p14="http://schemas.microsoft.com/office/powerpoint/2010/main" val="11208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5-7 </a:t>
            </a:r>
            <a:r>
              <a:rPr lang="en-US" dirty="0"/>
              <a:t>Year Old</a:t>
            </a:r>
          </a:p>
        </p:txBody>
      </p:sp>
      <p:sp>
        <p:nvSpPr>
          <p:cNvPr id="3" name="Content Placeholder 2"/>
          <p:cNvSpPr>
            <a:spLocks noGrp="1"/>
          </p:cNvSpPr>
          <p:nvPr>
            <p:ph idx="1"/>
          </p:nvPr>
        </p:nvSpPr>
        <p:spPr/>
        <p:txBody>
          <a:bodyPr>
            <a:normAutofit/>
          </a:bodyPr>
          <a:lstStyle/>
          <a:p>
            <a:r>
              <a:rPr lang="en-US" dirty="0"/>
              <a:t>Extension Administrative has a no peer-to-peer competition for youth ages 5-7.  Best program management practices for youth ages 5-7 do not involve peer-to-peer competition.  Peer-to-peer competition is defined as head to head absolute ranking of youths 5-7.</a:t>
            </a:r>
            <a:r>
              <a:rPr lang="en-US" dirty="0">
                <a:effectLst/>
              </a:rPr>
              <a:t> </a:t>
            </a:r>
            <a:r>
              <a:rPr lang="en-US" dirty="0"/>
              <a:t> </a:t>
            </a:r>
          </a:p>
          <a:p>
            <a:r>
              <a:rPr lang="en-US" dirty="0"/>
              <a:t>North Carolina 4-H’s stance on competition is based on this policy and the National 4-H Recognition Model.  </a:t>
            </a:r>
          </a:p>
          <a:p>
            <a:endParaRPr lang="en-US" dirty="0"/>
          </a:p>
        </p:txBody>
      </p:sp>
    </p:spTree>
    <p:extLst>
      <p:ext uri="{BB962C8B-B14F-4D97-AF65-F5344CB8AC3E}">
        <p14:creationId xmlns:p14="http://schemas.microsoft.com/office/powerpoint/2010/main" val="48220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Categories</a:t>
            </a:r>
          </a:p>
        </p:txBody>
      </p:sp>
      <p:sp>
        <p:nvSpPr>
          <p:cNvPr id="3" name="Content Placeholder 2"/>
          <p:cNvSpPr>
            <a:spLocks noGrp="1"/>
          </p:cNvSpPr>
          <p:nvPr>
            <p:ph idx="1"/>
          </p:nvPr>
        </p:nvSpPr>
        <p:spPr/>
        <p:txBody>
          <a:bodyPr/>
          <a:lstStyle/>
          <a:p>
            <a:r>
              <a:rPr lang="en-US" dirty="0"/>
              <a:t>Age Categories are listed below unless noted otherwise in specific competitions:</a:t>
            </a:r>
          </a:p>
          <a:p>
            <a:pPr lvl="1"/>
            <a:r>
              <a:rPr lang="en-US" dirty="0">
                <a:solidFill>
                  <a:srgbClr val="FF0000"/>
                </a:solidFill>
              </a:rPr>
              <a:t>8-10</a:t>
            </a:r>
            <a:r>
              <a:rPr lang="en-US" dirty="0"/>
              <a:t>, 11-12, 13-15, 16-18 – Project Records</a:t>
            </a:r>
          </a:p>
          <a:p>
            <a:pPr lvl="1"/>
            <a:r>
              <a:rPr lang="en-US" dirty="0"/>
              <a:t>13-15, 16-18 – Portfolios</a:t>
            </a:r>
          </a:p>
          <a:p>
            <a:pPr lvl="1"/>
            <a:r>
              <a:rPr lang="en-US" dirty="0">
                <a:solidFill>
                  <a:srgbClr val="FF0000"/>
                </a:solidFill>
              </a:rPr>
              <a:t>8</a:t>
            </a:r>
            <a:r>
              <a:rPr lang="en-US" dirty="0"/>
              <a:t>-10, 11-13, 14-18 – Presentation </a:t>
            </a:r>
          </a:p>
          <a:p>
            <a:endParaRPr lang="en-US" dirty="0"/>
          </a:p>
        </p:txBody>
      </p:sp>
    </p:spTree>
    <p:extLst>
      <p:ext uri="{BB962C8B-B14F-4D97-AF65-F5344CB8AC3E}">
        <p14:creationId xmlns:p14="http://schemas.microsoft.com/office/powerpoint/2010/main" val="204600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Requirements</a:t>
            </a:r>
          </a:p>
        </p:txBody>
      </p:sp>
      <p:sp>
        <p:nvSpPr>
          <p:cNvPr id="3" name="Content Placeholder 2"/>
          <p:cNvSpPr>
            <a:spLocks noGrp="1"/>
          </p:cNvSpPr>
          <p:nvPr>
            <p:ph idx="1"/>
          </p:nvPr>
        </p:nvSpPr>
        <p:spPr>
          <a:xfrm>
            <a:off x="702496" y="2129794"/>
            <a:ext cx="7984304" cy="4064069"/>
          </a:xfrm>
        </p:spPr>
        <p:txBody>
          <a:bodyPr/>
          <a:lstStyle/>
          <a:p>
            <a:r>
              <a:rPr lang="en-US" dirty="0"/>
              <a:t>Club member or Member at Large</a:t>
            </a:r>
          </a:p>
          <a:p>
            <a:r>
              <a:rPr lang="en-US" dirty="0"/>
              <a:t>Completed 4HOnline Enrollment Form</a:t>
            </a:r>
          </a:p>
          <a:p>
            <a:pPr lvl="1"/>
            <a:r>
              <a:rPr lang="en-US" dirty="0"/>
              <a:t>https://nc4h.ces.ncsu.edu/4honline/</a:t>
            </a:r>
          </a:p>
          <a:p>
            <a:pPr lvl="1"/>
            <a:r>
              <a:rPr lang="en-US" dirty="0"/>
              <a:t>Media Release</a:t>
            </a:r>
          </a:p>
          <a:p>
            <a:pPr lvl="1"/>
            <a:r>
              <a:rPr lang="en-US" dirty="0"/>
              <a:t>Health History</a:t>
            </a:r>
          </a:p>
          <a:p>
            <a:pPr lvl="1"/>
            <a:r>
              <a:rPr lang="en-US" dirty="0"/>
              <a:t>4-H Code of Conduct</a:t>
            </a:r>
          </a:p>
          <a:p>
            <a:r>
              <a:rPr lang="en-US" dirty="0"/>
              <a:t>Approval from 4-H Agent/County 4-H </a:t>
            </a:r>
            <a:r>
              <a:rPr lang="en-US" dirty="0" smtClean="0"/>
              <a:t>Office</a:t>
            </a:r>
            <a:endParaRPr lang="en-US" dirty="0"/>
          </a:p>
        </p:txBody>
      </p:sp>
    </p:spTree>
    <p:extLst>
      <p:ext uri="{BB962C8B-B14F-4D97-AF65-F5344CB8AC3E}">
        <p14:creationId xmlns:p14="http://schemas.microsoft.com/office/powerpoint/2010/main" val="171428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fontAlgn="auto" hangingPunct="1">
              <a:spcAft>
                <a:spcPts val="0"/>
              </a:spcAft>
              <a:defRPr/>
            </a:pPr>
            <a:r>
              <a:rPr lang="en-US" dirty="0">
                <a:latin typeface="Corbel" charset="0"/>
              </a:rPr>
              <a:t>Enrollment</a:t>
            </a:r>
          </a:p>
        </p:txBody>
      </p:sp>
      <p:sp>
        <p:nvSpPr>
          <p:cNvPr id="3" name="Content Placeholder 2"/>
          <p:cNvSpPr>
            <a:spLocks noGrp="1"/>
          </p:cNvSpPr>
          <p:nvPr>
            <p:ph idx="1"/>
          </p:nvPr>
        </p:nvSpPr>
        <p:spPr>
          <a:xfrm>
            <a:off x="685800" y="1324086"/>
            <a:ext cx="7772400" cy="4836967"/>
          </a:xfrm>
          <a:extLst/>
        </p:spPr>
        <p:txBody>
          <a:bodyPr rtlCol="0">
            <a:normAutofit fontScale="92500" lnSpcReduction="20000"/>
            <a:scene3d>
              <a:camera prst="orthographicFront"/>
              <a:lightRig rig="balanced" dir="t">
                <a:rot lat="0" lon="0" rev="2100000"/>
              </a:lightRig>
            </a:scene3d>
            <a:sp3d extrusionH="57150" prstMaterial="metal">
              <a:bevelT w="38100" h="25400"/>
              <a:contourClr>
                <a:schemeClr val="bg2"/>
              </a:contourClr>
            </a:sp3d>
          </a:bodyPr>
          <a:lstStyle/>
          <a:p>
            <a:pPr lvl="1" indent="-274320" eaLnBrk="1" fontAlgn="auto" hangingPunct="1">
              <a:lnSpc>
                <a:spcPct val="110000"/>
              </a:lnSpc>
              <a:spcBef>
                <a:spcPts val="0"/>
              </a:spcBef>
              <a:spcAft>
                <a:spcPts val="0"/>
              </a:spcAft>
              <a:buFont typeface="Wingdings 3" pitchFamily="18" charset="2"/>
              <a:buChar char=""/>
              <a:defRPr/>
            </a:pPr>
            <a:endParaRPr lang="en-US" sz="2600" dirty="0">
              <a:ln w="50800"/>
              <a:solidFill>
                <a:srgbClr val="000000"/>
              </a:solidFill>
              <a:latin typeface="Arial"/>
            </a:endParaRPr>
          </a:p>
          <a:p>
            <a:pPr marL="525780" indent="-457200" eaLnBrk="1" fontAlgn="auto" hangingPunct="1">
              <a:lnSpc>
                <a:spcPct val="110000"/>
              </a:lnSpc>
              <a:spcBef>
                <a:spcPts val="0"/>
              </a:spcBef>
              <a:spcAft>
                <a:spcPts val="0"/>
              </a:spcAft>
              <a:buFont typeface="Arial" charset="0"/>
              <a:buChar char="•"/>
              <a:defRPr/>
            </a:pPr>
            <a:r>
              <a:rPr lang="en-US" sz="2600" dirty="0">
                <a:ln w="50800"/>
                <a:solidFill>
                  <a:srgbClr val="000000"/>
                </a:solidFill>
                <a:latin typeface="Arial"/>
              </a:rPr>
              <a:t>4HOnline Enrollment Required</a:t>
            </a:r>
          </a:p>
          <a:p>
            <a:pPr marL="525780" indent="-457200" eaLnBrk="1" fontAlgn="auto" hangingPunct="1">
              <a:lnSpc>
                <a:spcPct val="110000"/>
              </a:lnSpc>
              <a:spcBef>
                <a:spcPts val="0"/>
              </a:spcBef>
              <a:spcAft>
                <a:spcPts val="0"/>
              </a:spcAft>
              <a:buFont typeface="Arial" charset="0"/>
              <a:buChar char="•"/>
              <a:defRPr/>
            </a:pPr>
            <a:endParaRPr lang="en-US" sz="2600" dirty="0">
              <a:ln w="50800"/>
              <a:solidFill>
                <a:srgbClr val="000000"/>
              </a:solidFill>
              <a:latin typeface="Arial"/>
            </a:endParaRPr>
          </a:p>
          <a:p>
            <a:pPr marL="525780" indent="-457200" eaLnBrk="1" fontAlgn="auto" hangingPunct="1">
              <a:lnSpc>
                <a:spcPct val="110000"/>
              </a:lnSpc>
              <a:spcBef>
                <a:spcPts val="0"/>
              </a:spcBef>
              <a:spcAft>
                <a:spcPts val="0"/>
              </a:spcAft>
              <a:buFont typeface="Arial" charset="0"/>
              <a:buChar char="•"/>
              <a:defRPr/>
            </a:pPr>
            <a:r>
              <a:rPr lang="en-US" sz="2600" dirty="0">
                <a:ln w="50800"/>
                <a:solidFill>
                  <a:srgbClr val="000000"/>
                </a:solidFill>
                <a:latin typeface="Arial"/>
              </a:rPr>
              <a:t>4-H Program Year</a:t>
            </a:r>
          </a:p>
          <a:p>
            <a:pPr marL="925830" lvl="1" indent="-457200" eaLnBrk="1" fontAlgn="auto" hangingPunct="1">
              <a:lnSpc>
                <a:spcPct val="110000"/>
              </a:lnSpc>
              <a:spcBef>
                <a:spcPts val="0"/>
              </a:spcBef>
              <a:spcAft>
                <a:spcPts val="0"/>
              </a:spcAft>
              <a:buFont typeface="Arial" charset="0"/>
              <a:buChar char="•"/>
              <a:defRPr/>
            </a:pPr>
            <a:r>
              <a:rPr lang="en-US" sz="2600" dirty="0">
                <a:ln w="50800"/>
                <a:solidFill>
                  <a:srgbClr val="000000"/>
                </a:solidFill>
                <a:latin typeface="Arial"/>
              </a:rPr>
              <a:t>The North Carolina 4-H Youth Development Program Year is January 1 - December 31.  This is consistent with National 4-H competitive guidelines.  All State Competitive Events and Activities operate on the 4-H Program Year.</a:t>
            </a:r>
          </a:p>
          <a:p>
            <a:pPr marL="925830" lvl="1" indent="-457200" eaLnBrk="1" fontAlgn="auto" hangingPunct="1">
              <a:lnSpc>
                <a:spcPct val="110000"/>
              </a:lnSpc>
              <a:spcBef>
                <a:spcPts val="0"/>
              </a:spcBef>
              <a:spcAft>
                <a:spcPts val="0"/>
              </a:spcAft>
              <a:buFont typeface="Arial" charset="0"/>
              <a:buChar char="•"/>
              <a:defRPr/>
            </a:pPr>
            <a:endParaRPr lang="en-US" sz="2600" dirty="0">
              <a:ln w="50800"/>
              <a:solidFill>
                <a:srgbClr val="000000"/>
              </a:solidFill>
              <a:latin typeface="Arial"/>
            </a:endParaRPr>
          </a:p>
          <a:p>
            <a:pPr marL="925830" lvl="1" indent="-457200" eaLnBrk="1" fontAlgn="auto" hangingPunct="1">
              <a:lnSpc>
                <a:spcPct val="110000"/>
              </a:lnSpc>
              <a:spcBef>
                <a:spcPts val="0"/>
              </a:spcBef>
              <a:spcAft>
                <a:spcPts val="0"/>
              </a:spcAft>
              <a:buFont typeface="Arial" charset="0"/>
              <a:buChar char="•"/>
              <a:defRPr/>
            </a:pPr>
            <a:r>
              <a:rPr lang="en-US" sz="2600" dirty="0">
                <a:ln w="50800"/>
                <a:solidFill>
                  <a:srgbClr val="000000"/>
                </a:solidFill>
                <a:latin typeface="Arial"/>
              </a:rPr>
              <a:t>All competitive 4-H programs will be judged based on  4-H’ers work from January 1 – December 31.</a:t>
            </a:r>
          </a:p>
          <a:p>
            <a:pPr marL="525780" indent="-457200" eaLnBrk="1" fontAlgn="auto" hangingPunct="1">
              <a:lnSpc>
                <a:spcPct val="80000"/>
              </a:lnSpc>
              <a:spcAft>
                <a:spcPts val="0"/>
              </a:spcAft>
              <a:buFont typeface="Arial" charset="0"/>
              <a:buChar char="•"/>
              <a:defRPr/>
            </a:pPr>
            <a:endParaRPr lang="en-US" b="1" dirty="0">
              <a:ln w="50800"/>
              <a:solidFill>
                <a:schemeClr val="bg1">
                  <a:shade val="50000"/>
                </a:schemeClr>
              </a:solidFill>
              <a:latin typeface="Corbel" charset="0"/>
            </a:endParaRPr>
          </a:p>
        </p:txBody>
      </p:sp>
    </p:spTree>
    <p:extLst>
      <p:ext uri="{BB962C8B-B14F-4D97-AF65-F5344CB8AC3E}">
        <p14:creationId xmlns:p14="http://schemas.microsoft.com/office/powerpoint/2010/main" val="13115543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4-H </a:t>
            </a:r>
            <a:r>
              <a:rPr lang="en-US" b="1" dirty="0" smtClean="0"/>
              <a:t>2018 Project </a:t>
            </a:r>
            <a:r>
              <a:rPr lang="en-US" b="1" dirty="0"/>
              <a:t>Records</a:t>
            </a:r>
            <a:endParaRPr lang="en-US" dirty="0"/>
          </a:p>
        </p:txBody>
      </p:sp>
      <p:sp>
        <p:nvSpPr>
          <p:cNvPr id="5" name="Content Placeholder 4"/>
          <p:cNvSpPr>
            <a:spLocks noGrp="1"/>
          </p:cNvSpPr>
          <p:nvPr>
            <p:ph idx="1"/>
          </p:nvPr>
        </p:nvSpPr>
        <p:spPr/>
        <p:txBody>
          <a:bodyPr/>
          <a:lstStyle/>
          <a:p>
            <a:pPr lvl="0"/>
            <a:r>
              <a:rPr lang="en-US" dirty="0"/>
              <a:t>643 4-H’ers participated project records on the district level.</a:t>
            </a:r>
          </a:p>
          <a:p>
            <a:pPr lvl="0"/>
            <a:r>
              <a:rPr lang="en-US" dirty="0"/>
              <a:t>Total money awarded will be </a:t>
            </a:r>
            <a:r>
              <a:rPr lang="en-US" dirty="0">
                <a:solidFill>
                  <a:srgbClr val="FF0000"/>
                </a:solidFill>
              </a:rPr>
              <a:t>$7,450.00 </a:t>
            </a:r>
            <a:r>
              <a:rPr lang="en-US" dirty="0"/>
              <a:t>- $50 per gold winner</a:t>
            </a:r>
          </a:p>
          <a:p>
            <a:pPr lvl="0"/>
            <a:r>
              <a:rPr lang="en-US" dirty="0"/>
              <a:t>Project Record Judging was held on April 20-22. 46 volunteers participated.</a:t>
            </a:r>
          </a:p>
          <a:p>
            <a:endParaRPr lang="en-US" dirty="0"/>
          </a:p>
        </p:txBody>
      </p:sp>
    </p:spTree>
    <p:extLst>
      <p:ext uri="{BB962C8B-B14F-4D97-AF65-F5344CB8AC3E}">
        <p14:creationId xmlns:p14="http://schemas.microsoft.com/office/powerpoint/2010/main" val="196165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4-H </a:t>
            </a:r>
            <a:r>
              <a:rPr lang="en-US" b="1" dirty="0" smtClean="0"/>
              <a:t>2018 Portfolios</a:t>
            </a:r>
            <a:r>
              <a:rPr lang="en-US" sz="4000" dirty="0"/>
              <a:t/>
            </a:r>
            <a:br>
              <a:rPr lang="en-US" sz="4000" dirty="0"/>
            </a:br>
            <a:endParaRPr lang="en-US" dirty="0"/>
          </a:p>
        </p:txBody>
      </p:sp>
      <p:sp>
        <p:nvSpPr>
          <p:cNvPr id="3" name="Content Placeholder 2"/>
          <p:cNvSpPr>
            <a:spLocks noGrp="1"/>
          </p:cNvSpPr>
          <p:nvPr>
            <p:ph idx="1"/>
          </p:nvPr>
        </p:nvSpPr>
        <p:spPr/>
        <p:txBody>
          <a:bodyPr/>
          <a:lstStyle/>
          <a:p>
            <a:pPr lvl="0"/>
            <a:r>
              <a:rPr lang="en-US" dirty="0"/>
              <a:t>93 4-H’ers participated</a:t>
            </a:r>
            <a:endParaRPr lang="en-US" sz="2800" dirty="0"/>
          </a:p>
          <a:p>
            <a:pPr lvl="0"/>
            <a:r>
              <a:rPr lang="en-US" dirty="0"/>
              <a:t>Record of accomplishments for 3 years.</a:t>
            </a:r>
            <a:endParaRPr lang="en-US" sz="2800" dirty="0"/>
          </a:p>
          <a:p>
            <a:pPr lvl="0"/>
            <a:r>
              <a:rPr lang="en-US" dirty="0"/>
              <a:t>Total money awarded will be $4,600.00.  </a:t>
            </a:r>
            <a:endParaRPr lang="en-US" sz="2800" dirty="0"/>
          </a:p>
          <a:p>
            <a:pPr lvl="1"/>
            <a:r>
              <a:rPr lang="en-US" dirty="0"/>
              <a:t>13-15 – G-$100, S-$50, B-$25; 16-18 – G-$150, S-$100, B-$50</a:t>
            </a:r>
            <a:endParaRPr lang="en-US" sz="2400" dirty="0"/>
          </a:p>
          <a:p>
            <a:pPr lvl="0"/>
            <a:r>
              <a:rPr lang="en-US" dirty="0"/>
              <a:t>Portfolio judges was held April 23-25. 10 volunteers participated.</a:t>
            </a:r>
            <a:endParaRPr lang="en-US" sz="2800" dirty="0"/>
          </a:p>
          <a:p>
            <a:endParaRPr lang="en-US" dirty="0"/>
          </a:p>
        </p:txBody>
      </p:sp>
    </p:spTree>
    <p:extLst>
      <p:ext uri="{BB962C8B-B14F-4D97-AF65-F5344CB8AC3E}">
        <p14:creationId xmlns:p14="http://schemas.microsoft.com/office/powerpoint/2010/main" val="130594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4-H </a:t>
            </a:r>
            <a:r>
              <a:rPr lang="en-US" b="1" dirty="0" smtClean="0"/>
              <a:t>2018 Scholarships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92 youth applied</a:t>
            </a:r>
          </a:p>
          <a:p>
            <a:pPr lvl="0"/>
            <a:r>
              <a:rPr lang="en-US" dirty="0"/>
              <a:t>821 4-H Scholarships</a:t>
            </a:r>
          </a:p>
          <a:p>
            <a:pPr lvl="0"/>
            <a:r>
              <a:rPr lang="en-US" dirty="0"/>
              <a:t>74 Scholarships were given out.</a:t>
            </a:r>
          </a:p>
          <a:p>
            <a:pPr lvl="0"/>
            <a:r>
              <a:rPr lang="en-US" dirty="0"/>
              <a:t>Scholarships range from $500 - $2000</a:t>
            </a:r>
          </a:p>
          <a:p>
            <a:pPr lvl="0"/>
            <a:r>
              <a:rPr lang="en-US" dirty="0"/>
              <a:t>Total awarded will be $69,200.00</a:t>
            </a:r>
          </a:p>
          <a:p>
            <a:endParaRPr lang="en-US" dirty="0"/>
          </a:p>
        </p:txBody>
      </p:sp>
    </p:spTree>
    <p:extLst>
      <p:ext uri="{BB962C8B-B14F-4D97-AF65-F5344CB8AC3E}">
        <p14:creationId xmlns:p14="http://schemas.microsoft.com/office/powerpoint/2010/main" val="175455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Presentations</a:t>
            </a:r>
            <a:endParaRPr lang="en-US" dirty="0"/>
          </a:p>
        </p:txBody>
      </p:sp>
      <p:sp>
        <p:nvSpPr>
          <p:cNvPr id="3" name="Content Placeholder 2"/>
          <p:cNvSpPr>
            <a:spLocks noGrp="1"/>
          </p:cNvSpPr>
          <p:nvPr>
            <p:ph idx="1"/>
          </p:nvPr>
        </p:nvSpPr>
        <p:spPr/>
        <p:txBody>
          <a:bodyPr/>
          <a:lstStyle/>
          <a:p>
            <a:pPr lvl="0"/>
            <a:r>
              <a:rPr lang="en-US" dirty="0"/>
              <a:t>District Activity Day</a:t>
            </a:r>
            <a:endParaRPr lang="en-US" sz="2800" dirty="0"/>
          </a:p>
          <a:p>
            <a:pPr lvl="1"/>
            <a:r>
              <a:rPr lang="en-US" dirty="0"/>
              <a:t>764 total participants </a:t>
            </a:r>
            <a:endParaRPr lang="en-US" sz="2400" dirty="0"/>
          </a:p>
          <a:p>
            <a:pPr lvl="0"/>
            <a:r>
              <a:rPr lang="en-US" dirty="0"/>
              <a:t>State Presentation Finals</a:t>
            </a:r>
            <a:endParaRPr lang="en-US" sz="2800" dirty="0"/>
          </a:p>
          <a:p>
            <a:pPr lvl="1"/>
            <a:r>
              <a:rPr lang="en-US" dirty="0"/>
              <a:t>352 total participants</a:t>
            </a:r>
            <a:endParaRPr lang="en-US" sz="2400" dirty="0"/>
          </a:p>
          <a:p>
            <a:endParaRPr lang="en-US" dirty="0"/>
          </a:p>
        </p:txBody>
      </p:sp>
    </p:spTree>
    <p:extLst>
      <p:ext uri="{BB962C8B-B14F-4D97-AF65-F5344CB8AC3E}">
        <p14:creationId xmlns:p14="http://schemas.microsoft.com/office/powerpoint/2010/main" val="176024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Money, Money</a:t>
            </a:r>
          </a:p>
        </p:txBody>
      </p:sp>
      <p:sp>
        <p:nvSpPr>
          <p:cNvPr id="3" name="Content Placeholder 2"/>
          <p:cNvSpPr>
            <a:spLocks noGrp="1"/>
          </p:cNvSpPr>
          <p:nvPr>
            <p:ph idx="1"/>
          </p:nvPr>
        </p:nvSpPr>
        <p:spPr/>
        <p:txBody>
          <a:bodyPr/>
          <a:lstStyle/>
          <a:p>
            <a:pPr lvl="0"/>
            <a:r>
              <a:rPr lang="en-US" dirty="0"/>
              <a:t>Estimated $120,000 in awards money directly to </a:t>
            </a:r>
            <a:r>
              <a:rPr lang="en-US" dirty="0" smtClean="0"/>
              <a:t>4-H’ers in 2018</a:t>
            </a:r>
            <a:endParaRPr lang="en-US" sz="2800" dirty="0"/>
          </a:p>
          <a:p>
            <a:endParaRPr lang="en-US" dirty="0"/>
          </a:p>
        </p:txBody>
      </p:sp>
    </p:spTree>
    <p:extLst>
      <p:ext uri="{BB962C8B-B14F-4D97-AF65-F5344CB8AC3E}">
        <p14:creationId xmlns:p14="http://schemas.microsoft.com/office/powerpoint/2010/main" val="75734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2" y="1778766"/>
            <a:ext cx="8348362" cy="1362075"/>
          </a:xfrm>
        </p:spPr>
        <p:txBody>
          <a:bodyPr/>
          <a:lstStyle/>
          <a:p>
            <a:pPr algn="ctr"/>
            <a:r>
              <a:rPr lang="en-US" dirty="0" smtClean="0"/>
              <a:t>What is Extension?</a:t>
            </a:r>
            <a:endParaRPr lang="en-US" dirty="0"/>
          </a:p>
        </p:txBody>
      </p:sp>
      <p:sp>
        <p:nvSpPr>
          <p:cNvPr id="3" name="Text Placeholder 2"/>
          <p:cNvSpPr>
            <a:spLocks noGrp="1"/>
          </p:cNvSpPr>
          <p:nvPr>
            <p:ph type="body" idx="1"/>
          </p:nvPr>
        </p:nvSpPr>
        <p:spPr>
          <a:xfrm>
            <a:off x="685800" y="2648309"/>
            <a:ext cx="7772400" cy="3640348"/>
          </a:xfrm>
        </p:spPr>
        <p:txBody>
          <a:bodyPr/>
          <a:lstStyle/>
          <a:p>
            <a:pPr marL="342900" indent="-342900">
              <a:buFont typeface="Arial" panose="020B0604020202020204" pitchFamily="34" charset="0"/>
              <a:buChar char="•"/>
            </a:pPr>
            <a:r>
              <a:rPr lang="en-US" dirty="0"/>
              <a:t>North Carolina Cooperative Extension is a collaborative effort between the state’s land-grant universities—North Carolina State University (NC State) and North Carolina A&amp;T State University (NC A&amp;T)—and county and tribal governments to bring research-based knowledge to citizens in communities throughout the state. The respective university Extension organizations—NC A&amp;T's Cooperative Extension Program and NC State’s Cooperative Extension Service—have partnered to serve the state since 1914</a:t>
            </a:r>
            <a:r>
              <a:rPr lang="en-US" dirty="0" smtClean="0"/>
              <a:t>.</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09137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303213"/>
            <a:ext cx="8229600" cy="1068387"/>
          </a:xfrm>
        </p:spPr>
        <p:txBody>
          <a:bodyPr/>
          <a:lstStyle/>
          <a:p>
            <a:r>
              <a:rPr lang="en-US" dirty="0"/>
              <a:t>Project Records</a:t>
            </a:r>
          </a:p>
        </p:txBody>
      </p:sp>
      <p:sp>
        <p:nvSpPr>
          <p:cNvPr id="3" name="Content Placeholder 2"/>
          <p:cNvSpPr>
            <a:spLocks noGrp="1"/>
          </p:cNvSpPr>
          <p:nvPr>
            <p:ph idx="1"/>
          </p:nvPr>
        </p:nvSpPr>
        <p:spPr>
          <a:xfrm>
            <a:off x="914400" y="1371600"/>
            <a:ext cx="8229600" cy="5257800"/>
          </a:xfrm>
        </p:spPr>
        <p:txBody>
          <a:bodyPr>
            <a:normAutofit/>
          </a:bodyPr>
          <a:lstStyle/>
          <a:p>
            <a:r>
              <a:rPr lang="en-US" sz="2000" dirty="0"/>
              <a:t>Youth complete a record book outlining their participation in their programs, including establishing goals, creating a plan to achieve their goals, and reporting of activities completed to accomplish goal(s).  </a:t>
            </a:r>
          </a:p>
          <a:p>
            <a:r>
              <a:rPr lang="en-US" sz="2000" dirty="0"/>
              <a:t>Youth participate in four age levels.</a:t>
            </a:r>
          </a:p>
          <a:p>
            <a:pPr lvl="1"/>
            <a:r>
              <a:rPr lang="en-US" sz="2000" dirty="0">
                <a:solidFill>
                  <a:srgbClr val="FF0000"/>
                </a:solidFill>
              </a:rPr>
              <a:t>8</a:t>
            </a:r>
            <a:r>
              <a:rPr lang="en-US" sz="2000" dirty="0"/>
              <a:t>-10</a:t>
            </a:r>
          </a:p>
          <a:p>
            <a:pPr lvl="1"/>
            <a:r>
              <a:rPr lang="en-US" sz="2000" dirty="0"/>
              <a:t>11-12</a:t>
            </a:r>
          </a:p>
          <a:p>
            <a:pPr lvl="1"/>
            <a:r>
              <a:rPr lang="en-US" sz="2000" dirty="0"/>
              <a:t>13-15</a:t>
            </a:r>
          </a:p>
          <a:p>
            <a:pPr lvl="1"/>
            <a:r>
              <a:rPr lang="en-US" sz="2000" dirty="0"/>
              <a:t>16-18</a:t>
            </a:r>
          </a:p>
          <a:p>
            <a:r>
              <a:rPr lang="en-US" sz="2000" dirty="0"/>
              <a:t>9 Categories </a:t>
            </a:r>
          </a:p>
          <a:p>
            <a:r>
              <a:rPr lang="en-US" sz="2000" dirty="0"/>
              <a:t>Competitive year is Jan – December (12 months of work)</a:t>
            </a:r>
          </a:p>
          <a:p>
            <a:r>
              <a:rPr lang="en-US" sz="2000" dirty="0"/>
              <a:t>Due to State 4-H Office for District Competition – March 1 </a:t>
            </a:r>
          </a:p>
          <a:p>
            <a:r>
              <a:rPr lang="en-US" sz="2000" dirty="0"/>
              <a:t>Monetary incentives provided to Gold Winners in each of five North Carolina Cooperative Extension Districts. Awards are contingent upon funding at the time of the award.  </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136334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Records</a:t>
            </a:r>
          </a:p>
        </p:txBody>
      </p:sp>
      <p:sp>
        <p:nvSpPr>
          <p:cNvPr id="3" name="Content Placeholder 2"/>
          <p:cNvSpPr>
            <a:spLocks noGrp="1"/>
          </p:cNvSpPr>
          <p:nvPr>
            <p:ph idx="1"/>
          </p:nvPr>
        </p:nvSpPr>
        <p:spPr/>
        <p:txBody>
          <a:bodyPr>
            <a:normAutofit lnSpcReduction="10000"/>
          </a:bodyPr>
          <a:lstStyle/>
          <a:p>
            <a:r>
              <a:rPr lang="en-US" dirty="0"/>
              <a:t>Two (2) participants per age division per category</a:t>
            </a:r>
          </a:p>
          <a:p>
            <a:pPr lvl="1"/>
            <a:r>
              <a:rPr lang="en-US" dirty="0"/>
              <a:t>Two (2) 8-10 Citizenship &amp; Civic Education</a:t>
            </a:r>
          </a:p>
          <a:p>
            <a:endParaRPr lang="en-US" dirty="0"/>
          </a:p>
          <a:p>
            <a:r>
              <a:rPr lang="en-US" dirty="0"/>
              <a:t>4-H’er can submit two (2) total</a:t>
            </a:r>
          </a:p>
          <a:p>
            <a:endParaRPr lang="en-US" dirty="0"/>
          </a:p>
          <a:p>
            <a:r>
              <a:rPr lang="en-US" dirty="0"/>
              <a:t>A 4-H member can be named a district GOLD winner in a curriculum areas only one time for each age group.</a:t>
            </a:r>
          </a:p>
          <a:p>
            <a:endParaRPr lang="en-US" dirty="0"/>
          </a:p>
          <a:p>
            <a:r>
              <a:rPr lang="en-US" dirty="0"/>
              <a:t>Postmarked by March 1</a:t>
            </a:r>
          </a:p>
        </p:txBody>
      </p:sp>
    </p:spTree>
    <p:extLst>
      <p:ext uri="{BB962C8B-B14F-4D97-AF65-F5344CB8AC3E}">
        <p14:creationId xmlns:p14="http://schemas.microsoft.com/office/powerpoint/2010/main" val="159368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4-H Portfolio</a:t>
            </a:r>
          </a:p>
        </p:txBody>
      </p:sp>
      <p:sp>
        <p:nvSpPr>
          <p:cNvPr id="3" name="Content Placeholder 2"/>
          <p:cNvSpPr>
            <a:spLocks noGrp="1"/>
          </p:cNvSpPr>
          <p:nvPr>
            <p:ph idx="1"/>
          </p:nvPr>
        </p:nvSpPr>
        <p:spPr/>
        <p:txBody>
          <a:bodyPr>
            <a:normAutofit fontScale="85000" lnSpcReduction="20000"/>
          </a:bodyPr>
          <a:lstStyle/>
          <a:p>
            <a:r>
              <a:rPr lang="en-US" dirty="0"/>
              <a:t>Youth complete a long-term (three years) record book outlining their participation in their programs, including establishing goals, creating a plan to achieve their goals, and reporting of activities completed to accomplish goal(s).  </a:t>
            </a:r>
          </a:p>
          <a:p>
            <a:r>
              <a:rPr lang="en-US" dirty="0"/>
              <a:t>Youth participate in two age levels.</a:t>
            </a:r>
          </a:p>
          <a:p>
            <a:pPr lvl="1"/>
            <a:r>
              <a:rPr lang="en-US" dirty="0"/>
              <a:t>13-15</a:t>
            </a:r>
          </a:p>
          <a:p>
            <a:pPr lvl="1"/>
            <a:r>
              <a:rPr lang="en-US" dirty="0"/>
              <a:t>16-18</a:t>
            </a:r>
          </a:p>
          <a:p>
            <a:r>
              <a:rPr lang="en-US" dirty="0"/>
              <a:t>22 Categories Currently</a:t>
            </a:r>
          </a:p>
          <a:p>
            <a:r>
              <a:rPr lang="en-US" dirty="0"/>
              <a:t>Competitive year is Jan – December (12 months of work)</a:t>
            </a:r>
          </a:p>
          <a:p>
            <a:r>
              <a:rPr lang="en-US" dirty="0"/>
              <a:t>Due to State 4-H Office for District &amp; State Competition – March 1 </a:t>
            </a:r>
          </a:p>
          <a:p>
            <a:r>
              <a:rPr lang="en-US" dirty="0"/>
              <a:t>Monetary incentives provided to State Winners in each age category. Awards are contingent upon funding at the time of the award.  </a:t>
            </a:r>
          </a:p>
          <a:p>
            <a:endParaRPr lang="en-US" dirty="0"/>
          </a:p>
        </p:txBody>
      </p:sp>
    </p:spTree>
    <p:extLst>
      <p:ext uri="{BB962C8B-B14F-4D97-AF65-F5344CB8AC3E}">
        <p14:creationId xmlns:p14="http://schemas.microsoft.com/office/powerpoint/2010/main" val="111879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Portfolios</a:t>
            </a:r>
          </a:p>
        </p:txBody>
      </p:sp>
      <p:sp>
        <p:nvSpPr>
          <p:cNvPr id="3" name="Content Placeholder 2"/>
          <p:cNvSpPr>
            <a:spLocks noGrp="1"/>
          </p:cNvSpPr>
          <p:nvPr>
            <p:ph idx="1"/>
          </p:nvPr>
        </p:nvSpPr>
        <p:spPr/>
        <p:txBody>
          <a:bodyPr>
            <a:normAutofit fontScale="92500" lnSpcReduction="20000"/>
          </a:bodyPr>
          <a:lstStyle/>
          <a:p>
            <a:r>
              <a:rPr lang="en-US" dirty="0"/>
              <a:t>A 4-H member may submit a Portfolio for district and state competition in no more than two program areas.</a:t>
            </a:r>
          </a:p>
          <a:p>
            <a:endParaRPr lang="en-US" dirty="0"/>
          </a:p>
          <a:p>
            <a:r>
              <a:rPr lang="en-US" dirty="0"/>
              <a:t>Each county may enter as many Portfolio’s as they wish.</a:t>
            </a:r>
          </a:p>
          <a:p>
            <a:endParaRPr lang="en-US" dirty="0"/>
          </a:p>
          <a:p>
            <a:r>
              <a:rPr lang="en-US" dirty="0"/>
              <a:t>A member may be declared a state Gold winner in only one  4-H Portfolio area per year.</a:t>
            </a:r>
          </a:p>
          <a:p>
            <a:endParaRPr lang="en-US" dirty="0"/>
          </a:p>
          <a:p>
            <a:r>
              <a:rPr lang="en-US" dirty="0"/>
              <a:t>A member may be declared a GOLD winner in a program areas only one time for each age category.  </a:t>
            </a:r>
          </a:p>
          <a:p>
            <a:endParaRPr lang="en-US" dirty="0"/>
          </a:p>
          <a:p>
            <a:r>
              <a:rPr lang="en-US" dirty="0"/>
              <a:t>Postmarked by March 1</a:t>
            </a:r>
          </a:p>
        </p:txBody>
      </p:sp>
    </p:spTree>
    <p:extLst>
      <p:ext uri="{BB962C8B-B14F-4D97-AF65-F5344CB8AC3E}">
        <p14:creationId xmlns:p14="http://schemas.microsoft.com/office/powerpoint/2010/main" val="1311590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46" y="533150"/>
            <a:ext cx="8229600" cy="1068387"/>
          </a:xfrm>
        </p:spPr>
        <p:txBody>
          <a:bodyPr/>
          <a:lstStyle/>
          <a:p>
            <a:r>
              <a:rPr lang="en-US" dirty="0"/>
              <a:t>4-H Presentations</a:t>
            </a:r>
          </a:p>
        </p:txBody>
      </p:sp>
      <p:sp>
        <p:nvSpPr>
          <p:cNvPr id="3" name="Content Placeholder 2"/>
          <p:cNvSpPr>
            <a:spLocks noGrp="1"/>
          </p:cNvSpPr>
          <p:nvPr>
            <p:ph idx="1"/>
          </p:nvPr>
        </p:nvSpPr>
        <p:spPr>
          <a:xfrm>
            <a:off x="457199" y="1720517"/>
            <a:ext cx="8361947" cy="4405648"/>
          </a:xfrm>
        </p:spPr>
        <p:txBody>
          <a:bodyPr>
            <a:normAutofit fontScale="62500" lnSpcReduction="20000"/>
          </a:bodyPr>
          <a:lstStyle/>
          <a:p>
            <a:r>
              <a:rPr lang="en-US" dirty="0"/>
              <a:t>Youth prepare public speaking presentations and demonstrations based on topics related to an area of interest and compete against their peers in one of three age divisions.  </a:t>
            </a:r>
          </a:p>
          <a:p>
            <a:endParaRPr lang="en-US" dirty="0"/>
          </a:p>
          <a:p>
            <a:r>
              <a:rPr lang="en-US" dirty="0"/>
              <a:t>Competition on the County, District, and State Levels allow youth to refine their presentation and public speaking skills. </a:t>
            </a:r>
          </a:p>
          <a:p>
            <a:endParaRPr lang="en-US" dirty="0"/>
          </a:p>
          <a:p>
            <a:r>
              <a:rPr lang="en-US" dirty="0"/>
              <a:t>District Gold Winners in each of 3 age divisions receive a stipend to attend State Presentation Finals at NC 4-H Congress to compete in the state-level competition.  </a:t>
            </a:r>
          </a:p>
          <a:p>
            <a:endParaRPr lang="en-US" dirty="0"/>
          </a:p>
          <a:p>
            <a:r>
              <a:rPr lang="en-US" dirty="0"/>
              <a:t>State Gold Winners in each age division receive monetary awards.  </a:t>
            </a:r>
          </a:p>
          <a:p>
            <a:endParaRPr lang="en-US" dirty="0"/>
          </a:p>
          <a:p>
            <a:r>
              <a:rPr lang="en-US" dirty="0"/>
              <a:t>Participants also receive medals and certificates to recognize their outstanding efforts.   </a:t>
            </a:r>
          </a:p>
          <a:p>
            <a:endParaRPr lang="en-US" dirty="0"/>
          </a:p>
          <a:p>
            <a:r>
              <a:rPr lang="en-US" dirty="0"/>
              <a:t>Youth participate in 3 age categories:  </a:t>
            </a:r>
            <a:r>
              <a:rPr lang="en-US" dirty="0">
                <a:solidFill>
                  <a:srgbClr val="FF0000"/>
                </a:solidFill>
              </a:rPr>
              <a:t>8</a:t>
            </a:r>
            <a:r>
              <a:rPr lang="en-US" dirty="0"/>
              <a:t>-10, 11-13, &amp; 14-18</a:t>
            </a:r>
          </a:p>
          <a:p>
            <a:endParaRPr lang="en-US" dirty="0"/>
          </a:p>
          <a:p>
            <a:r>
              <a:rPr lang="en-US" dirty="0"/>
              <a:t>33 Categories</a:t>
            </a:r>
          </a:p>
          <a:p>
            <a:endParaRPr lang="en-US" dirty="0"/>
          </a:p>
          <a:p>
            <a:r>
              <a:rPr lang="en-US" dirty="0"/>
              <a:t>Awards are contingent upon funding at the time of the award.  </a:t>
            </a:r>
          </a:p>
          <a:p>
            <a:endParaRPr lang="en-US" dirty="0"/>
          </a:p>
          <a:p>
            <a:endParaRPr lang="en-US" dirty="0"/>
          </a:p>
          <a:p>
            <a:endParaRPr lang="en-US" dirty="0"/>
          </a:p>
        </p:txBody>
      </p:sp>
    </p:spTree>
    <p:extLst>
      <p:ext uri="{BB962C8B-B14F-4D97-AF65-F5344CB8AC3E}">
        <p14:creationId xmlns:p14="http://schemas.microsoft.com/office/powerpoint/2010/main" val="1581501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Presentations</a:t>
            </a:r>
          </a:p>
        </p:txBody>
      </p:sp>
      <p:sp>
        <p:nvSpPr>
          <p:cNvPr id="3" name="Content Placeholder 2"/>
          <p:cNvSpPr>
            <a:spLocks noGrp="1"/>
          </p:cNvSpPr>
          <p:nvPr>
            <p:ph idx="1"/>
          </p:nvPr>
        </p:nvSpPr>
        <p:spPr>
          <a:xfrm>
            <a:off x="457200" y="1968500"/>
            <a:ext cx="8229600" cy="3886817"/>
          </a:xfrm>
        </p:spPr>
        <p:txBody>
          <a:bodyPr>
            <a:normAutofit/>
          </a:bodyPr>
          <a:lstStyle/>
          <a:p>
            <a:r>
              <a:rPr lang="en-US" dirty="0"/>
              <a:t>Each county may enter two participants per age division per category for District Competition.</a:t>
            </a:r>
          </a:p>
          <a:p>
            <a:endParaRPr lang="en-US" dirty="0"/>
          </a:p>
          <a:p>
            <a:r>
              <a:rPr lang="en-US" dirty="0"/>
              <a:t>A 4-H’er may only compete in one category per year.</a:t>
            </a:r>
          </a:p>
          <a:p>
            <a:endParaRPr lang="en-US" dirty="0"/>
          </a:p>
          <a:p>
            <a:r>
              <a:rPr lang="en-US" dirty="0"/>
              <a:t>Once a 4-H’er is named Gold in a category for that age group, they may not compete in that Category same age division again. </a:t>
            </a:r>
            <a:r>
              <a:rPr lang="en-US" sz="1600" dirty="0"/>
              <a:t>Example:  Gold Winner in 9-10 Bugs and Bees. They can not compete in 9-10 Bugs and Bees until the move age groups but they can compete in 9-10 Science &amp; Technology. </a:t>
            </a:r>
          </a:p>
        </p:txBody>
      </p:sp>
    </p:spTree>
    <p:extLst>
      <p:ext uri="{BB962C8B-B14F-4D97-AF65-F5344CB8AC3E}">
        <p14:creationId xmlns:p14="http://schemas.microsoft.com/office/powerpoint/2010/main" val="885166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Activity Day</a:t>
            </a:r>
          </a:p>
        </p:txBody>
      </p:sp>
      <p:sp>
        <p:nvSpPr>
          <p:cNvPr id="3" name="Content Placeholder 2"/>
          <p:cNvSpPr>
            <a:spLocks noGrp="1"/>
          </p:cNvSpPr>
          <p:nvPr>
            <p:ph idx="1"/>
          </p:nvPr>
        </p:nvSpPr>
        <p:spPr/>
        <p:txBody>
          <a:bodyPr>
            <a:normAutofit fontScale="62500" lnSpcReduction="20000"/>
          </a:bodyPr>
          <a:lstStyle/>
          <a:p>
            <a:r>
              <a:rPr lang="en-US" dirty="0"/>
              <a:t>Youth compete in 4-H Presentations by District to select District Winners: Gold, Silver &amp; Bronze.</a:t>
            </a:r>
          </a:p>
          <a:p>
            <a:endParaRPr lang="en-US" dirty="0"/>
          </a:p>
          <a:p>
            <a:r>
              <a:rPr lang="en-US" dirty="0"/>
              <a:t>Gold Winners in all 3 age groups move on to State Finals</a:t>
            </a:r>
          </a:p>
          <a:p>
            <a:endParaRPr lang="en-US" dirty="0"/>
          </a:p>
          <a:p>
            <a:r>
              <a:rPr lang="en-US" dirty="0"/>
              <a:t>Silver Winners in 11-13 &amp; 14-18 are eligible to compete in State Finals</a:t>
            </a:r>
          </a:p>
          <a:p>
            <a:endParaRPr lang="en-US" dirty="0"/>
          </a:p>
          <a:p>
            <a:r>
              <a:rPr lang="en-US" dirty="0"/>
              <a:t>District Gold Winners in each of 3 age divisions receive a stipend to attend State Presentation Finals at NC 4-H Congress to compete in the state-level competition. </a:t>
            </a:r>
          </a:p>
          <a:p>
            <a:endParaRPr lang="en-US" dirty="0"/>
          </a:p>
          <a:p>
            <a:r>
              <a:rPr lang="en-US" dirty="0"/>
              <a:t>Youth participate in 3 age categories:  </a:t>
            </a:r>
            <a:r>
              <a:rPr lang="en-US" dirty="0">
                <a:solidFill>
                  <a:srgbClr val="FF0000"/>
                </a:solidFill>
              </a:rPr>
              <a:t>8</a:t>
            </a:r>
            <a:r>
              <a:rPr lang="en-US" dirty="0"/>
              <a:t>-10, 11-13, &amp; 14-18</a:t>
            </a:r>
          </a:p>
          <a:p>
            <a:endParaRPr lang="en-US" dirty="0"/>
          </a:p>
          <a:p>
            <a:r>
              <a:rPr lang="en-US" dirty="0"/>
              <a:t>33 Categories</a:t>
            </a:r>
          </a:p>
          <a:p>
            <a:endParaRPr lang="en-US" dirty="0"/>
          </a:p>
          <a:p>
            <a:r>
              <a:rPr lang="en-US" dirty="0"/>
              <a:t>Hosted within each District but managed by the State 4-H </a:t>
            </a:r>
            <a:r>
              <a:rPr lang="en-US" dirty="0" smtClean="0"/>
              <a:t>Program</a:t>
            </a:r>
          </a:p>
          <a:p>
            <a:pPr marL="0" indent="0" algn="ctr">
              <a:buNone/>
            </a:pPr>
            <a:r>
              <a:rPr lang="en-US" sz="5100" dirty="0"/>
              <a:t>South Central </a:t>
            </a:r>
            <a:r>
              <a:rPr lang="mr-IN" sz="5100" dirty="0"/>
              <a:t>–</a:t>
            </a:r>
            <a:r>
              <a:rPr lang="en-US" sz="5100" dirty="0"/>
              <a:t> June 14 – Lincoln County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67638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Presentation Finals</a:t>
            </a:r>
          </a:p>
        </p:txBody>
      </p:sp>
      <p:sp>
        <p:nvSpPr>
          <p:cNvPr id="3" name="Content Placeholder 2"/>
          <p:cNvSpPr>
            <a:spLocks noGrp="1"/>
          </p:cNvSpPr>
          <p:nvPr>
            <p:ph idx="1"/>
          </p:nvPr>
        </p:nvSpPr>
        <p:spPr/>
        <p:txBody>
          <a:bodyPr>
            <a:normAutofit fontScale="92500" lnSpcReduction="10000"/>
          </a:bodyPr>
          <a:lstStyle/>
          <a:p>
            <a:r>
              <a:rPr lang="en-US" dirty="0"/>
              <a:t>Youth compete in 4-H Presentations for State Awards: Gold, Silver &amp; Bronze</a:t>
            </a:r>
          </a:p>
          <a:p>
            <a:r>
              <a:rPr lang="en-US" dirty="0"/>
              <a:t>District Gold Winners in all 3 age groups move on to State Finals</a:t>
            </a:r>
          </a:p>
          <a:p>
            <a:r>
              <a:rPr lang="en-US" dirty="0"/>
              <a:t>District Silver Winners in 11-13 &amp; 14-18 are eligible to compete in State Finals</a:t>
            </a:r>
          </a:p>
          <a:p>
            <a:r>
              <a:rPr lang="en-US" dirty="0"/>
              <a:t>Youth participate in 3 age categories:  </a:t>
            </a:r>
            <a:r>
              <a:rPr lang="en-US" dirty="0">
                <a:solidFill>
                  <a:srgbClr val="FF0000"/>
                </a:solidFill>
              </a:rPr>
              <a:t>8</a:t>
            </a:r>
            <a:r>
              <a:rPr lang="en-US" dirty="0"/>
              <a:t>-10, 11-13, &amp; 14-18</a:t>
            </a:r>
          </a:p>
          <a:p>
            <a:r>
              <a:rPr lang="en-US" dirty="0"/>
              <a:t>33 Categories</a:t>
            </a:r>
          </a:p>
          <a:p>
            <a:r>
              <a:rPr lang="en-US" dirty="0"/>
              <a:t>Located on NC State’s Campus</a:t>
            </a:r>
          </a:p>
          <a:p>
            <a:r>
              <a:rPr lang="en-US" dirty="0"/>
              <a:t>July 20, 2019</a:t>
            </a:r>
          </a:p>
          <a:p>
            <a:r>
              <a:rPr lang="en-US" dirty="0"/>
              <a:t>Registration Deadline is June 28, 2019</a:t>
            </a:r>
          </a:p>
        </p:txBody>
      </p:sp>
    </p:spTree>
    <p:extLst>
      <p:ext uri="{BB962C8B-B14F-4D97-AF65-F5344CB8AC3E}">
        <p14:creationId xmlns:p14="http://schemas.microsoft.com/office/powerpoint/2010/main" val="20380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4-H Scholarships</a:t>
            </a:r>
          </a:p>
        </p:txBody>
      </p:sp>
      <p:sp>
        <p:nvSpPr>
          <p:cNvPr id="3" name="Content Placeholder 2"/>
          <p:cNvSpPr>
            <a:spLocks noGrp="1"/>
          </p:cNvSpPr>
          <p:nvPr>
            <p:ph idx="1"/>
          </p:nvPr>
        </p:nvSpPr>
        <p:spPr>
          <a:xfrm>
            <a:off x="457200" y="1752601"/>
            <a:ext cx="8229600" cy="4813300"/>
          </a:xfrm>
        </p:spPr>
        <p:txBody>
          <a:bodyPr>
            <a:normAutofit fontScale="62500" lnSpcReduction="20000"/>
          </a:bodyPr>
          <a:lstStyle/>
          <a:p>
            <a:r>
              <a:rPr lang="en-US" dirty="0"/>
              <a:t>Senior 4-H’ers in North Carolina compete for academic scholarships annually to further their education. </a:t>
            </a:r>
          </a:p>
          <a:p>
            <a:endParaRPr lang="en-US" dirty="0"/>
          </a:p>
          <a:p>
            <a:r>
              <a:rPr lang="en-US" dirty="0"/>
              <a:t>Current scholarships are funded through endowments or annual gifts, ranging in amounts based on funding. Awards are contingent upon funding at the time of the award.  </a:t>
            </a:r>
          </a:p>
          <a:p>
            <a:endParaRPr lang="en-US" dirty="0"/>
          </a:p>
          <a:p>
            <a:r>
              <a:rPr lang="en-US" dirty="0"/>
              <a:t>Each scholarship has specific application requirements based upon criteria set by the donor(s). Detailed in Scholarship Handbook.</a:t>
            </a:r>
          </a:p>
          <a:p>
            <a:endParaRPr lang="en-US" dirty="0"/>
          </a:p>
          <a:p>
            <a:r>
              <a:rPr lang="en-US" dirty="0"/>
              <a:t>Many of these scholarships recognize excellence in 4-H program areas and are specific to degree programs based on knowledge learned through 4-H.  </a:t>
            </a:r>
          </a:p>
          <a:p>
            <a:endParaRPr lang="en-US" dirty="0"/>
          </a:p>
          <a:p>
            <a:r>
              <a:rPr lang="en-US" dirty="0"/>
              <a:t>Requirements:  GPA, SAT/ACT, Transcript, Letters of Reference, Application, Resume, Essay</a:t>
            </a:r>
          </a:p>
          <a:p>
            <a:pPr lvl="2">
              <a:defRPr/>
            </a:pPr>
            <a:r>
              <a:rPr lang="en-US" b="1" dirty="0">
                <a:ln w="50800"/>
                <a:solidFill>
                  <a:srgbClr val="000000"/>
                </a:solidFill>
              </a:rPr>
              <a:t>One-half (50%) 4-H accomplishments (Resume)</a:t>
            </a:r>
            <a:endParaRPr lang="en-US" sz="800" b="1" dirty="0">
              <a:ln w="50800"/>
              <a:solidFill>
                <a:srgbClr val="000000"/>
              </a:solidFill>
            </a:endParaRPr>
          </a:p>
          <a:p>
            <a:pPr lvl="2">
              <a:defRPr/>
            </a:pPr>
            <a:r>
              <a:rPr lang="en-US" b="1" dirty="0">
                <a:ln w="50800"/>
                <a:solidFill>
                  <a:srgbClr val="000000"/>
                </a:solidFill>
              </a:rPr>
              <a:t>One-fourth (25%) Scholastic Achievement (GPA/class rank)</a:t>
            </a:r>
            <a:endParaRPr lang="en-US" sz="800" b="1" dirty="0">
              <a:ln w="50800"/>
              <a:solidFill>
                <a:srgbClr val="000000"/>
              </a:solidFill>
            </a:endParaRPr>
          </a:p>
          <a:p>
            <a:pPr lvl="2">
              <a:defRPr/>
            </a:pPr>
            <a:r>
              <a:rPr lang="en-US" b="1" dirty="0">
                <a:ln w="50800"/>
                <a:solidFill>
                  <a:srgbClr val="000000"/>
                </a:solidFill>
              </a:rPr>
              <a:t>One-fourth (25%) College Aptitude (SAT or ACT scores) </a:t>
            </a:r>
            <a:endParaRPr lang="en-US" dirty="0"/>
          </a:p>
          <a:p>
            <a:endParaRPr lang="en-US" dirty="0"/>
          </a:p>
          <a:p>
            <a:r>
              <a:rPr lang="en-US" dirty="0"/>
              <a:t>Due Feb. 1, 2019</a:t>
            </a:r>
          </a:p>
          <a:p>
            <a:endParaRPr lang="en-US" dirty="0"/>
          </a:p>
          <a:p>
            <a:r>
              <a:rPr lang="en-US" dirty="0"/>
              <a:t>Amounts range from: $500 - $2000</a:t>
            </a:r>
          </a:p>
          <a:p>
            <a:endParaRPr lang="en-US" dirty="0"/>
          </a:p>
        </p:txBody>
      </p:sp>
    </p:spTree>
    <p:extLst>
      <p:ext uri="{BB962C8B-B14F-4D97-AF65-F5344CB8AC3E}">
        <p14:creationId xmlns:p14="http://schemas.microsoft.com/office/powerpoint/2010/main" val="1447142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NC 4-H Scholarship Application Form</a:t>
            </a:r>
          </a:p>
          <a:p>
            <a:pPr lvl="0"/>
            <a:r>
              <a:rPr lang="en-US" dirty="0"/>
              <a:t>Official High School Transcript</a:t>
            </a:r>
          </a:p>
          <a:p>
            <a:pPr lvl="0"/>
            <a:r>
              <a:rPr lang="en-US" dirty="0"/>
              <a:t>Scholastic aptitude test scores (SAT or ACT)</a:t>
            </a:r>
          </a:p>
          <a:p>
            <a:pPr lvl="0"/>
            <a:r>
              <a:rPr lang="en-US" dirty="0"/>
              <a:t>Letters of recommendation (One Academic, One 4-H achievement)</a:t>
            </a:r>
          </a:p>
          <a:p>
            <a:pPr lvl="0"/>
            <a:r>
              <a:rPr lang="en-US" dirty="0"/>
              <a:t>Applicant’s current resume</a:t>
            </a:r>
          </a:p>
          <a:p>
            <a:pPr lvl="0"/>
            <a:r>
              <a:rPr lang="en-US" dirty="0"/>
              <a:t>Essay (required for NC 4-H Horse Program scholarships)</a:t>
            </a:r>
          </a:p>
          <a:p>
            <a:pPr lvl="0"/>
            <a:r>
              <a:rPr lang="en-US" dirty="0"/>
              <a:t>Financial need statement (optional, confidential) </a:t>
            </a:r>
          </a:p>
          <a:p>
            <a:endParaRPr lang="en-US" dirty="0"/>
          </a:p>
        </p:txBody>
      </p:sp>
    </p:spTree>
    <p:extLst>
      <p:ext uri="{BB962C8B-B14F-4D97-AF65-F5344CB8AC3E}">
        <p14:creationId xmlns:p14="http://schemas.microsoft.com/office/powerpoint/2010/main" val="18424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2" y="1778766"/>
            <a:ext cx="8348362" cy="1362075"/>
          </a:xfrm>
        </p:spPr>
        <p:txBody>
          <a:bodyPr/>
          <a:lstStyle/>
          <a:p>
            <a:pPr algn="ctr"/>
            <a:r>
              <a:rPr lang="en-US" dirty="0" smtClean="0"/>
              <a:t>Youth Development</a:t>
            </a:r>
            <a:endParaRPr lang="en-US" dirty="0"/>
          </a:p>
        </p:txBody>
      </p:sp>
      <p:sp>
        <p:nvSpPr>
          <p:cNvPr id="3" name="Text Placeholder 2"/>
          <p:cNvSpPr>
            <a:spLocks noGrp="1"/>
          </p:cNvSpPr>
          <p:nvPr>
            <p:ph type="body" idx="1"/>
          </p:nvPr>
        </p:nvSpPr>
        <p:spPr>
          <a:xfrm>
            <a:off x="722313" y="2011680"/>
            <a:ext cx="7772400" cy="4423625"/>
          </a:xfrm>
        </p:spPr>
        <p:txBody>
          <a:bodyPr/>
          <a:lstStyle/>
          <a:p>
            <a:pPr marL="342900" indent="-342900">
              <a:buFont typeface="Arial" panose="020B0604020202020204" pitchFamily="34" charset="0"/>
              <a:buChar char="•"/>
            </a:pPr>
            <a:r>
              <a:rPr lang="en-US" altLang="en-US" dirty="0"/>
              <a:t>Nationally recognized as an effective youth development organization</a:t>
            </a:r>
          </a:p>
          <a:p>
            <a:pPr marL="342900" indent="-342900">
              <a:buFont typeface="Arial" panose="020B0604020202020204" pitchFamily="34" charset="0"/>
              <a:buChar char="•"/>
            </a:pPr>
            <a:r>
              <a:rPr lang="en-US" altLang="en-US" dirty="0"/>
              <a:t>Has a strong local, county, state and national infrastructure</a:t>
            </a:r>
          </a:p>
          <a:p>
            <a:pPr marL="342900" indent="-342900">
              <a:buFont typeface="Arial" panose="020B0604020202020204" pitchFamily="34" charset="0"/>
              <a:buChar char="•"/>
            </a:pPr>
            <a:r>
              <a:rPr lang="en-US" altLang="en-US" dirty="0"/>
              <a:t>Provides outreach opportunities that support communities </a:t>
            </a:r>
          </a:p>
          <a:p>
            <a:pPr marL="342900" indent="-342900">
              <a:buFont typeface="Arial" panose="020B0604020202020204" pitchFamily="34" charset="0"/>
              <a:buChar char="•"/>
            </a:pPr>
            <a:r>
              <a:rPr lang="en-US" altLang="en-US" dirty="0"/>
              <a:t>Provides research-based </a:t>
            </a:r>
            <a:r>
              <a:rPr lang="en-US" altLang="en-US" dirty="0" smtClean="0"/>
              <a:t>curriculum</a:t>
            </a:r>
          </a:p>
          <a:p>
            <a:pPr marL="342900" indent="-342900">
              <a:buFont typeface="Arial" panose="020B0604020202020204" pitchFamily="34" charset="0"/>
              <a:buChar char="•"/>
            </a:pPr>
            <a:r>
              <a:rPr lang="en-US" altLang="en-US" dirty="0" smtClean="0"/>
              <a:t>Staff </a:t>
            </a:r>
            <a:r>
              <a:rPr lang="en-US" altLang="en-US" dirty="0"/>
              <a:t>are youth development professionals trained in adult education and youth programming and are accessible </a:t>
            </a:r>
            <a:r>
              <a:rPr lang="en-US" altLang="en-US" dirty="0" smtClean="0"/>
              <a:t>resources</a:t>
            </a:r>
          </a:p>
          <a:p>
            <a:pPr marL="342900" indent="-342900">
              <a:buFont typeface="Arial" panose="020B0604020202020204" pitchFamily="34" charset="0"/>
              <a:buChar char="•"/>
            </a:pPr>
            <a:r>
              <a:rPr lang="en-US" altLang="en-US" dirty="0" smtClean="0"/>
              <a:t>Has </a:t>
            </a:r>
            <a:r>
              <a:rPr lang="en-US" altLang="en-US" dirty="0"/>
              <a:t>a record of successful partnerships with other youth-serving organizations including youth programs within the military</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8040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a:t>
            </a:r>
          </a:p>
        </p:txBody>
      </p:sp>
      <p:sp>
        <p:nvSpPr>
          <p:cNvPr id="3" name="Content Placeholder 2"/>
          <p:cNvSpPr>
            <a:spLocks noGrp="1"/>
          </p:cNvSpPr>
          <p:nvPr>
            <p:ph idx="1"/>
          </p:nvPr>
        </p:nvSpPr>
        <p:spPr>
          <a:ln>
            <a:noFill/>
          </a:ln>
        </p:spPr>
        <p:txBody>
          <a:bodyPr>
            <a:normAutofit fontScale="85000" lnSpcReduction="10000"/>
          </a:bodyPr>
          <a:lstStyle/>
          <a:p>
            <a:r>
              <a:rPr lang="en-US" dirty="0"/>
              <a:t>A 4-H’er may apply for as many scholarships as they are eligible for.</a:t>
            </a:r>
          </a:p>
          <a:p>
            <a:endParaRPr lang="en-US" dirty="0"/>
          </a:p>
          <a:p>
            <a:r>
              <a:rPr lang="en-US" dirty="0"/>
              <a:t>There is no limit to the number of scholarships a county may submit.</a:t>
            </a:r>
          </a:p>
          <a:p>
            <a:endParaRPr lang="en-US" dirty="0"/>
          </a:p>
          <a:p>
            <a:r>
              <a:rPr lang="en-US" dirty="0"/>
              <a:t>For renewable scholarship recipients, you must register them online and they must meet the requirements for renewing:  </a:t>
            </a:r>
          </a:p>
          <a:p>
            <a:pPr lvl="1"/>
            <a:r>
              <a:rPr lang="en-US" dirty="0"/>
              <a:t>LR </a:t>
            </a:r>
            <a:r>
              <a:rPr lang="en-US" dirty="0" err="1"/>
              <a:t>Harrill</a:t>
            </a:r>
            <a:r>
              <a:rPr lang="en-US" dirty="0"/>
              <a:t>, Rudolph Carl Ellis, Ed Gore General Hugh Shelton Leadership, Marshall K. Hill, Jack Parker, and Gary Stott</a:t>
            </a:r>
          </a:p>
          <a:p>
            <a:endParaRPr lang="en-US" dirty="0"/>
          </a:p>
          <a:p>
            <a:r>
              <a:rPr lang="en-US" dirty="0"/>
              <a:t>Postmarked February 1</a:t>
            </a:r>
          </a:p>
        </p:txBody>
      </p:sp>
    </p:spTree>
    <p:extLst>
      <p:ext uri="{BB962C8B-B14F-4D97-AF65-F5344CB8AC3E}">
        <p14:creationId xmlns:p14="http://schemas.microsoft.com/office/powerpoint/2010/main" val="1863325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4"/>
          <p:cNvSpPr txBox="1">
            <a:spLocks noChangeArrowheads="1"/>
          </p:cNvSpPr>
          <p:nvPr/>
        </p:nvSpPr>
        <p:spPr bwMode="auto">
          <a:xfrm>
            <a:off x="5257800" y="5486400"/>
            <a:ext cx="312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endParaRPr lang="en-US">
              <a:latin typeface="Times New Roman" charset="0"/>
            </a:endParaRPr>
          </a:p>
        </p:txBody>
      </p:sp>
      <p:sp>
        <p:nvSpPr>
          <p:cNvPr id="89092" name="Title 4"/>
          <p:cNvSpPr>
            <a:spLocks noGrp="1"/>
          </p:cNvSpPr>
          <p:nvPr>
            <p:ph type="title"/>
          </p:nvPr>
        </p:nvSpPr>
        <p:spPr>
          <a:xfrm>
            <a:off x="2019300" y="1031875"/>
            <a:ext cx="8228013" cy="1362075"/>
          </a:xfrm>
          <a:extLst/>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cap="none" dirty="0">
                <a:ln w="50800"/>
                <a:solidFill>
                  <a:srgbClr val="000000"/>
                </a:solidFill>
                <a:latin typeface="Corbel" charset="0"/>
                <a:ea typeface="+mj-ea"/>
                <a:cs typeface="+mj-cs"/>
              </a:rPr>
              <a:t>NC </a:t>
            </a:r>
            <a:r>
              <a:rPr lang="en-US" cap="none">
                <a:ln w="50800"/>
                <a:solidFill>
                  <a:srgbClr val="000000"/>
                </a:solidFill>
                <a:latin typeface="Corbel" charset="0"/>
                <a:ea typeface="+mj-ea"/>
                <a:cs typeface="+mj-cs"/>
              </a:rPr>
              <a:t>4-H Honor </a:t>
            </a:r>
            <a:r>
              <a:rPr lang="en-US" cap="none" dirty="0">
                <a:ln w="50800"/>
                <a:solidFill>
                  <a:srgbClr val="000000"/>
                </a:solidFill>
                <a:latin typeface="Corbel" charset="0"/>
                <a:ea typeface="+mj-ea"/>
                <a:cs typeface="+mj-cs"/>
              </a:rPr>
              <a:t>Club</a:t>
            </a:r>
          </a:p>
        </p:txBody>
      </p:sp>
      <p:pic>
        <p:nvPicPr>
          <p:cNvPr id="84995" name="Picture 4" descr="newh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36750"/>
            <a:ext cx="2743200" cy="354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035550" y="6206609"/>
            <a:ext cx="3568700" cy="369332"/>
          </a:xfrm>
          <a:prstGeom prst="rect">
            <a:avLst/>
          </a:prstGeom>
          <a:noFill/>
        </p:spPr>
        <p:txBody>
          <a:bodyPr wrap="square" rtlCol="0">
            <a:spAutoFit/>
          </a:bodyPr>
          <a:lstStyle/>
          <a:p>
            <a:r>
              <a:rPr lang="en-US" dirty="0"/>
              <a:t>http://www.nc4hhonorclub.org/</a:t>
            </a:r>
          </a:p>
        </p:txBody>
      </p:sp>
    </p:spTree>
    <p:extLst>
      <p:ext uri="{BB962C8B-B14F-4D97-AF65-F5344CB8AC3E}">
        <p14:creationId xmlns:p14="http://schemas.microsoft.com/office/powerpoint/2010/main" val="4076661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3"/>
          <p:cNvSpPr>
            <a:spLocks noGrp="1"/>
          </p:cNvSpPr>
          <p:nvPr>
            <p:ph type="title"/>
          </p:nvPr>
        </p:nvSpPr>
        <p:spPr/>
        <p:txBody>
          <a:bodyPr/>
          <a:lstStyle/>
          <a:p>
            <a:pPr eaLnBrk="1" hangingPunct="1"/>
            <a:endParaRPr lang="en-US">
              <a:latin typeface="Calibri" charset="0"/>
            </a:endParaRPr>
          </a:p>
        </p:txBody>
      </p:sp>
      <p:sp>
        <p:nvSpPr>
          <p:cNvPr id="5" name="Content Placeholder 4"/>
          <p:cNvSpPr>
            <a:spLocks noGrp="1"/>
          </p:cNvSpPr>
          <p:nvPr>
            <p:ph idx="1"/>
          </p:nvPr>
        </p:nvSpPr>
        <p:spPr>
          <a:xfrm>
            <a:off x="993775" y="2212975"/>
            <a:ext cx="6742113" cy="3381375"/>
          </a:xfrm>
        </p:spPr>
        <p:txBody>
          <a:bodyPr rtlCol="0">
            <a:noAutofit/>
          </a:bodyPr>
          <a:lstStyle/>
          <a:p>
            <a:pPr eaLnBrk="1" fontAlgn="auto" hangingPunct="1">
              <a:spcAft>
                <a:spcPts val="0"/>
              </a:spcAft>
              <a:buFont typeface="Arial"/>
              <a:buChar char="•"/>
              <a:defRPr/>
            </a:pPr>
            <a:r>
              <a:rPr lang="en-US" sz="2000" dirty="0">
                <a:ea typeface="+mn-ea"/>
                <a:cs typeface="+mn-cs"/>
              </a:rPr>
              <a:t>Membership in this organization shall be a reward for outstanding service to 4-H Club work as symbolized in the objectives of Article II of this Constitution. </a:t>
            </a:r>
          </a:p>
          <a:p>
            <a:pPr eaLnBrk="1" fontAlgn="auto" hangingPunct="1">
              <a:spcAft>
                <a:spcPts val="0"/>
              </a:spcAft>
              <a:buFont typeface="Arial"/>
              <a:buChar char="•"/>
              <a:defRPr/>
            </a:pPr>
            <a:endParaRPr lang="en-US" sz="2000" dirty="0">
              <a:ea typeface="+mn-ea"/>
              <a:cs typeface="+mn-cs"/>
            </a:endParaRPr>
          </a:p>
          <a:p>
            <a:pPr eaLnBrk="1" fontAlgn="auto" hangingPunct="1">
              <a:spcAft>
                <a:spcPts val="0"/>
              </a:spcAft>
              <a:buFont typeface="Arial"/>
              <a:buChar char="•"/>
              <a:defRPr/>
            </a:pPr>
            <a:r>
              <a:rPr lang="en-US" sz="2000" dirty="0">
                <a:ea typeface="+mn-ea"/>
                <a:cs typeface="+mn-cs"/>
              </a:rPr>
              <a:t>Before becoming a member of this organization, a member shall:</a:t>
            </a:r>
          </a:p>
          <a:p>
            <a:pPr lvl="1" eaLnBrk="1" fontAlgn="auto" hangingPunct="1">
              <a:spcAft>
                <a:spcPts val="0"/>
              </a:spcAft>
              <a:buFont typeface="Arial"/>
              <a:buChar char="–"/>
              <a:defRPr/>
            </a:pPr>
            <a:r>
              <a:rPr lang="en-US" sz="2000" dirty="0">
                <a:ea typeface="+mn-ea"/>
              </a:rPr>
              <a:t> have actively engaged in and completed three (3) or more years of 4-H work and </a:t>
            </a:r>
          </a:p>
          <a:p>
            <a:pPr lvl="1" eaLnBrk="1" fontAlgn="auto" hangingPunct="1">
              <a:spcAft>
                <a:spcPts val="0"/>
              </a:spcAft>
              <a:buFont typeface="Arial"/>
              <a:buChar char="–"/>
              <a:defRPr/>
            </a:pPr>
            <a:r>
              <a:rPr lang="en-US" sz="2000" dirty="0">
                <a:ea typeface="+mn-ea"/>
              </a:rPr>
              <a:t>shall be at least sixteen (16) years of age and not over twenty (20) years of age on January 1 of the year inducted regardless of marital status</a:t>
            </a:r>
          </a:p>
          <a:p>
            <a:pPr lvl="1" eaLnBrk="1" fontAlgn="auto" hangingPunct="1">
              <a:spcAft>
                <a:spcPts val="0"/>
              </a:spcAft>
              <a:buFont typeface="Arial"/>
              <a:buChar char="–"/>
              <a:defRPr/>
            </a:pPr>
            <a:r>
              <a:rPr lang="en-US" sz="2000" dirty="0">
                <a:ea typeface="+mn-ea"/>
              </a:rPr>
              <a:t>shall be eligible for membership if he or she is still active in 4-H work and community activities. </a:t>
            </a:r>
          </a:p>
          <a:p>
            <a:pPr marL="469900" lvl="1" indent="0" eaLnBrk="1" fontAlgn="auto" hangingPunct="1">
              <a:spcAft>
                <a:spcPts val="0"/>
              </a:spcAft>
              <a:buFont typeface="Wingdings 3" charset="0"/>
              <a:buNone/>
              <a:defRPr/>
            </a:pPr>
            <a:endParaRPr lang="en-US" sz="2000" dirty="0">
              <a:ea typeface="+mn-ea"/>
            </a:endParaRPr>
          </a:p>
          <a:p>
            <a:pPr eaLnBrk="1" fontAlgn="auto" hangingPunct="1">
              <a:spcAft>
                <a:spcPts val="0"/>
              </a:spcAft>
              <a:buFont typeface="Arial"/>
              <a:buChar char="•"/>
              <a:defRPr/>
            </a:pPr>
            <a:endParaRPr lang="en-US" sz="2000" dirty="0">
              <a:ea typeface="+mn-ea"/>
              <a:cs typeface="+mn-cs"/>
            </a:endParaRPr>
          </a:p>
        </p:txBody>
      </p:sp>
    </p:spTree>
    <p:extLst>
      <p:ext uri="{BB962C8B-B14F-4D97-AF65-F5344CB8AC3E}">
        <p14:creationId xmlns:p14="http://schemas.microsoft.com/office/powerpoint/2010/main" val="519853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160588" y="981075"/>
            <a:ext cx="6324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Pegasus" charset="0"/>
                <a:ea typeface="ＭＳ Ｐゴシック" charset="0"/>
                <a:cs typeface="Arial" charset="0"/>
              </a:defRPr>
            </a:lvl1pPr>
            <a:lvl2pPr marL="742950" indent="-285750" eaLnBrk="0" hangingPunct="0">
              <a:defRPr>
                <a:solidFill>
                  <a:schemeClr val="tx1"/>
                </a:solidFill>
                <a:latin typeface="Pegasus" charset="0"/>
                <a:ea typeface="Arial" charset="0"/>
                <a:cs typeface="Arial" charset="0"/>
              </a:defRPr>
            </a:lvl2pPr>
            <a:lvl3pPr marL="1143000" indent="-228600" eaLnBrk="0" hangingPunct="0">
              <a:defRPr>
                <a:solidFill>
                  <a:schemeClr val="tx1"/>
                </a:solidFill>
                <a:latin typeface="Pegasus" charset="0"/>
                <a:ea typeface="Arial" charset="0"/>
                <a:cs typeface="Arial" charset="0"/>
              </a:defRPr>
            </a:lvl3pPr>
            <a:lvl4pPr marL="1600200" indent="-228600" eaLnBrk="0" hangingPunct="0">
              <a:defRPr>
                <a:solidFill>
                  <a:schemeClr val="tx1"/>
                </a:solidFill>
                <a:latin typeface="Pegasus" charset="0"/>
                <a:ea typeface="Arial" charset="0"/>
                <a:cs typeface="Arial" charset="0"/>
              </a:defRPr>
            </a:lvl4pPr>
            <a:lvl5pPr marL="2057400" indent="-228600" eaLnBrk="0" hangingPunct="0">
              <a:defRPr>
                <a:solidFill>
                  <a:schemeClr val="tx1"/>
                </a:solidFill>
                <a:latin typeface="Pegasus" charset="0"/>
                <a:ea typeface="Arial" charset="0"/>
                <a:cs typeface="Arial" charset="0"/>
              </a:defRPr>
            </a:lvl5pPr>
            <a:lvl6pPr marL="2514600" indent="-228600" eaLnBrk="0" fontAlgn="base" hangingPunct="0">
              <a:spcBef>
                <a:spcPct val="0"/>
              </a:spcBef>
              <a:spcAft>
                <a:spcPct val="0"/>
              </a:spcAft>
              <a:defRPr>
                <a:solidFill>
                  <a:schemeClr val="tx1"/>
                </a:solidFill>
                <a:latin typeface="Pegasus" charset="0"/>
                <a:ea typeface="Arial" charset="0"/>
                <a:cs typeface="Arial" charset="0"/>
              </a:defRPr>
            </a:lvl6pPr>
            <a:lvl7pPr marL="2971800" indent="-228600" eaLnBrk="0" fontAlgn="base" hangingPunct="0">
              <a:spcBef>
                <a:spcPct val="0"/>
              </a:spcBef>
              <a:spcAft>
                <a:spcPct val="0"/>
              </a:spcAft>
              <a:defRPr>
                <a:solidFill>
                  <a:schemeClr val="tx1"/>
                </a:solidFill>
                <a:latin typeface="Pegasus" charset="0"/>
                <a:ea typeface="Arial" charset="0"/>
                <a:cs typeface="Arial" charset="0"/>
              </a:defRPr>
            </a:lvl7pPr>
            <a:lvl8pPr marL="3429000" indent="-228600" eaLnBrk="0" fontAlgn="base" hangingPunct="0">
              <a:spcBef>
                <a:spcPct val="0"/>
              </a:spcBef>
              <a:spcAft>
                <a:spcPct val="0"/>
              </a:spcAft>
              <a:defRPr>
                <a:solidFill>
                  <a:schemeClr val="tx1"/>
                </a:solidFill>
                <a:latin typeface="Pegasus" charset="0"/>
                <a:ea typeface="Arial" charset="0"/>
                <a:cs typeface="Arial" charset="0"/>
              </a:defRPr>
            </a:lvl8pPr>
            <a:lvl9pPr marL="3886200" indent="-228600" eaLnBrk="0" fontAlgn="base" hangingPunct="0">
              <a:spcBef>
                <a:spcPct val="0"/>
              </a:spcBef>
              <a:spcAft>
                <a:spcPct val="0"/>
              </a:spcAft>
              <a:defRPr>
                <a:solidFill>
                  <a:schemeClr val="tx1"/>
                </a:solidFill>
                <a:latin typeface="Pegasus" charset="0"/>
                <a:ea typeface="Arial" charset="0"/>
                <a:cs typeface="Arial" charset="0"/>
              </a:defRPr>
            </a:lvl9pPr>
          </a:lstStyle>
          <a:p>
            <a:pPr eaLnBrk="1" fontAlgn="auto" hangingPunct="1">
              <a:spcBef>
                <a:spcPct val="50000"/>
              </a:spcBef>
              <a:spcAft>
                <a:spcPts val="0"/>
              </a:spcAft>
              <a:defRPr/>
            </a:pPr>
            <a:r>
              <a:rPr lang="en-US" sz="3600" dirty="0">
                <a:latin typeface="Arial Rounded MT Bold" charset="0"/>
              </a:rPr>
              <a:t>NC 4-H Honor Club</a:t>
            </a:r>
          </a:p>
        </p:txBody>
      </p:sp>
      <p:sp>
        <p:nvSpPr>
          <p:cNvPr id="8198" name="Text Box 6"/>
          <p:cNvSpPr txBox="1">
            <a:spLocks noChangeArrowheads="1"/>
          </p:cNvSpPr>
          <p:nvPr/>
        </p:nvSpPr>
        <p:spPr bwMode="auto">
          <a:xfrm>
            <a:off x="1262063" y="1927225"/>
            <a:ext cx="7105650" cy="443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Pegasus" charset="0"/>
                <a:ea typeface="ＭＳ Ｐゴシック" charset="0"/>
                <a:cs typeface="Arial" charset="0"/>
              </a:defRPr>
            </a:lvl1pPr>
            <a:lvl2pPr marL="742950" indent="-285750" eaLnBrk="0" hangingPunct="0">
              <a:defRPr>
                <a:solidFill>
                  <a:schemeClr val="tx1"/>
                </a:solidFill>
                <a:latin typeface="Pegasus" charset="0"/>
                <a:ea typeface="Arial" charset="0"/>
                <a:cs typeface="Arial" charset="0"/>
              </a:defRPr>
            </a:lvl2pPr>
            <a:lvl3pPr marL="1143000" indent="-228600" eaLnBrk="0" hangingPunct="0">
              <a:defRPr>
                <a:solidFill>
                  <a:schemeClr val="tx1"/>
                </a:solidFill>
                <a:latin typeface="Pegasus" charset="0"/>
                <a:ea typeface="Arial" charset="0"/>
                <a:cs typeface="Arial" charset="0"/>
              </a:defRPr>
            </a:lvl3pPr>
            <a:lvl4pPr marL="1600200" indent="-228600" eaLnBrk="0" hangingPunct="0">
              <a:defRPr>
                <a:solidFill>
                  <a:schemeClr val="tx1"/>
                </a:solidFill>
                <a:latin typeface="Pegasus" charset="0"/>
                <a:ea typeface="Arial" charset="0"/>
                <a:cs typeface="Arial" charset="0"/>
              </a:defRPr>
            </a:lvl4pPr>
            <a:lvl5pPr marL="2057400" indent="-228600" eaLnBrk="0" hangingPunct="0">
              <a:defRPr>
                <a:solidFill>
                  <a:schemeClr val="tx1"/>
                </a:solidFill>
                <a:latin typeface="Pegasus" charset="0"/>
                <a:ea typeface="Arial" charset="0"/>
                <a:cs typeface="Arial" charset="0"/>
              </a:defRPr>
            </a:lvl5pPr>
            <a:lvl6pPr marL="2514600" indent="-228600" eaLnBrk="0" fontAlgn="base" hangingPunct="0">
              <a:spcBef>
                <a:spcPct val="0"/>
              </a:spcBef>
              <a:spcAft>
                <a:spcPct val="0"/>
              </a:spcAft>
              <a:defRPr>
                <a:solidFill>
                  <a:schemeClr val="tx1"/>
                </a:solidFill>
                <a:latin typeface="Pegasus" charset="0"/>
                <a:ea typeface="Arial" charset="0"/>
                <a:cs typeface="Arial" charset="0"/>
              </a:defRPr>
            </a:lvl6pPr>
            <a:lvl7pPr marL="2971800" indent="-228600" eaLnBrk="0" fontAlgn="base" hangingPunct="0">
              <a:spcBef>
                <a:spcPct val="0"/>
              </a:spcBef>
              <a:spcAft>
                <a:spcPct val="0"/>
              </a:spcAft>
              <a:defRPr>
                <a:solidFill>
                  <a:schemeClr val="tx1"/>
                </a:solidFill>
                <a:latin typeface="Pegasus" charset="0"/>
                <a:ea typeface="Arial" charset="0"/>
                <a:cs typeface="Arial" charset="0"/>
              </a:defRPr>
            </a:lvl7pPr>
            <a:lvl8pPr marL="3429000" indent="-228600" eaLnBrk="0" fontAlgn="base" hangingPunct="0">
              <a:spcBef>
                <a:spcPct val="0"/>
              </a:spcBef>
              <a:spcAft>
                <a:spcPct val="0"/>
              </a:spcAft>
              <a:defRPr>
                <a:solidFill>
                  <a:schemeClr val="tx1"/>
                </a:solidFill>
                <a:latin typeface="Pegasus" charset="0"/>
                <a:ea typeface="Arial" charset="0"/>
                <a:cs typeface="Arial" charset="0"/>
              </a:defRPr>
            </a:lvl8pPr>
            <a:lvl9pPr marL="3886200" indent="-228600" eaLnBrk="0" fontAlgn="base" hangingPunct="0">
              <a:spcBef>
                <a:spcPct val="0"/>
              </a:spcBef>
              <a:spcAft>
                <a:spcPct val="0"/>
              </a:spcAft>
              <a:defRPr>
                <a:solidFill>
                  <a:schemeClr val="tx1"/>
                </a:solidFill>
                <a:latin typeface="Pegasus" charset="0"/>
                <a:ea typeface="Arial" charset="0"/>
                <a:cs typeface="Arial" charset="0"/>
              </a:defRPr>
            </a:lvl9pPr>
          </a:lstStyle>
          <a:p>
            <a:pPr eaLnBrk="1" fontAlgn="auto" hangingPunct="1">
              <a:spcBef>
                <a:spcPct val="50000"/>
              </a:spcBef>
              <a:spcAft>
                <a:spcPts val="0"/>
              </a:spcAft>
              <a:defRPr/>
            </a:pPr>
            <a:r>
              <a:rPr lang="en-US" sz="2400" b="1" dirty="0">
                <a:latin typeface="Arial" charset="0"/>
              </a:rPr>
              <a:t>What:</a:t>
            </a:r>
            <a:r>
              <a:rPr lang="en-US" sz="2400" dirty="0">
                <a:latin typeface="Arial" charset="0"/>
              </a:rPr>
              <a:t>		½ of 1% of 4-H’ers inducted annually</a:t>
            </a:r>
          </a:p>
          <a:p>
            <a:pPr eaLnBrk="1" fontAlgn="auto" hangingPunct="1">
              <a:spcBef>
                <a:spcPct val="50000"/>
              </a:spcBef>
              <a:spcAft>
                <a:spcPts val="0"/>
              </a:spcAft>
              <a:defRPr/>
            </a:pPr>
            <a:r>
              <a:rPr lang="en-US" sz="2400" b="1" dirty="0">
                <a:latin typeface="Arial" charset="0"/>
              </a:rPr>
              <a:t>Why:		</a:t>
            </a:r>
            <a:r>
              <a:rPr lang="en-US" sz="2400" dirty="0">
                <a:latin typeface="Arial" charset="0"/>
              </a:rPr>
              <a:t>Service Organization</a:t>
            </a:r>
            <a:endParaRPr lang="en-US" sz="2400" b="1" dirty="0">
              <a:latin typeface="Arial" charset="0"/>
            </a:endParaRPr>
          </a:p>
          <a:p>
            <a:pPr eaLnBrk="1" fontAlgn="auto" hangingPunct="1">
              <a:spcBef>
                <a:spcPct val="50000"/>
              </a:spcBef>
              <a:spcAft>
                <a:spcPts val="0"/>
              </a:spcAft>
              <a:defRPr/>
            </a:pPr>
            <a:r>
              <a:rPr lang="en-US" sz="2400" b="1" dirty="0">
                <a:latin typeface="Arial" charset="0"/>
              </a:rPr>
              <a:t>Who:</a:t>
            </a:r>
            <a:r>
              <a:rPr lang="en-US" sz="2400" dirty="0">
                <a:latin typeface="Arial" charset="0"/>
              </a:rPr>
              <a:t>		16-20 year olds</a:t>
            </a:r>
          </a:p>
          <a:p>
            <a:pPr eaLnBrk="1" fontAlgn="auto" hangingPunct="1">
              <a:spcBef>
                <a:spcPct val="50000"/>
              </a:spcBef>
              <a:spcAft>
                <a:spcPts val="0"/>
              </a:spcAft>
              <a:defRPr/>
            </a:pPr>
            <a:r>
              <a:rPr lang="en-US" sz="2400" b="1" dirty="0">
                <a:latin typeface="Arial" charset="0"/>
              </a:rPr>
              <a:t>How:</a:t>
            </a:r>
            <a:r>
              <a:rPr lang="en-US" sz="2400" dirty="0">
                <a:latin typeface="Arial" charset="0"/>
              </a:rPr>
              <a:t>		Application that is point-based</a:t>
            </a:r>
          </a:p>
          <a:p>
            <a:pPr eaLnBrk="1" fontAlgn="auto" hangingPunct="1">
              <a:spcBef>
                <a:spcPct val="50000"/>
              </a:spcBef>
              <a:spcAft>
                <a:spcPts val="0"/>
              </a:spcAft>
              <a:defRPr/>
            </a:pPr>
            <a:r>
              <a:rPr lang="en-US" sz="2400" b="1" dirty="0">
                <a:latin typeface="Arial" charset="0"/>
              </a:rPr>
              <a:t>When:	</a:t>
            </a:r>
            <a:r>
              <a:rPr lang="en-US" sz="2400" dirty="0">
                <a:latin typeface="Arial" charset="0"/>
              </a:rPr>
              <a:t>Applications due in Raleigh on 				February 1</a:t>
            </a:r>
          </a:p>
          <a:p>
            <a:pPr eaLnBrk="1" fontAlgn="auto" hangingPunct="1">
              <a:spcBef>
                <a:spcPct val="50000"/>
              </a:spcBef>
              <a:spcAft>
                <a:spcPts val="0"/>
              </a:spcAft>
              <a:defRPr/>
            </a:pPr>
            <a:r>
              <a:rPr lang="en-US" sz="2400" b="1" dirty="0">
                <a:latin typeface="Arial" charset="0"/>
              </a:rPr>
              <a:t>Award:</a:t>
            </a:r>
            <a:r>
              <a:rPr lang="en-US" sz="2400" dirty="0">
                <a:latin typeface="Arial" charset="0"/>
              </a:rPr>
              <a:t>	Membership</a:t>
            </a:r>
          </a:p>
          <a:p>
            <a:pPr eaLnBrk="1" fontAlgn="auto" hangingPunct="1">
              <a:spcBef>
                <a:spcPct val="50000"/>
              </a:spcBef>
              <a:spcAft>
                <a:spcPts val="0"/>
              </a:spcAft>
              <a:defRPr/>
            </a:pPr>
            <a:endParaRPr lang="en-US" dirty="0"/>
          </a:p>
          <a:p>
            <a:pPr eaLnBrk="1" fontAlgn="auto" hangingPunct="1">
              <a:spcBef>
                <a:spcPct val="50000"/>
              </a:spcBef>
              <a:spcAft>
                <a:spcPts val="0"/>
              </a:spcAft>
              <a:defRPr/>
            </a:pPr>
            <a:endParaRPr lang="en-US" dirty="0"/>
          </a:p>
        </p:txBody>
      </p:sp>
    </p:spTree>
    <p:extLst>
      <p:ext uri="{BB962C8B-B14F-4D97-AF65-F5344CB8AC3E}">
        <p14:creationId xmlns:p14="http://schemas.microsoft.com/office/powerpoint/2010/main" val="121477044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dirty="0">
                <a:latin typeface="Calibri" charset="0"/>
              </a:rPr>
              <a:t>Membership</a:t>
            </a:r>
          </a:p>
        </p:txBody>
      </p:sp>
      <p:sp>
        <p:nvSpPr>
          <p:cNvPr id="89090" name="Content Placeholder 2"/>
          <p:cNvSpPr>
            <a:spLocks noGrp="1"/>
          </p:cNvSpPr>
          <p:nvPr>
            <p:ph idx="1"/>
          </p:nvPr>
        </p:nvSpPr>
        <p:spPr>
          <a:xfrm>
            <a:off x="896938" y="2019300"/>
            <a:ext cx="7396162" cy="3721100"/>
          </a:xfrm>
        </p:spPr>
        <p:txBody>
          <a:bodyPr>
            <a:normAutofit lnSpcReduction="10000"/>
          </a:bodyPr>
          <a:lstStyle/>
          <a:p>
            <a:pPr eaLnBrk="1" hangingPunct="1"/>
            <a:r>
              <a:rPr lang="en-US" sz="2400">
                <a:latin typeface="Gill Sans MT" charset="0"/>
              </a:rPr>
              <a:t>Attend Honor Club Conference</a:t>
            </a:r>
          </a:p>
          <a:p>
            <a:pPr eaLnBrk="1" hangingPunct="1"/>
            <a:r>
              <a:rPr lang="en-US" sz="2400">
                <a:latin typeface="Gill Sans MT" charset="0"/>
              </a:rPr>
              <a:t>Sponsored 4-H Events/Activities:</a:t>
            </a:r>
          </a:p>
          <a:p>
            <a:pPr lvl="1" eaLnBrk="1" hangingPunct="1"/>
            <a:r>
              <a:rPr lang="en-US" sz="2400">
                <a:latin typeface="Gill Sans MT" charset="0"/>
              </a:rPr>
              <a:t>Achievement Hall in Leadership Award  - presented at Leaders Conference each year</a:t>
            </a:r>
          </a:p>
          <a:p>
            <a:pPr lvl="1" eaLnBrk="1" hangingPunct="1"/>
            <a:r>
              <a:rPr lang="en-US" sz="2400">
                <a:latin typeface="Gill Sans MT" charset="0"/>
              </a:rPr>
              <a:t>Community Service Group Awards Monetary Award</a:t>
            </a:r>
          </a:p>
          <a:p>
            <a:pPr lvl="1" eaLnBrk="1" hangingPunct="1"/>
            <a:r>
              <a:rPr lang="en-US" sz="2400">
                <a:latin typeface="Gill Sans MT" charset="0"/>
              </a:rPr>
              <a:t>Candle lighting Ceremony at 4-H Congress</a:t>
            </a:r>
          </a:p>
          <a:p>
            <a:pPr lvl="1" eaLnBrk="1" hangingPunct="1"/>
            <a:r>
              <a:rPr lang="en-US" sz="2400">
                <a:latin typeface="Gill Sans MT" charset="0"/>
              </a:rPr>
              <a:t>4-H Congress Officer Elections</a:t>
            </a:r>
          </a:p>
          <a:p>
            <a:pPr lvl="1" eaLnBrk="1" hangingPunct="1"/>
            <a:r>
              <a:rPr lang="en-US" sz="2400">
                <a:latin typeface="Gill Sans MT" charset="0"/>
              </a:rPr>
              <a:t>District Volunteer Leader Awards</a:t>
            </a:r>
          </a:p>
        </p:txBody>
      </p:sp>
    </p:spTree>
    <p:extLst>
      <p:ext uri="{BB962C8B-B14F-4D97-AF65-F5344CB8AC3E}">
        <p14:creationId xmlns:p14="http://schemas.microsoft.com/office/powerpoint/2010/main" val="122090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722313" y="3633788"/>
            <a:ext cx="7772400" cy="1362075"/>
          </a:xfrm>
          <a:extLst/>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cap="none" dirty="0">
                <a:ln w="50800"/>
                <a:solidFill>
                  <a:srgbClr val="000000"/>
                </a:solidFill>
                <a:latin typeface="Corbel" charset="0"/>
                <a:ea typeface="+mj-ea"/>
                <a:cs typeface="+mj-cs"/>
              </a:rPr>
              <a:t>Group Records</a:t>
            </a:r>
          </a:p>
        </p:txBody>
      </p:sp>
      <p:sp>
        <p:nvSpPr>
          <p:cNvPr id="5" name="Text Placeholder 4"/>
          <p:cNvSpPr>
            <a:spLocks noGrp="1"/>
          </p:cNvSpPr>
          <p:nvPr>
            <p:ph type="body" idx="1"/>
          </p:nvPr>
        </p:nvSpPr>
        <p:spPr>
          <a:xfrm>
            <a:off x="722313" y="2133600"/>
            <a:ext cx="7772400" cy="1500188"/>
          </a:xfrm>
        </p:spPr>
        <p:txBody>
          <a:bodyPr rtlCol="0">
            <a:normAutofit/>
          </a:bodyPr>
          <a:lstStyle/>
          <a:p>
            <a:pPr eaLnBrk="1" fontAlgn="auto" hangingPunct="1">
              <a:spcAft>
                <a:spcPts val="0"/>
              </a:spcAft>
              <a:buFont typeface="Wingdings" pitchFamily="-109" charset="2"/>
              <a:buNone/>
              <a:defRPr/>
            </a:pPr>
            <a:endParaRPr lang="en-US">
              <a:ea typeface="+mn-ea"/>
              <a:cs typeface="+mn-cs"/>
            </a:endParaRPr>
          </a:p>
        </p:txBody>
      </p:sp>
    </p:spTree>
    <p:extLst>
      <p:ext uri="{BB962C8B-B14F-4D97-AF65-F5344CB8AC3E}">
        <p14:creationId xmlns:p14="http://schemas.microsoft.com/office/powerpoint/2010/main" val="5214825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extLst/>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b="1" dirty="0">
                <a:ln w="50800"/>
                <a:solidFill>
                  <a:srgbClr val="000000"/>
                </a:solidFill>
                <a:latin typeface="Corbel" charset="0"/>
                <a:ea typeface="+mj-ea"/>
                <a:cs typeface="+mj-cs"/>
              </a:rPr>
              <a:t>What are Group Awards</a:t>
            </a:r>
          </a:p>
        </p:txBody>
      </p:sp>
      <p:sp>
        <p:nvSpPr>
          <p:cNvPr id="229379" name="Rectangle 3"/>
          <p:cNvSpPr>
            <a:spLocks noGrp="1" noChangeArrowheads="1"/>
          </p:cNvSpPr>
          <p:nvPr>
            <p:ph idx="1"/>
          </p:nvPr>
        </p:nvSpPr>
        <p:spPr>
          <a:xfrm>
            <a:off x="839294" y="1417638"/>
            <a:ext cx="7134577" cy="5096922"/>
          </a:xfrm>
          <a:extLst/>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marL="411480" eaLnBrk="1" fontAlgn="auto" hangingPunct="1">
              <a:lnSpc>
                <a:spcPct val="90000"/>
              </a:lnSpc>
              <a:spcBef>
                <a:spcPct val="0"/>
              </a:spcBef>
              <a:spcAft>
                <a:spcPts val="0"/>
              </a:spcAft>
              <a:defRPr/>
            </a:pPr>
            <a:endParaRPr lang="en-US" sz="2200" b="1" dirty="0">
              <a:ln w="50800"/>
              <a:solidFill>
                <a:srgbClr val="000000"/>
              </a:solidFill>
              <a:latin typeface="Arial"/>
              <a:cs typeface="Arial"/>
            </a:endParaRPr>
          </a:p>
          <a:p>
            <a:pPr marL="411480" eaLnBrk="1" fontAlgn="auto" hangingPunct="1">
              <a:lnSpc>
                <a:spcPct val="90000"/>
              </a:lnSpc>
              <a:spcBef>
                <a:spcPct val="0"/>
              </a:spcBef>
              <a:spcAft>
                <a:spcPts val="0"/>
              </a:spcAft>
              <a:defRPr/>
            </a:pPr>
            <a:r>
              <a:rPr lang="en-US" sz="2200" b="1" dirty="0">
                <a:ln w="50800"/>
                <a:solidFill>
                  <a:srgbClr val="000000"/>
                </a:solidFill>
                <a:latin typeface="Arial"/>
                <a:cs typeface="Arial"/>
              </a:rPr>
              <a:t>Community Service</a:t>
            </a:r>
          </a:p>
          <a:p>
            <a:pPr marL="1211580" lvl="2" indent="-342900" eaLnBrk="1" fontAlgn="auto" hangingPunct="1">
              <a:lnSpc>
                <a:spcPct val="90000"/>
              </a:lnSpc>
              <a:spcBef>
                <a:spcPct val="0"/>
              </a:spcBef>
              <a:spcAft>
                <a:spcPts val="0"/>
              </a:spcAft>
              <a:defRPr/>
            </a:pPr>
            <a:r>
              <a:rPr lang="en-US" sz="1900" b="1" dirty="0">
                <a:ln w="50800"/>
                <a:solidFill>
                  <a:srgbClr val="000000"/>
                </a:solidFill>
                <a:latin typeface="Arial"/>
                <a:cs typeface="Arial"/>
              </a:rPr>
              <a:t>$150 first place</a:t>
            </a:r>
          </a:p>
          <a:p>
            <a:pPr marL="1211580" lvl="2" indent="-342900" eaLnBrk="1" fontAlgn="auto" hangingPunct="1">
              <a:lnSpc>
                <a:spcPct val="90000"/>
              </a:lnSpc>
              <a:spcBef>
                <a:spcPct val="0"/>
              </a:spcBef>
              <a:spcAft>
                <a:spcPts val="0"/>
              </a:spcAft>
              <a:defRPr/>
            </a:pPr>
            <a:r>
              <a:rPr lang="en-US" sz="1900" b="1" dirty="0">
                <a:ln w="50800"/>
                <a:solidFill>
                  <a:srgbClr val="000000"/>
                </a:solidFill>
                <a:latin typeface="Arial"/>
                <a:cs typeface="Arial"/>
              </a:rPr>
              <a:t>$100 second place</a:t>
            </a:r>
          </a:p>
          <a:p>
            <a:pPr marL="1211580" lvl="2" indent="-342900" eaLnBrk="1" fontAlgn="auto" hangingPunct="1">
              <a:lnSpc>
                <a:spcPct val="90000"/>
              </a:lnSpc>
              <a:spcBef>
                <a:spcPct val="0"/>
              </a:spcBef>
              <a:spcAft>
                <a:spcPts val="0"/>
              </a:spcAft>
              <a:defRPr/>
            </a:pPr>
            <a:r>
              <a:rPr lang="en-US" sz="1900" b="1" dirty="0">
                <a:ln w="50800"/>
                <a:solidFill>
                  <a:srgbClr val="000000"/>
                </a:solidFill>
                <a:latin typeface="Arial"/>
                <a:cs typeface="Arial"/>
              </a:rPr>
              <a:t>$50 third place</a:t>
            </a:r>
          </a:p>
          <a:p>
            <a:pPr marL="1211580" lvl="2" indent="-342900" eaLnBrk="1" fontAlgn="auto" hangingPunct="1">
              <a:lnSpc>
                <a:spcPct val="90000"/>
              </a:lnSpc>
              <a:spcBef>
                <a:spcPct val="0"/>
              </a:spcBef>
              <a:spcAft>
                <a:spcPts val="0"/>
              </a:spcAft>
              <a:defRPr/>
            </a:pPr>
            <a:endParaRPr lang="en-US" sz="1900" b="1" dirty="0">
              <a:ln w="50800"/>
              <a:solidFill>
                <a:srgbClr val="000000"/>
              </a:solidFill>
              <a:latin typeface="Arial"/>
              <a:cs typeface="Arial"/>
            </a:endParaRPr>
          </a:p>
          <a:p>
            <a:pPr marL="342900" lvl="1" indent="-342900" eaLnBrk="1" fontAlgn="auto" hangingPunct="1">
              <a:lnSpc>
                <a:spcPct val="90000"/>
              </a:lnSpc>
              <a:spcBef>
                <a:spcPct val="0"/>
              </a:spcBef>
              <a:spcAft>
                <a:spcPts val="2000"/>
              </a:spcAft>
              <a:buFont typeface="Arial"/>
              <a:buChar char="•"/>
              <a:defRPr/>
            </a:pPr>
            <a:r>
              <a:rPr lang="en-US" sz="2000" b="1" dirty="0">
                <a:ln w="50800"/>
                <a:solidFill>
                  <a:srgbClr val="000000"/>
                </a:solidFill>
                <a:latin typeface="Arial"/>
                <a:cs typeface="Arial"/>
              </a:rPr>
              <a:t>Electric Group Award</a:t>
            </a:r>
          </a:p>
          <a:p>
            <a:pPr marL="742950" lvl="2" indent="-342900">
              <a:lnSpc>
                <a:spcPct val="90000"/>
              </a:lnSpc>
              <a:spcBef>
                <a:spcPct val="0"/>
              </a:spcBef>
              <a:spcAft>
                <a:spcPts val="2000"/>
              </a:spcAft>
              <a:defRPr/>
            </a:pPr>
            <a:r>
              <a:rPr lang="en-US" sz="1600" b="1" dirty="0">
                <a:ln w="50800"/>
                <a:solidFill>
                  <a:srgbClr val="000000"/>
                </a:solidFill>
                <a:latin typeface="Arial"/>
                <a:cs typeface="Arial"/>
                <a:hlinkClick r:id="rId3"/>
              </a:rPr>
              <a:t>http://www.nc4h.org/youth/awards.html</a:t>
            </a:r>
            <a:endParaRPr lang="en-US" sz="1600" b="1" dirty="0">
              <a:ln w="50800"/>
              <a:solidFill>
                <a:srgbClr val="000000"/>
              </a:solidFill>
              <a:latin typeface="Arial"/>
              <a:cs typeface="Arial"/>
            </a:endParaRPr>
          </a:p>
          <a:p>
            <a:pPr marL="0" indent="-400050" algn="ctr">
              <a:lnSpc>
                <a:spcPct val="90000"/>
              </a:lnSpc>
              <a:spcBef>
                <a:spcPct val="0"/>
              </a:spcBef>
              <a:spcAft>
                <a:spcPts val="2000"/>
              </a:spcAft>
              <a:defRPr/>
            </a:pPr>
            <a:r>
              <a:rPr lang="en-US" sz="2600" b="1" dirty="0">
                <a:ln w="50800"/>
                <a:solidFill>
                  <a:srgbClr val="000000"/>
                </a:solidFill>
                <a:latin typeface="Corbel" charset="0"/>
                <a:ea typeface="+mn-ea"/>
                <a:cs typeface="+mn-cs"/>
              </a:rPr>
              <a:t>Each county may submit one application per area</a:t>
            </a:r>
          </a:p>
          <a:p>
            <a:pPr marL="342900" lvl="1" indent="-342900">
              <a:lnSpc>
                <a:spcPct val="90000"/>
              </a:lnSpc>
              <a:spcBef>
                <a:spcPct val="0"/>
              </a:spcBef>
              <a:buFont typeface="Arial"/>
              <a:buChar char="•"/>
              <a:defRPr/>
            </a:pPr>
            <a:r>
              <a:rPr lang="en-US" sz="2000" b="1" dirty="0">
                <a:ln w="50800"/>
                <a:solidFill>
                  <a:srgbClr val="000000"/>
                </a:solidFill>
                <a:latin typeface="Arial"/>
                <a:cs typeface="Arial"/>
              </a:rPr>
              <a:t>Postmarked March 1</a:t>
            </a:r>
          </a:p>
          <a:p>
            <a:pPr marL="342900" lvl="1" indent="-342900" eaLnBrk="1" fontAlgn="auto" hangingPunct="1">
              <a:lnSpc>
                <a:spcPct val="90000"/>
              </a:lnSpc>
              <a:spcBef>
                <a:spcPct val="0"/>
              </a:spcBef>
              <a:spcAft>
                <a:spcPts val="0"/>
              </a:spcAft>
              <a:buFont typeface="Arial"/>
              <a:buChar char="•"/>
              <a:defRPr/>
            </a:pPr>
            <a:endParaRPr lang="en-US" sz="2000" b="1" dirty="0">
              <a:ln w="50800"/>
              <a:solidFill>
                <a:schemeClr val="bg1">
                  <a:shade val="50000"/>
                </a:schemeClr>
              </a:solidFill>
              <a:latin typeface="Corbel" charset="0"/>
              <a:ea typeface="+mn-ea"/>
            </a:endParaRPr>
          </a:p>
          <a:p>
            <a:pPr marL="342900" lvl="1" indent="-342900" eaLnBrk="1" fontAlgn="auto" hangingPunct="1">
              <a:lnSpc>
                <a:spcPct val="90000"/>
              </a:lnSpc>
              <a:spcBef>
                <a:spcPct val="0"/>
              </a:spcBef>
              <a:spcAft>
                <a:spcPts val="0"/>
              </a:spcAft>
              <a:buFontTx/>
              <a:buNone/>
              <a:defRPr/>
            </a:pPr>
            <a:endParaRPr lang="en-US" sz="2000" b="1" dirty="0">
              <a:ln w="50800"/>
              <a:solidFill>
                <a:schemeClr val="bg1">
                  <a:shade val="50000"/>
                </a:schemeClr>
              </a:solidFill>
              <a:latin typeface="Corbel" charset="0"/>
              <a:ea typeface="+mn-ea"/>
            </a:endParaRPr>
          </a:p>
          <a:p>
            <a:pPr marL="342900" lvl="1" indent="-342900" eaLnBrk="1" fontAlgn="auto" hangingPunct="1">
              <a:lnSpc>
                <a:spcPct val="90000"/>
              </a:lnSpc>
              <a:spcBef>
                <a:spcPct val="0"/>
              </a:spcBef>
              <a:spcAft>
                <a:spcPts val="0"/>
              </a:spcAft>
              <a:buFont typeface="Wingdings 3" pitchFamily="18" charset="2"/>
              <a:buChar char=""/>
              <a:defRPr/>
            </a:pPr>
            <a:endParaRPr lang="en-US" sz="2000" b="1" dirty="0">
              <a:ln w="50800"/>
              <a:solidFill>
                <a:schemeClr val="bg1">
                  <a:shade val="50000"/>
                </a:schemeClr>
              </a:solidFill>
              <a:latin typeface="Corbel" charset="0"/>
              <a:ea typeface="+mn-ea"/>
            </a:endParaRPr>
          </a:p>
        </p:txBody>
      </p:sp>
    </p:spTree>
    <p:extLst>
      <p:ext uri="{BB962C8B-B14F-4D97-AF65-F5344CB8AC3E}">
        <p14:creationId xmlns:p14="http://schemas.microsoft.com/office/powerpoint/2010/main" val="13000193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22313" y="3633788"/>
            <a:ext cx="7772400" cy="1362075"/>
          </a:xfrm>
        </p:spPr>
        <p:txBody>
          <a:bodyPr rtlCol="0">
            <a:normAutofit/>
          </a:bodyPr>
          <a:lstStyle/>
          <a:p>
            <a:pPr eaLnBrk="1" fontAlgn="auto" hangingPunct="1">
              <a:spcAft>
                <a:spcPts val="0"/>
              </a:spcAft>
              <a:defRPr/>
            </a:pPr>
            <a:r>
              <a:rPr lang="en-US" dirty="0">
                <a:latin typeface="+mn-lt"/>
                <a:ea typeface="+mj-ea"/>
                <a:cs typeface="+mj-cs"/>
              </a:rPr>
              <a:t>4-H Achievement Plan</a:t>
            </a:r>
          </a:p>
        </p:txBody>
      </p:sp>
      <p:sp>
        <p:nvSpPr>
          <p:cNvPr id="4" name="Text Placeholder 3"/>
          <p:cNvSpPr>
            <a:spLocks noGrp="1"/>
          </p:cNvSpPr>
          <p:nvPr>
            <p:ph type="body" idx="1"/>
          </p:nvPr>
        </p:nvSpPr>
        <p:spPr>
          <a:xfrm>
            <a:off x="722313" y="2133600"/>
            <a:ext cx="7772400" cy="1500188"/>
          </a:xfrm>
        </p:spPr>
        <p:txBody>
          <a:bodyPr rtlCol="0">
            <a:normAutofit/>
          </a:bodyPr>
          <a:lstStyle/>
          <a:p>
            <a:pPr eaLnBrk="1" fontAlgn="auto" hangingPunct="1">
              <a:spcAft>
                <a:spcPts val="0"/>
              </a:spcAft>
              <a:buFont typeface="Wingdings" pitchFamily="-109" charset="2"/>
              <a:buNone/>
              <a:defRPr/>
            </a:pPr>
            <a:endParaRPr lang="en-US" dirty="0">
              <a:ea typeface="+mn-ea"/>
              <a:cs typeface="+mn-cs"/>
            </a:endParaRPr>
          </a:p>
        </p:txBody>
      </p:sp>
    </p:spTree>
    <p:extLst>
      <p:ext uri="{BB962C8B-B14F-4D97-AF65-F5344CB8AC3E}">
        <p14:creationId xmlns:p14="http://schemas.microsoft.com/office/powerpoint/2010/main" val="9035970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rtlCol="0">
            <a:normAutofit/>
          </a:bodyPr>
          <a:lstStyle/>
          <a:p>
            <a:pPr eaLnBrk="1" fontAlgn="auto" hangingPunct="1">
              <a:spcAft>
                <a:spcPts val="0"/>
              </a:spcAft>
              <a:defRPr/>
            </a:pPr>
            <a:endParaRPr lang="en-US">
              <a:effectLst>
                <a:outerShdw blurRad="38100" dist="38100" dir="2700000" algn="tl">
                  <a:srgbClr val="0064E2"/>
                </a:outerShdw>
              </a:effectLst>
              <a:ea typeface="+mj-ea"/>
              <a:cs typeface="+mj-cs"/>
            </a:endParaRPr>
          </a:p>
        </p:txBody>
      </p:sp>
      <p:sp>
        <p:nvSpPr>
          <p:cNvPr id="241667" name="Rectangle 3"/>
          <p:cNvSpPr>
            <a:spLocks noGrp="1" noChangeArrowheads="1"/>
          </p:cNvSpPr>
          <p:nvPr>
            <p:ph idx="1"/>
          </p:nvPr>
        </p:nvSpPr>
        <p:spPr>
          <a:xfrm>
            <a:off x="685800" y="2095500"/>
            <a:ext cx="7772400" cy="3733800"/>
          </a:xfrm>
          <a:ln>
            <a:noFill/>
          </a:ln>
        </p:spPr>
        <p:txBody>
          <a:bodyPr rtlCol="0">
            <a:noAutofit/>
          </a:bodyPr>
          <a:lstStyle/>
          <a:p>
            <a:pPr marL="411480" eaLnBrk="1" fontAlgn="auto" hangingPunct="1">
              <a:lnSpc>
                <a:spcPct val="70000"/>
              </a:lnSpc>
              <a:spcBef>
                <a:spcPct val="0"/>
              </a:spcBef>
              <a:spcAft>
                <a:spcPts val="0"/>
              </a:spcAft>
              <a:defRPr/>
            </a:pPr>
            <a:r>
              <a:rPr lang="en-US" dirty="0">
                <a:ea typeface="+mn-ea"/>
              </a:rPr>
              <a:t>Designed to use on the county level only </a:t>
            </a:r>
          </a:p>
          <a:p>
            <a:pPr marL="411480" eaLnBrk="1" fontAlgn="auto" hangingPunct="1">
              <a:lnSpc>
                <a:spcPct val="70000"/>
              </a:lnSpc>
              <a:spcBef>
                <a:spcPct val="0"/>
              </a:spcBef>
              <a:spcAft>
                <a:spcPts val="0"/>
              </a:spcAft>
              <a:defRPr/>
            </a:pPr>
            <a:endParaRPr lang="en-US" dirty="0">
              <a:ea typeface="+mn-ea"/>
            </a:endParaRPr>
          </a:p>
          <a:p>
            <a:pPr marL="411480" eaLnBrk="1" fontAlgn="auto" hangingPunct="1">
              <a:lnSpc>
                <a:spcPct val="70000"/>
              </a:lnSpc>
              <a:spcBef>
                <a:spcPct val="0"/>
              </a:spcBef>
              <a:spcAft>
                <a:spcPts val="0"/>
              </a:spcAft>
              <a:defRPr/>
            </a:pPr>
            <a:r>
              <a:rPr lang="en-US" dirty="0">
                <a:ea typeface="+mn-ea"/>
              </a:rPr>
              <a:t>Begin developing life skills on record keeping, planning/organizing, goal setting, teamwork, sharing etc.</a:t>
            </a:r>
          </a:p>
          <a:p>
            <a:pPr marL="411480" eaLnBrk="1" fontAlgn="auto" hangingPunct="1">
              <a:lnSpc>
                <a:spcPct val="70000"/>
              </a:lnSpc>
              <a:spcBef>
                <a:spcPct val="0"/>
              </a:spcBef>
              <a:spcAft>
                <a:spcPts val="0"/>
              </a:spcAft>
              <a:defRPr/>
            </a:pPr>
            <a:endParaRPr lang="en-US" dirty="0">
              <a:ea typeface="+mn-ea"/>
            </a:endParaRPr>
          </a:p>
          <a:p>
            <a:pPr marL="411480" eaLnBrk="1" fontAlgn="auto" hangingPunct="1">
              <a:lnSpc>
                <a:spcPct val="70000"/>
              </a:lnSpc>
              <a:spcBef>
                <a:spcPct val="0"/>
              </a:spcBef>
              <a:spcAft>
                <a:spcPts val="0"/>
              </a:spcAft>
              <a:defRPr/>
            </a:pPr>
            <a:r>
              <a:rPr lang="en-US" dirty="0">
                <a:ea typeface="+mn-ea"/>
              </a:rPr>
              <a:t>Form</a:t>
            </a:r>
          </a:p>
          <a:p>
            <a:pPr marL="811530" lvl="1" indent="-342900" fontAlgn="auto">
              <a:lnSpc>
                <a:spcPct val="70000"/>
              </a:lnSpc>
              <a:spcBef>
                <a:spcPct val="0"/>
              </a:spcBef>
              <a:spcAft>
                <a:spcPts val="0"/>
              </a:spcAft>
              <a:buFont typeface="Arial"/>
              <a:buChar char="•"/>
              <a:defRPr/>
            </a:pPr>
            <a:r>
              <a:rPr lang="en-US" dirty="0">
                <a:ea typeface="+mn-ea"/>
                <a:hlinkClick r:id="rId3"/>
              </a:rPr>
              <a:t>https://lee.ces.ncsu.edu/achieve-forms</a:t>
            </a:r>
            <a:r>
              <a:rPr lang="en-US" dirty="0" smtClean="0">
                <a:ea typeface="+mn-ea"/>
                <a:hlinkClick r:id="rId3"/>
              </a:rPr>
              <a:t>/</a:t>
            </a:r>
            <a:endParaRPr lang="en-US" dirty="0" smtClean="0">
              <a:ea typeface="+mn-ea"/>
            </a:endParaRPr>
          </a:p>
          <a:p>
            <a:pPr marL="468630" lvl="1" indent="0" fontAlgn="auto">
              <a:lnSpc>
                <a:spcPct val="70000"/>
              </a:lnSpc>
              <a:spcBef>
                <a:spcPct val="0"/>
              </a:spcBef>
              <a:spcAft>
                <a:spcPts val="0"/>
              </a:spcAft>
              <a:buNone/>
              <a:defRPr/>
            </a:pPr>
            <a:endParaRPr lang="en-US" dirty="0">
              <a:ea typeface="+mn-ea"/>
            </a:endParaRPr>
          </a:p>
          <a:p>
            <a:pPr marL="411480" eaLnBrk="1" fontAlgn="auto" hangingPunct="1">
              <a:lnSpc>
                <a:spcPct val="70000"/>
              </a:lnSpc>
              <a:spcBef>
                <a:spcPct val="0"/>
              </a:spcBef>
              <a:spcAft>
                <a:spcPts val="0"/>
              </a:spcAft>
              <a:defRPr/>
            </a:pPr>
            <a:r>
              <a:rPr lang="en-US" dirty="0">
                <a:ea typeface="+mn-ea"/>
              </a:rPr>
              <a:t>One Level per year</a:t>
            </a:r>
          </a:p>
          <a:p>
            <a:pPr marL="411480" eaLnBrk="1" fontAlgn="auto" hangingPunct="1">
              <a:lnSpc>
                <a:spcPct val="70000"/>
              </a:lnSpc>
              <a:spcBef>
                <a:spcPct val="0"/>
              </a:spcBef>
              <a:spcAft>
                <a:spcPts val="0"/>
              </a:spcAft>
              <a:defRPr/>
            </a:pPr>
            <a:endParaRPr lang="en-US" dirty="0">
              <a:ea typeface="+mn-ea"/>
            </a:endParaRPr>
          </a:p>
          <a:p>
            <a:pPr marL="411480" eaLnBrk="1" fontAlgn="auto" hangingPunct="1">
              <a:lnSpc>
                <a:spcPct val="70000"/>
              </a:lnSpc>
              <a:spcBef>
                <a:spcPct val="0"/>
              </a:spcBef>
              <a:spcAft>
                <a:spcPts val="0"/>
              </a:spcAft>
              <a:defRPr/>
            </a:pPr>
            <a:r>
              <a:rPr lang="en-US" dirty="0">
                <a:ea typeface="+mn-ea"/>
              </a:rPr>
              <a:t>May take more than one year to complete a level</a:t>
            </a:r>
          </a:p>
          <a:p>
            <a:pPr marL="411480" eaLnBrk="1" fontAlgn="auto" hangingPunct="1">
              <a:lnSpc>
                <a:spcPct val="70000"/>
              </a:lnSpc>
              <a:spcBef>
                <a:spcPct val="0"/>
              </a:spcBef>
              <a:spcAft>
                <a:spcPts val="0"/>
              </a:spcAft>
              <a:defRPr/>
            </a:pPr>
            <a:endParaRPr lang="en-US" dirty="0">
              <a:ea typeface="+mn-ea"/>
            </a:endParaRPr>
          </a:p>
          <a:p>
            <a:pPr marL="411480" eaLnBrk="1" fontAlgn="auto" hangingPunct="1">
              <a:lnSpc>
                <a:spcPct val="70000"/>
              </a:lnSpc>
              <a:spcBef>
                <a:spcPct val="0"/>
              </a:spcBef>
              <a:spcAft>
                <a:spcPts val="0"/>
              </a:spcAft>
              <a:defRPr/>
            </a:pPr>
            <a:r>
              <a:rPr lang="en-US" dirty="0">
                <a:ea typeface="+mn-ea"/>
              </a:rPr>
              <a:t>Age Levels</a:t>
            </a:r>
          </a:p>
          <a:p>
            <a:pPr marL="811530" lvl="1" indent="-342900" eaLnBrk="1" fontAlgn="auto" hangingPunct="1">
              <a:lnSpc>
                <a:spcPct val="70000"/>
              </a:lnSpc>
              <a:spcBef>
                <a:spcPct val="0"/>
              </a:spcBef>
              <a:spcAft>
                <a:spcPts val="0"/>
              </a:spcAft>
              <a:buFont typeface="Arial"/>
              <a:buChar char="•"/>
              <a:defRPr/>
            </a:pPr>
            <a:r>
              <a:rPr lang="en-US" dirty="0" err="1">
                <a:ea typeface="+mn-ea"/>
              </a:rPr>
              <a:t>Cloverbud</a:t>
            </a:r>
            <a:endParaRPr lang="en-US" dirty="0">
              <a:ea typeface="+mn-ea"/>
            </a:endParaRPr>
          </a:p>
          <a:p>
            <a:pPr marL="811530" lvl="1" indent="-342900" eaLnBrk="1" fontAlgn="auto" hangingPunct="1">
              <a:lnSpc>
                <a:spcPct val="70000"/>
              </a:lnSpc>
              <a:spcBef>
                <a:spcPct val="0"/>
              </a:spcBef>
              <a:spcAft>
                <a:spcPts val="0"/>
              </a:spcAft>
              <a:buFont typeface="Arial"/>
              <a:buChar char="•"/>
              <a:defRPr/>
            </a:pPr>
            <a:r>
              <a:rPr lang="en-US" dirty="0">
                <a:ea typeface="+mn-ea"/>
              </a:rPr>
              <a:t>9-18</a:t>
            </a:r>
          </a:p>
          <a:p>
            <a:pPr lvl="1" indent="-274320" eaLnBrk="1" fontAlgn="auto" hangingPunct="1">
              <a:lnSpc>
                <a:spcPct val="70000"/>
              </a:lnSpc>
              <a:spcBef>
                <a:spcPct val="0"/>
              </a:spcBef>
              <a:spcAft>
                <a:spcPts val="0"/>
              </a:spcAft>
              <a:buFont typeface="Wingdings 3" pitchFamily="18" charset="2"/>
              <a:buChar char=""/>
              <a:defRPr/>
            </a:pPr>
            <a:endParaRPr lang="en-US" dirty="0">
              <a:effectLst>
                <a:outerShdw blurRad="38100" dist="38100" dir="2700000" algn="tl">
                  <a:srgbClr val="0064E2"/>
                </a:outerShdw>
              </a:effectLst>
              <a:latin typeface="Corbel" charset="0"/>
              <a:ea typeface="+mn-ea"/>
            </a:endParaRPr>
          </a:p>
        </p:txBody>
      </p:sp>
    </p:spTree>
    <p:extLst>
      <p:ext uri="{BB962C8B-B14F-4D97-AF65-F5344CB8AC3E}">
        <p14:creationId xmlns:p14="http://schemas.microsoft.com/office/powerpoint/2010/main" val="18991021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tlCol="0">
            <a:normAutofit/>
          </a:bodyPr>
          <a:lstStyle/>
          <a:p>
            <a:pPr eaLnBrk="1" fontAlgn="auto" hangingPunct="1">
              <a:spcAft>
                <a:spcPts val="0"/>
              </a:spcAft>
              <a:defRPr/>
            </a:pPr>
            <a:r>
              <a:rPr lang="en-US" dirty="0">
                <a:latin typeface="+mn-lt"/>
                <a:ea typeface="+mj-ea"/>
                <a:cs typeface="+mj-cs"/>
              </a:rPr>
              <a:t>Awards</a:t>
            </a:r>
          </a:p>
        </p:txBody>
      </p:sp>
      <p:sp>
        <p:nvSpPr>
          <p:cNvPr id="43010" name="Rectangle 3"/>
          <p:cNvSpPr>
            <a:spLocks noGrp="1" noChangeArrowheads="1"/>
          </p:cNvSpPr>
          <p:nvPr>
            <p:ph idx="1"/>
          </p:nvPr>
        </p:nvSpPr>
        <p:spPr>
          <a:xfrm>
            <a:off x="685800" y="1600199"/>
            <a:ext cx="7772400" cy="4927209"/>
          </a:xfrm>
        </p:spPr>
        <p:txBody>
          <a:bodyPr>
            <a:normAutofit/>
          </a:bodyPr>
          <a:lstStyle/>
          <a:p>
            <a:pPr marL="527050" indent="-457200" eaLnBrk="1" hangingPunct="1">
              <a:lnSpc>
                <a:spcPct val="80000"/>
              </a:lnSpc>
              <a:spcBef>
                <a:spcPct val="0"/>
              </a:spcBef>
            </a:pPr>
            <a:r>
              <a:rPr lang="en-US" dirty="0">
                <a:latin typeface="Arial"/>
                <a:cs typeface="Arial"/>
              </a:rPr>
              <a:t>County Level Only</a:t>
            </a:r>
          </a:p>
          <a:p>
            <a:pPr marL="527050" indent="-457200" eaLnBrk="1" hangingPunct="1">
              <a:lnSpc>
                <a:spcPct val="80000"/>
              </a:lnSpc>
              <a:spcBef>
                <a:spcPct val="0"/>
              </a:spcBef>
            </a:pPr>
            <a:endParaRPr lang="en-US" dirty="0">
              <a:latin typeface="Arial"/>
              <a:cs typeface="Arial"/>
            </a:endParaRPr>
          </a:p>
          <a:p>
            <a:pPr marL="812800" lvl="1" indent="-342900" eaLnBrk="1" hangingPunct="1">
              <a:lnSpc>
                <a:spcPct val="80000"/>
              </a:lnSpc>
              <a:spcBef>
                <a:spcPct val="0"/>
              </a:spcBef>
              <a:buFont typeface="Arial"/>
              <a:buChar char="•"/>
            </a:pPr>
            <a:r>
              <a:rPr lang="en-US" sz="2000" dirty="0" err="1">
                <a:latin typeface="Arial"/>
                <a:cs typeface="Arial"/>
              </a:rPr>
              <a:t>Cloverbud</a:t>
            </a:r>
            <a:r>
              <a:rPr lang="en-US" sz="2000" dirty="0">
                <a:latin typeface="Arial"/>
                <a:cs typeface="Arial"/>
              </a:rPr>
              <a:t> 5-6 Achievement Award</a:t>
            </a:r>
          </a:p>
          <a:p>
            <a:pPr marL="812800" lvl="1" indent="-342900" eaLnBrk="1" hangingPunct="1">
              <a:lnSpc>
                <a:spcPct val="80000"/>
              </a:lnSpc>
              <a:spcBef>
                <a:spcPct val="0"/>
              </a:spcBef>
              <a:buFont typeface="Arial"/>
              <a:buChar char="•"/>
            </a:pPr>
            <a:endParaRPr lang="en-US" sz="2000" dirty="0">
              <a:latin typeface="Arial"/>
              <a:cs typeface="Arial"/>
            </a:endParaRPr>
          </a:p>
          <a:p>
            <a:pPr marL="812800" lvl="1" indent="-342900" eaLnBrk="1" hangingPunct="1">
              <a:lnSpc>
                <a:spcPct val="80000"/>
              </a:lnSpc>
              <a:spcBef>
                <a:spcPct val="0"/>
              </a:spcBef>
              <a:buFont typeface="Arial"/>
              <a:buChar char="•"/>
            </a:pPr>
            <a:r>
              <a:rPr lang="en-US" sz="2000" dirty="0" err="1">
                <a:latin typeface="Arial"/>
                <a:cs typeface="Arial"/>
              </a:rPr>
              <a:t>Cloverbud</a:t>
            </a:r>
            <a:r>
              <a:rPr lang="en-US" sz="2000" dirty="0">
                <a:latin typeface="Arial"/>
                <a:cs typeface="Arial"/>
              </a:rPr>
              <a:t> 7-8 Achievement Award</a:t>
            </a:r>
          </a:p>
          <a:p>
            <a:pPr marL="812800" lvl="1" indent="-342900" eaLnBrk="1" hangingPunct="1">
              <a:lnSpc>
                <a:spcPct val="80000"/>
              </a:lnSpc>
              <a:spcBef>
                <a:spcPct val="0"/>
              </a:spcBef>
              <a:buFont typeface="Arial"/>
              <a:buChar char="•"/>
            </a:pPr>
            <a:endParaRPr lang="en-US" sz="2000" dirty="0">
              <a:latin typeface="Arial"/>
              <a:cs typeface="Arial"/>
            </a:endParaRPr>
          </a:p>
          <a:p>
            <a:pPr marL="812800" lvl="1" indent="-342900" eaLnBrk="1" hangingPunct="1">
              <a:lnSpc>
                <a:spcPct val="80000"/>
              </a:lnSpc>
              <a:spcBef>
                <a:spcPct val="0"/>
              </a:spcBef>
              <a:buFont typeface="Arial"/>
              <a:buChar char="•"/>
            </a:pPr>
            <a:r>
              <a:rPr lang="en-US" sz="2000" dirty="0">
                <a:latin typeface="Arial"/>
                <a:cs typeface="Arial"/>
              </a:rPr>
              <a:t>Green Clover</a:t>
            </a:r>
          </a:p>
          <a:p>
            <a:pPr marL="812800" lvl="1" indent="-342900" eaLnBrk="1" hangingPunct="1">
              <a:lnSpc>
                <a:spcPct val="80000"/>
              </a:lnSpc>
              <a:spcBef>
                <a:spcPct val="0"/>
              </a:spcBef>
              <a:buFont typeface="Arial"/>
              <a:buChar char="•"/>
            </a:pPr>
            <a:endParaRPr lang="en-US" sz="2000" dirty="0">
              <a:latin typeface="Arial"/>
              <a:cs typeface="Arial"/>
            </a:endParaRPr>
          </a:p>
          <a:p>
            <a:pPr marL="812800" lvl="1" indent="-342900" eaLnBrk="1" hangingPunct="1">
              <a:lnSpc>
                <a:spcPct val="80000"/>
              </a:lnSpc>
              <a:spcBef>
                <a:spcPct val="0"/>
              </a:spcBef>
              <a:buFont typeface="Arial"/>
              <a:buChar char="•"/>
            </a:pPr>
            <a:r>
              <a:rPr lang="en-US" sz="2000" dirty="0">
                <a:latin typeface="Arial"/>
                <a:cs typeface="Arial"/>
              </a:rPr>
              <a:t>Bronze</a:t>
            </a:r>
          </a:p>
          <a:p>
            <a:pPr marL="812800" lvl="1" indent="-342900" eaLnBrk="1" hangingPunct="1">
              <a:lnSpc>
                <a:spcPct val="80000"/>
              </a:lnSpc>
              <a:spcBef>
                <a:spcPct val="0"/>
              </a:spcBef>
              <a:buFont typeface="Arial"/>
              <a:buChar char="•"/>
            </a:pPr>
            <a:endParaRPr lang="en-US" sz="2000" dirty="0">
              <a:latin typeface="Arial"/>
              <a:cs typeface="Arial"/>
            </a:endParaRPr>
          </a:p>
          <a:p>
            <a:pPr marL="812800" lvl="1" indent="-342900" eaLnBrk="1" hangingPunct="1">
              <a:lnSpc>
                <a:spcPct val="80000"/>
              </a:lnSpc>
              <a:spcBef>
                <a:spcPct val="0"/>
              </a:spcBef>
              <a:buFont typeface="Arial"/>
              <a:buChar char="•"/>
            </a:pPr>
            <a:r>
              <a:rPr lang="en-US" sz="2000" dirty="0">
                <a:latin typeface="Arial"/>
                <a:cs typeface="Arial"/>
              </a:rPr>
              <a:t>Silver</a:t>
            </a:r>
          </a:p>
          <a:p>
            <a:pPr marL="812800" lvl="1" indent="-342900" eaLnBrk="1" hangingPunct="1">
              <a:lnSpc>
                <a:spcPct val="80000"/>
              </a:lnSpc>
              <a:spcBef>
                <a:spcPct val="0"/>
              </a:spcBef>
              <a:buFont typeface="Arial"/>
              <a:buChar char="•"/>
            </a:pPr>
            <a:endParaRPr lang="en-US" sz="2000" dirty="0">
              <a:latin typeface="Arial"/>
              <a:cs typeface="Arial"/>
            </a:endParaRPr>
          </a:p>
          <a:p>
            <a:pPr marL="812800" lvl="1" indent="-342900" eaLnBrk="1" hangingPunct="1">
              <a:lnSpc>
                <a:spcPct val="80000"/>
              </a:lnSpc>
              <a:spcBef>
                <a:spcPct val="0"/>
              </a:spcBef>
              <a:buFont typeface="Arial"/>
              <a:buChar char="•"/>
            </a:pPr>
            <a:r>
              <a:rPr lang="en-US" sz="2000" dirty="0">
                <a:latin typeface="Arial"/>
                <a:cs typeface="Arial"/>
              </a:rPr>
              <a:t>Gold</a:t>
            </a:r>
          </a:p>
          <a:p>
            <a:pPr marL="812800" lvl="1" indent="-342900" eaLnBrk="1" hangingPunct="1">
              <a:lnSpc>
                <a:spcPct val="80000"/>
              </a:lnSpc>
              <a:spcBef>
                <a:spcPct val="0"/>
              </a:spcBef>
              <a:buFont typeface="Arial"/>
              <a:buChar char="•"/>
            </a:pPr>
            <a:endParaRPr lang="en-US" sz="2000" dirty="0">
              <a:latin typeface="Arial"/>
              <a:cs typeface="Arial"/>
            </a:endParaRPr>
          </a:p>
          <a:p>
            <a:pPr marL="812800" lvl="1" indent="-342900" eaLnBrk="1" hangingPunct="1">
              <a:lnSpc>
                <a:spcPct val="80000"/>
              </a:lnSpc>
              <a:spcBef>
                <a:spcPct val="0"/>
              </a:spcBef>
              <a:buFont typeface="Arial"/>
              <a:buChar char="•"/>
            </a:pPr>
            <a:r>
              <a:rPr lang="en-US" sz="2000" dirty="0">
                <a:latin typeface="Arial"/>
                <a:cs typeface="Arial"/>
              </a:rPr>
              <a:t>Achievement Medal – must be purchased by county from National 4-H Supply (The 4-H Mall).</a:t>
            </a:r>
          </a:p>
        </p:txBody>
      </p:sp>
    </p:spTree>
    <p:extLst>
      <p:ext uri="{BB962C8B-B14F-4D97-AF65-F5344CB8AC3E}">
        <p14:creationId xmlns:p14="http://schemas.microsoft.com/office/powerpoint/2010/main" val="15339113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p:txBody>
          <a:bodyPr/>
          <a:lstStyle/>
          <a:p>
            <a:pPr eaLnBrk="1" hangingPunct="1"/>
            <a:r>
              <a:rPr lang="en-US" altLang="en-US" dirty="0" smtClean="0"/>
              <a:t>The Essential Elements of 4-H</a:t>
            </a:r>
          </a:p>
        </p:txBody>
      </p:sp>
      <p:sp>
        <p:nvSpPr>
          <p:cNvPr id="8195" name="Rectangle 4"/>
          <p:cNvSpPr>
            <a:spLocks noGrp="1" noChangeArrowheads="1"/>
          </p:cNvSpPr>
          <p:nvPr>
            <p:ph sz="quarter" idx="1"/>
          </p:nvPr>
        </p:nvSpPr>
        <p:spPr>
          <a:xfrm>
            <a:off x="871538" y="1439863"/>
            <a:ext cx="3924300" cy="1873250"/>
          </a:xfrm>
        </p:spPr>
        <p:txBody>
          <a:bodyPr/>
          <a:lstStyle/>
          <a:p>
            <a:pPr eaLnBrk="1" hangingPunct="1">
              <a:buFont typeface="Wingdings" panose="05000000000000000000" pitchFamily="2" charset="2"/>
              <a:buNone/>
            </a:pPr>
            <a:r>
              <a:rPr lang="en-US" altLang="en-US" sz="2100" b="1" dirty="0" smtClean="0"/>
              <a:t>Belonging</a:t>
            </a:r>
          </a:p>
          <a:p>
            <a:pPr eaLnBrk="1" hangingPunct="1">
              <a:buFont typeface="Wingdings" panose="05000000000000000000" pitchFamily="2" charset="2"/>
              <a:buNone/>
            </a:pPr>
            <a:r>
              <a:rPr lang="en-US" altLang="en-US" sz="2100" dirty="0" smtClean="0">
                <a:solidFill>
                  <a:srgbClr val="00B050"/>
                </a:solidFill>
              </a:rPr>
              <a:t>A positive relationship with a caring adult</a:t>
            </a:r>
          </a:p>
          <a:p>
            <a:pPr eaLnBrk="1" hangingPunct="1">
              <a:buFont typeface="Wingdings" panose="05000000000000000000" pitchFamily="2" charset="2"/>
              <a:buNone/>
            </a:pPr>
            <a:r>
              <a:rPr lang="en-US" altLang="en-US" sz="2100" dirty="0" smtClean="0"/>
              <a:t>An inclusive environment</a:t>
            </a:r>
          </a:p>
          <a:p>
            <a:pPr eaLnBrk="1" hangingPunct="1">
              <a:buFont typeface="Wingdings" panose="05000000000000000000" pitchFamily="2" charset="2"/>
              <a:buNone/>
            </a:pPr>
            <a:r>
              <a:rPr lang="en-US" altLang="en-US" sz="2100" dirty="0" smtClean="0"/>
              <a:t>A safe environment</a:t>
            </a:r>
          </a:p>
          <a:p>
            <a:pPr eaLnBrk="1" hangingPunct="1">
              <a:buFont typeface="Wingdings" panose="05000000000000000000" pitchFamily="2" charset="2"/>
              <a:buNone/>
            </a:pPr>
            <a:endParaRPr lang="en-US" altLang="en-US" sz="2100" dirty="0" smtClean="0"/>
          </a:p>
        </p:txBody>
      </p:sp>
      <p:sp>
        <p:nvSpPr>
          <p:cNvPr id="8196" name="Rectangle 5"/>
          <p:cNvSpPr>
            <a:spLocks noGrp="1" noChangeArrowheads="1"/>
          </p:cNvSpPr>
          <p:nvPr>
            <p:ph sz="quarter" idx="2"/>
          </p:nvPr>
        </p:nvSpPr>
        <p:spPr>
          <a:xfrm>
            <a:off x="5048880" y="1801019"/>
            <a:ext cx="3924300" cy="1873250"/>
          </a:xfrm>
        </p:spPr>
        <p:txBody>
          <a:bodyPr/>
          <a:lstStyle/>
          <a:p>
            <a:pPr eaLnBrk="1" hangingPunct="1">
              <a:buFont typeface="Wingdings" panose="05000000000000000000" pitchFamily="2" charset="2"/>
              <a:buNone/>
            </a:pPr>
            <a:r>
              <a:rPr lang="en-US" altLang="en-US" sz="2100" b="1" dirty="0" smtClean="0"/>
              <a:t>Mastery</a:t>
            </a:r>
          </a:p>
          <a:p>
            <a:pPr eaLnBrk="1" hangingPunct="1">
              <a:buFont typeface="Wingdings" panose="05000000000000000000" pitchFamily="2" charset="2"/>
              <a:buNone/>
            </a:pPr>
            <a:r>
              <a:rPr lang="en-US" altLang="en-US" sz="2100" dirty="0" smtClean="0"/>
              <a:t>Engagement in learning</a:t>
            </a:r>
          </a:p>
          <a:p>
            <a:pPr eaLnBrk="1" hangingPunct="1">
              <a:buFont typeface="Wingdings" panose="05000000000000000000" pitchFamily="2" charset="2"/>
              <a:buNone/>
            </a:pPr>
            <a:r>
              <a:rPr lang="en-US" altLang="en-US" sz="2100" dirty="0" smtClean="0"/>
              <a:t>Learn new skills</a:t>
            </a:r>
          </a:p>
        </p:txBody>
      </p:sp>
      <p:sp>
        <p:nvSpPr>
          <p:cNvPr id="8197" name="Rectangle 6"/>
          <p:cNvSpPr>
            <a:spLocks noGrp="1" noChangeArrowheads="1"/>
          </p:cNvSpPr>
          <p:nvPr>
            <p:ph sz="quarter" idx="3"/>
          </p:nvPr>
        </p:nvSpPr>
        <p:spPr>
          <a:xfrm>
            <a:off x="647700" y="3718524"/>
            <a:ext cx="3924300" cy="1873250"/>
          </a:xfrm>
        </p:spPr>
        <p:txBody>
          <a:bodyPr/>
          <a:lstStyle/>
          <a:p>
            <a:pPr eaLnBrk="1" hangingPunct="1">
              <a:buFont typeface="Wingdings" panose="05000000000000000000" pitchFamily="2" charset="2"/>
              <a:buNone/>
            </a:pPr>
            <a:r>
              <a:rPr lang="en-US" altLang="en-US" sz="2100" b="1" dirty="0" smtClean="0"/>
              <a:t>Independence</a:t>
            </a:r>
          </a:p>
          <a:p>
            <a:pPr eaLnBrk="1" hangingPunct="1">
              <a:buFont typeface="Wingdings" panose="05000000000000000000" pitchFamily="2" charset="2"/>
              <a:buNone/>
            </a:pPr>
            <a:r>
              <a:rPr lang="en-US" altLang="en-US" sz="2100" dirty="0" smtClean="0"/>
              <a:t>Opportunity to see oneself as an active participant in the future</a:t>
            </a:r>
          </a:p>
          <a:p>
            <a:pPr eaLnBrk="1" hangingPunct="1">
              <a:buFont typeface="Wingdings" panose="05000000000000000000" pitchFamily="2" charset="2"/>
              <a:buNone/>
            </a:pPr>
            <a:r>
              <a:rPr lang="en-US" altLang="en-US" sz="2100" dirty="0" smtClean="0"/>
              <a:t>Opportunity for self-determination</a:t>
            </a:r>
          </a:p>
        </p:txBody>
      </p:sp>
      <p:sp>
        <p:nvSpPr>
          <p:cNvPr id="8198" name="Rectangle 7"/>
          <p:cNvSpPr>
            <a:spLocks noGrp="1" noChangeArrowheads="1"/>
          </p:cNvSpPr>
          <p:nvPr>
            <p:ph sz="quarter" idx="4"/>
          </p:nvPr>
        </p:nvSpPr>
        <p:spPr>
          <a:xfrm>
            <a:off x="5048880" y="3671693"/>
            <a:ext cx="3924300" cy="1873250"/>
          </a:xfrm>
        </p:spPr>
        <p:txBody>
          <a:bodyPr/>
          <a:lstStyle/>
          <a:p>
            <a:pPr eaLnBrk="1" hangingPunct="1">
              <a:buFont typeface="Wingdings" panose="05000000000000000000" pitchFamily="2" charset="2"/>
              <a:buNone/>
            </a:pPr>
            <a:r>
              <a:rPr lang="en-US" altLang="en-US" sz="2100" b="1" dirty="0" smtClean="0"/>
              <a:t>Generosity</a:t>
            </a:r>
          </a:p>
          <a:p>
            <a:pPr eaLnBrk="1" hangingPunct="1">
              <a:buFont typeface="Wingdings" panose="05000000000000000000" pitchFamily="2" charset="2"/>
              <a:buNone/>
            </a:pPr>
            <a:r>
              <a:rPr lang="en-US" altLang="en-US" sz="2100" dirty="0" smtClean="0"/>
              <a:t>Opportunity to value and practice service for others</a:t>
            </a:r>
          </a:p>
        </p:txBody>
      </p:sp>
      <p:sp>
        <p:nvSpPr>
          <p:cNvPr id="8199" name="Line 8"/>
          <p:cNvSpPr>
            <a:spLocks noChangeShapeType="1"/>
          </p:cNvSpPr>
          <p:nvPr/>
        </p:nvSpPr>
        <p:spPr bwMode="auto">
          <a:xfrm>
            <a:off x="4572000" y="1752600"/>
            <a:ext cx="0" cy="3581400"/>
          </a:xfrm>
          <a:prstGeom prst="line">
            <a:avLst/>
          </a:prstGeom>
          <a:noFill/>
          <a:ln w="952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9"/>
          <p:cNvSpPr>
            <a:spLocks noChangeShapeType="1"/>
          </p:cNvSpPr>
          <p:nvPr/>
        </p:nvSpPr>
        <p:spPr bwMode="auto">
          <a:xfrm>
            <a:off x="1023938" y="3429000"/>
            <a:ext cx="7543800" cy="0"/>
          </a:xfrm>
          <a:prstGeom prst="line">
            <a:avLst/>
          </a:prstGeom>
          <a:noFill/>
          <a:ln w="952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Text Box 10"/>
          <p:cNvSpPr txBox="1">
            <a:spLocks noChangeArrowheads="1"/>
          </p:cNvSpPr>
          <p:nvPr/>
        </p:nvSpPr>
        <p:spPr bwMode="auto">
          <a:xfrm>
            <a:off x="7696200" y="53340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a:p>
        </p:txBody>
      </p:sp>
      <p:pic>
        <p:nvPicPr>
          <p:cNvPr id="8202" name="Picture 12" descr="4h_mark1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257800"/>
            <a:ext cx="87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926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extLst/>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b="1" dirty="0">
                <a:ln w="50800"/>
                <a:solidFill>
                  <a:srgbClr val="000000"/>
                </a:solidFill>
                <a:latin typeface="Corbel" charset="0"/>
                <a:ea typeface="+mj-ea"/>
                <a:cs typeface="+mj-cs"/>
              </a:rPr>
              <a:t>Online Entry</a:t>
            </a:r>
          </a:p>
        </p:txBody>
      </p:sp>
      <p:sp>
        <p:nvSpPr>
          <p:cNvPr id="246787" name="Rectangle 3"/>
          <p:cNvSpPr>
            <a:spLocks noGrp="1" noChangeArrowheads="1"/>
          </p:cNvSpPr>
          <p:nvPr>
            <p:ph idx="1"/>
          </p:nvPr>
        </p:nvSpPr>
        <p:spPr>
          <a:xfrm>
            <a:off x="685800" y="2413000"/>
            <a:ext cx="7772400" cy="3733800"/>
          </a:xfrm>
          <a:extLst/>
        </p:spPr>
        <p:txBody>
          <a:bodyPr rtlCol="0">
            <a:normAutofit/>
            <a:scene3d>
              <a:camera prst="orthographicFront"/>
              <a:lightRig rig="balanced" dir="t">
                <a:rot lat="0" lon="0" rev="2100000"/>
              </a:lightRig>
            </a:scene3d>
            <a:sp3d extrusionH="57150" prstMaterial="metal">
              <a:bevelT w="38100" h="25400"/>
              <a:contourClr>
                <a:schemeClr val="bg2"/>
              </a:contourClr>
            </a:sp3d>
          </a:bodyPr>
          <a:lstStyle/>
          <a:p>
            <a:pPr marL="411480" eaLnBrk="1" fontAlgn="auto" hangingPunct="1">
              <a:lnSpc>
                <a:spcPct val="90000"/>
              </a:lnSpc>
              <a:spcBef>
                <a:spcPct val="0"/>
              </a:spcBef>
              <a:spcAft>
                <a:spcPts val="0"/>
              </a:spcAft>
              <a:defRPr/>
            </a:pPr>
            <a:r>
              <a:rPr lang="en-US" sz="2200" b="1" dirty="0">
                <a:ln w="50800"/>
                <a:solidFill>
                  <a:srgbClr val="000000"/>
                </a:solidFill>
                <a:latin typeface="Arial"/>
                <a:ea typeface="+mn-ea"/>
                <a:cs typeface="Arial"/>
              </a:rPr>
              <a:t>A must for everything – 4-H’er will not be considered for competition if not entered online.</a:t>
            </a:r>
          </a:p>
          <a:p>
            <a:pPr marL="811530" lvl="1" indent="-342900" eaLnBrk="1" fontAlgn="auto" hangingPunct="1">
              <a:lnSpc>
                <a:spcPct val="90000"/>
              </a:lnSpc>
              <a:spcBef>
                <a:spcPct val="0"/>
              </a:spcBef>
              <a:spcAft>
                <a:spcPts val="0"/>
              </a:spcAft>
              <a:buFont typeface="Arial"/>
              <a:buChar char="•"/>
              <a:defRPr/>
            </a:pPr>
            <a:endParaRPr lang="en-US" sz="2000" b="1" dirty="0">
              <a:ln w="50800"/>
              <a:solidFill>
                <a:srgbClr val="000000"/>
              </a:solidFill>
              <a:latin typeface="Arial"/>
              <a:ea typeface="+mn-ea"/>
              <a:cs typeface="Arial"/>
            </a:endParaRPr>
          </a:p>
          <a:p>
            <a:pPr marL="411480" eaLnBrk="1" fontAlgn="auto" hangingPunct="1">
              <a:lnSpc>
                <a:spcPct val="90000"/>
              </a:lnSpc>
              <a:spcBef>
                <a:spcPct val="0"/>
              </a:spcBef>
              <a:spcAft>
                <a:spcPts val="0"/>
              </a:spcAft>
              <a:defRPr/>
            </a:pPr>
            <a:r>
              <a:rPr lang="en-US" sz="2200" b="1" dirty="0">
                <a:ln w="50800"/>
                <a:solidFill>
                  <a:srgbClr val="000000"/>
                </a:solidFill>
                <a:latin typeface="Arial"/>
                <a:ea typeface="+mn-ea"/>
                <a:cs typeface="Arial"/>
              </a:rPr>
              <a:t>Must fill out all the information for each child using THEIR data.</a:t>
            </a:r>
          </a:p>
          <a:p>
            <a:pPr indent="-274320" eaLnBrk="1" fontAlgn="auto" hangingPunct="1">
              <a:lnSpc>
                <a:spcPct val="90000"/>
              </a:lnSpc>
              <a:spcBef>
                <a:spcPct val="0"/>
              </a:spcBef>
              <a:spcAft>
                <a:spcPts val="0"/>
              </a:spcAft>
              <a:buFont typeface="Wingdings 3" pitchFamily="18" charset="2"/>
              <a:buChar char=""/>
              <a:defRPr/>
            </a:pPr>
            <a:endParaRPr lang="en-US" sz="2200" b="1" dirty="0">
              <a:ln w="50800"/>
              <a:solidFill>
                <a:schemeClr val="bg1">
                  <a:shade val="50000"/>
                </a:schemeClr>
              </a:solidFill>
              <a:latin typeface="Corbel" charset="0"/>
              <a:ea typeface="+mn-ea"/>
              <a:cs typeface="+mn-cs"/>
            </a:endParaRPr>
          </a:p>
          <a:p>
            <a:pPr indent="-274320" algn="ctr" eaLnBrk="1" fontAlgn="auto" hangingPunct="1">
              <a:lnSpc>
                <a:spcPct val="90000"/>
              </a:lnSpc>
              <a:spcBef>
                <a:spcPct val="0"/>
              </a:spcBef>
              <a:spcAft>
                <a:spcPts val="0"/>
              </a:spcAft>
              <a:buFontTx/>
              <a:buNone/>
              <a:defRPr/>
            </a:pPr>
            <a:endParaRPr lang="en-US" sz="2200" b="1" dirty="0">
              <a:ln w="50800"/>
              <a:solidFill>
                <a:schemeClr val="bg1">
                  <a:shade val="50000"/>
                </a:schemeClr>
              </a:solidFill>
              <a:latin typeface="Corbel" charset="0"/>
              <a:ea typeface="+mn-ea"/>
              <a:cs typeface="+mn-cs"/>
            </a:endParaRPr>
          </a:p>
        </p:txBody>
      </p:sp>
    </p:spTree>
    <p:extLst>
      <p:ext uri="{BB962C8B-B14F-4D97-AF65-F5344CB8AC3E}">
        <p14:creationId xmlns:p14="http://schemas.microsoft.com/office/powerpoint/2010/main" val="146471377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900113"/>
            <a:ext cx="8229600" cy="1068387"/>
          </a:xfrm>
        </p:spPr>
        <p:txBody>
          <a:bodyPr/>
          <a:lstStyle/>
          <a:p>
            <a:r>
              <a:rPr lang="en-US" dirty="0"/>
              <a:t>NC 4-H Calendar on NCSU Google</a:t>
            </a:r>
          </a:p>
        </p:txBody>
      </p:sp>
      <p:sp>
        <p:nvSpPr>
          <p:cNvPr id="3" name="Content Placeholder 2"/>
          <p:cNvSpPr>
            <a:spLocks noGrp="1"/>
          </p:cNvSpPr>
          <p:nvPr>
            <p:ph idx="1"/>
          </p:nvPr>
        </p:nvSpPr>
        <p:spPr/>
        <p:txBody>
          <a:bodyPr/>
          <a:lstStyle/>
          <a:p>
            <a:r>
              <a:rPr lang="en-US" dirty="0"/>
              <a:t>You can search for the NC 4-H Calendar in your work google calendar</a:t>
            </a:r>
          </a:p>
          <a:p>
            <a:pPr lvl="1"/>
            <a:r>
              <a:rPr lang="en-US" dirty="0"/>
              <a:t>NC4H Portal Public Web </a:t>
            </a:r>
            <a:r>
              <a:rPr lang="en-US" dirty="0" smtClean="0"/>
              <a:t>Calendar</a:t>
            </a:r>
            <a:endParaRPr lang="en-US" dirty="0"/>
          </a:p>
        </p:txBody>
      </p:sp>
    </p:spTree>
    <p:extLst>
      <p:ext uri="{BB962C8B-B14F-4D97-AF65-F5344CB8AC3E}">
        <p14:creationId xmlns:p14="http://schemas.microsoft.com/office/powerpoint/2010/main" val="42517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331" y="1128305"/>
            <a:ext cx="5930538" cy="1809512"/>
          </a:xfrm>
        </p:spPr>
        <p:txBody>
          <a:bodyPr/>
          <a:lstStyle/>
          <a:p>
            <a:r>
              <a:rPr lang="en-US" b="1" dirty="0"/>
              <a:t>4-H Club/Member Year     </a:t>
            </a:r>
            <a:br>
              <a:rPr lang="en-US" b="1" dirty="0"/>
            </a:br>
            <a:r>
              <a:rPr lang="en-US" b="1" dirty="0"/>
              <a:t>Re-Enrollment</a:t>
            </a:r>
          </a:p>
        </p:txBody>
      </p:sp>
      <p:pic>
        <p:nvPicPr>
          <p:cNvPr id="2050" name="Picture 2" descr="mage result for 4-H Club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224" y="2937817"/>
            <a:ext cx="2652577" cy="265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78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90" y="930192"/>
            <a:ext cx="8229600" cy="1068387"/>
          </a:xfrm>
        </p:spPr>
        <p:txBody>
          <a:bodyPr/>
          <a:lstStyle/>
          <a:p>
            <a:r>
              <a:rPr lang="en-US" dirty="0"/>
              <a:t>4-H Club Year = 4-H Program Year</a:t>
            </a:r>
          </a:p>
        </p:txBody>
      </p:sp>
      <p:sp>
        <p:nvSpPr>
          <p:cNvPr id="3" name="Content Placeholder 2"/>
          <p:cNvSpPr>
            <a:spLocks noGrp="1"/>
          </p:cNvSpPr>
          <p:nvPr>
            <p:ph idx="1"/>
          </p:nvPr>
        </p:nvSpPr>
        <p:spPr/>
        <p:txBody>
          <a:bodyPr/>
          <a:lstStyle/>
          <a:p>
            <a:r>
              <a:rPr lang="en-US" dirty="0"/>
              <a:t>January 1 </a:t>
            </a:r>
            <a:r>
              <a:rPr lang="mr-IN" dirty="0"/>
              <a:t>–</a:t>
            </a:r>
            <a:r>
              <a:rPr lang="en-US" dirty="0"/>
              <a:t> December 31</a:t>
            </a:r>
          </a:p>
          <a:p>
            <a:endParaRPr lang="en-US" dirty="0"/>
          </a:p>
          <a:p>
            <a:r>
              <a:rPr lang="en-US" dirty="0"/>
              <a:t>Re-Enrollment needs to be done after Jan. 1 in </a:t>
            </a:r>
            <a:r>
              <a:rPr lang="en-US" dirty="0" smtClean="0"/>
              <a:t>4HOnline</a:t>
            </a:r>
          </a:p>
          <a:p>
            <a:r>
              <a:rPr lang="en-US" dirty="0" smtClean="0"/>
              <a:t>County Deadline is Jan 15</a:t>
            </a:r>
            <a:r>
              <a:rPr lang="en-US" baseline="30000" dirty="0" smtClean="0"/>
              <a:t>th</a:t>
            </a:r>
            <a:r>
              <a:rPr lang="en-US" dirty="0" smtClean="0"/>
              <a:t> for all paperwork.</a:t>
            </a:r>
          </a:p>
          <a:p>
            <a:r>
              <a:rPr lang="en-US" dirty="0" smtClean="0"/>
              <a:t>Get your meetings on Rhonda’s calendar.</a:t>
            </a:r>
            <a:endParaRPr lang="en-US" dirty="0"/>
          </a:p>
        </p:txBody>
      </p:sp>
    </p:spTree>
    <p:extLst>
      <p:ext uri="{BB962C8B-B14F-4D97-AF65-F5344CB8AC3E}">
        <p14:creationId xmlns:p14="http://schemas.microsoft.com/office/powerpoint/2010/main" val="29970980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943" y="2208474"/>
            <a:ext cx="6858000" cy="1790700"/>
          </a:xfrm>
        </p:spPr>
        <p:txBody>
          <a:bodyPr/>
          <a:lstStyle/>
          <a:p>
            <a:r>
              <a:rPr lang="en-US" dirty="0"/>
              <a:t>Re-Enrollment Steps</a:t>
            </a:r>
          </a:p>
        </p:txBody>
      </p:sp>
      <p:sp>
        <p:nvSpPr>
          <p:cNvPr id="3" name="Content Placeholder 2"/>
          <p:cNvSpPr>
            <a:spLocks noGrp="1"/>
          </p:cNvSpPr>
          <p:nvPr>
            <p:ph type="subTitle" idx="1"/>
          </p:nvPr>
        </p:nvSpPr>
        <p:spPr>
          <a:xfrm>
            <a:off x="1338943" y="4136809"/>
            <a:ext cx="6858000" cy="1241822"/>
          </a:xfrm>
        </p:spPr>
        <p:txBody>
          <a:bodyPr/>
          <a:lstStyle/>
          <a:p>
            <a:r>
              <a:rPr lang="en-US" dirty="0"/>
              <a:t>Guidelines for 4-H Club: </a:t>
            </a:r>
            <a:r>
              <a:rPr lang="en-US" dirty="0" smtClean="0"/>
              <a:t>Chartering/Re-Chartering/Seal</a:t>
            </a:r>
          </a:p>
          <a:p>
            <a:endParaRPr lang="en-US" dirty="0"/>
          </a:p>
          <a:p>
            <a:r>
              <a:rPr lang="en-US" dirty="0"/>
              <a:t>https://lee.ces.ncsu.edu/lee-county-4-h-club-leader-paperwork-guide/</a:t>
            </a:r>
            <a:endParaRPr lang="en-US" dirty="0"/>
          </a:p>
        </p:txBody>
      </p:sp>
      <p:pic>
        <p:nvPicPr>
          <p:cNvPr id="3074" name="Picture 2" descr="mage result for re-enrol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22747">
            <a:off x="732797" y="1537649"/>
            <a:ext cx="3058762" cy="156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02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Chartering Guidelines</a:t>
            </a:r>
          </a:p>
        </p:txBody>
      </p:sp>
      <p:sp>
        <p:nvSpPr>
          <p:cNvPr id="3" name="Content Placeholder 2"/>
          <p:cNvSpPr>
            <a:spLocks noGrp="1"/>
          </p:cNvSpPr>
          <p:nvPr>
            <p:ph idx="1"/>
          </p:nvPr>
        </p:nvSpPr>
        <p:spPr/>
        <p:txBody>
          <a:bodyPr>
            <a:normAutofit fontScale="85000" lnSpcReduction="10000"/>
          </a:bodyPr>
          <a:lstStyle/>
          <a:p>
            <a:r>
              <a:rPr lang="en-US" dirty="0"/>
              <a:t>Chartering is required for new clubs.</a:t>
            </a:r>
          </a:p>
          <a:p>
            <a:r>
              <a:rPr lang="en-US" dirty="0"/>
              <a:t>Only clubs who hold a charter can be considered a 4-H club and use the logo and emblem.</a:t>
            </a:r>
          </a:p>
          <a:p>
            <a:r>
              <a:rPr lang="en-US" dirty="0"/>
              <a:t>Requirements include:</a:t>
            </a:r>
          </a:p>
          <a:p>
            <a:pPr lvl="1"/>
            <a:r>
              <a:rPr lang="en-US" dirty="0"/>
              <a:t>Membership of at least 5 -6 members from 3 different families</a:t>
            </a:r>
          </a:p>
          <a:p>
            <a:pPr lvl="1"/>
            <a:r>
              <a:rPr lang="en-US" dirty="0"/>
              <a:t>Trained adult leaders/parents or qualified teen leaders</a:t>
            </a:r>
          </a:p>
          <a:p>
            <a:pPr lvl="1"/>
            <a:r>
              <a:rPr lang="en-US" dirty="0"/>
              <a:t>A written program of work has been completed for the first 6 months and has been submitted to the 4-H Office.</a:t>
            </a:r>
          </a:p>
          <a:p>
            <a:pPr lvl="1"/>
            <a:r>
              <a:rPr lang="en-US" dirty="0"/>
              <a:t>A Nondiscrimination/ Civil Rights Statement Letter</a:t>
            </a:r>
          </a:p>
          <a:p>
            <a:pPr lvl="1"/>
            <a:r>
              <a:rPr lang="en-US" dirty="0"/>
              <a:t>A club is organized with appropriate youth leaders that are either rotated or elected.</a:t>
            </a:r>
          </a:p>
          <a:p>
            <a:pPr lvl="1"/>
            <a:r>
              <a:rPr lang="en-US" dirty="0"/>
              <a:t>A club roster is completed and submitted to the 4-H Office.</a:t>
            </a:r>
          </a:p>
          <a:p>
            <a:pPr lvl="1"/>
            <a:endParaRPr lang="en-US" dirty="0"/>
          </a:p>
          <a:p>
            <a:pPr lvl="1"/>
            <a:endParaRPr lang="en-US" dirty="0"/>
          </a:p>
        </p:txBody>
      </p:sp>
    </p:spTree>
    <p:extLst>
      <p:ext uri="{BB962C8B-B14F-4D97-AF65-F5344CB8AC3E}">
        <p14:creationId xmlns:p14="http://schemas.microsoft.com/office/powerpoint/2010/main" val="299452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issuing a charter:</a:t>
            </a:r>
          </a:p>
        </p:txBody>
      </p:sp>
      <p:sp>
        <p:nvSpPr>
          <p:cNvPr id="3" name="Content Placeholder 2"/>
          <p:cNvSpPr>
            <a:spLocks noGrp="1"/>
          </p:cNvSpPr>
          <p:nvPr>
            <p:ph idx="1"/>
          </p:nvPr>
        </p:nvSpPr>
        <p:spPr/>
        <p:txBody>
          <a:bodyPr/>
          <a:lstStyle/>
          <a:p>
            <a:r>
              <a:rPr lang="en-US" dirty="0"/>
              <a:t>A completed Charter/Seal Application Request Form</a:t>
            </a:r>
          </a:p>
          <a:p>
            <a:r>
              <a:rPr lang="en-US" dirty="0"/>
              <a:t>Completed enrollment for each member/updated if renewing</a:t>
            </a:r>
          </a:p>
          <a:p>
            <a:r>
              <a:rPr lang="en-US" dirty="0"/>
              <a:t>Name of the club</a:t>
            </a:r>
          </a:p>
          <a:p>
            <a:r>
              <a:rPr lang="en-US" dirty="0"/>
              <a:t>Regular meeting time and location</a:t>
            </a:r>
          </a:p>
          <a:p>
            <a:r>
              <a:rPr lang="en-US" dirty="0"/>
              <a:t>Written plan of work for club’s first six months</a:t>
            </a:r>
          </a:p>
          <a:p>
            <a:r>
              <a:rPr lang="en-US" dirty="0"/>
              <a:t>List of officer or rotation plan</a:t>
            </a:r>
          </a:p>
        </p:txBody>
      </p:sp>
    </p:spTree>
    <p:extLst>
      <p:ext uri="{BB962C8B-B14F-4D97-AF65-F5344CB8AC3E}">
        <p14:creationId xmlns:p14="http://schemas.microsoft.com/office/powerpoint/2010/main" val="1111048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936" y="505327"/>
            <a:ext cx="5928561" cy="1046748"/>
          </a:xfrm>
        </p:spPr>
        <p:txBody>
          <a:bodyPr>
            <a:normAutofit/>
          </a:bodyPr>
          <a:lstStyle/>
          <a:p>
            <a:r>
              <a:rPr lang="en-US" sz="2700" dirty="0"/>
              <a:t>4-H Club Charter Seal Renewal Requirements</a:t>
            </a:r>
          </a:p>
        </p:txBody>
      </p:sp>
      <p:sp>
        <p:nvSpPr>
          <p:cNvPr id="3" name="Content Placeholder 2"/>
          <p:cNvSpPr>
            <a:spLocks noGrp="1"/>
          </p:cNvSpPr>
          <p:nvPr>
            <p:ph idx="1"/>
          </p:nvPr>
        </p:nvSpPr>
        <p:spPr>
          <a:xfrm>
            <a:off x="626415" y="1552075"/>
            <a:ext cx="7886700" cy="3474244"/>
          </a:xfrm>
        </p:spPr>
        <p:txBody>
          <a:bodyPr/>
          <a:lstStyle/>
          <a:p>
            <a:r>
              <a:rPr lang="en-US" sz="2000" dirty="0"/>
              <a:t>Minimum requirements: must re-charter on an annual basis in order to remain a 4-H Club and continue to use the 4-H Logo and Emblem.</a:t>
            </a:r>
          </a:p>
          <a:p>
            <a:r>
              <a:rPr lang="en-US" sz="2000" dirty="0"/>
              <a:t>Re-Charter at the Gold Level</a:t>
            </a:r>
          </a:p>
          <a:p>
            <a:pPr lvl="1"/>
            <a:r>
              <a:rPr lang="en-US" sz="2000" dirty="0"/>
              <a:t>Regular Meetings</a:t>
            </a:r>
          </a:p>
          <a:p>
            <a:pPr lvl="1"/>
            <a:r>
              <a:rPr lang="en-US" sz="2000" dirty="0"/>
              <a:t>List of Club Officers on file with 4-H Office</a:t>
            </a:r>
          </a:p>
          <a:p>
            <a:pPr lvl="1"/>
            <a:r>
              <a:rPr lang="en-US" sz="2000" dirty="0"/>
              <a:t>Club completes at least one community service project during  the year</a:t>
            </a:r>
          </a:p>
          <a:p>
            <a:pPr lvl="1"/>
            <a:r>
              <a:rPr lang="en-US" sz="2000" dirty="0"/>
              <a:t>Enrollment forms have been updated and submitted to 4-H Office</a:t>
            </a:r>
          </a:p>
          <a:p>
            <a:pPr lvl="1"/>
            <a:r>
              <a:rPr lang="en-US" sz="2000" dirty="0"/>
              <a:t>Annual Financial report including Audit</a:t>
            </a:r>
          </a:p>
          <a:p>
            <a:pPr lvl="1"/>
            <a:r>
              <a:rPr lang="en-US" sz="2000" dirty="0"/>
              <a:t>Club leader attends a minimum of two (2) volunteer trainings during the calendar year -  Jan </a:t>
            </a:r>
            <a:r>
              <a:rPr lang="mr-IN" sz="2000" dirty="0"/>
              <a:t>–</a:t>
            </a:r>
            <a:r>
              <a:rPr lang="en-US" sz="2000" dirty="0"/>
              <a:t> Dec.</a:t>
            </a:r>
          </a:p>
        </p:txBody>
      </p:sp>
    </p:spTree>
    <p:extLst>
      <p:ext uri="{BB962C8B-B14F-4D97-AF65-F5344CB8AC3E}">
        <p14:creationId xmlns:p14="http://schemas.microsoft.com/office/powerpoint/2010/main" val="27824736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573" y="469232"/>
            <a:ext cx="6068471" cy="1587454"/>
          </a:xfrm>
        </p:spPr>
        <p:txBody>
          <a:bodyPr>
            <a:normAutofit/>
          </a:bodyPr>
          <a:lstStyle/>
          <a:p>
            <a:r>
              <a:rPr lang="en-US" sz="2700" dirty="0"/>
              <a:t>4-H Club Charter Seal Renewal Requirements</a:t>
            </a:r>
          </a:p>
        </p:txBody>
      </p:sp>
      <p:sp>
        <p:nvSpPr>
          <p:cNvPr id="3" name="Content Placeholder 2"/>
          <p:cNvSpPr>
            <a:spLocks noGrp="1"/>
          </p:cNvSpPr>
          <p:nvPr>
            <p:ph idx="1"/>
          </p:nvPr>
        </p:nvSpPr>
        <p:spPr>
          <a:xfrm>
            <a:off x="451184" y="1878399"/>
            <a:ext cx="8229600" cy="3886817"/>
          </a:xfrm>
        </p:spPr>
        <p:txBody>
          <a:bodyPr/>
          <a:lstStyle/>
          <a:p>
            <a:r>
              <a:rPr lang="en-US" sz="2000" dirty="0"/>
              <a:t>If a club chooses to charter at the Emerald Seal.  This is not a requirement but an option.</a:t>
            </a:r>
          </a:p>
          <a:p>
            <a:r>
              <a:rPr lang="en-US" sz="2000" dirty="0"/>
              <a:t>Emerald Requirements</a:t>
            </a:r>
          </a:p>
          <a:p>
            <a:pPr lvl="1"/>
            <a:r>
              <a:rPr lang="en-US" sz="2000" dirty="0"/>
              <a:t>50% of club youth will have been engaged in 4-H Life Skill development opportunities such as county/district/state/national activities, projects, presentations, or 4-H Camp</a:t>
            </a:r>
          </a:p>
          <a:p>
            <a:pPr lvl="1"/>
            <a:r>
              <a:rPr lang="en-US" sz="2000" dirty="0"/>
              <a:t>Clubs have completed a minimum of at least two (2) community service activities during the club year (Jan </a:t>
            </a:r>
            <a:r>
              <a:rPr lang="mr-IN" sz="2000" dirty="0"/>
              <a:t>–</a:t>
            </a:r>
            <a:r>
              <a:rPr lang="en-US" sz="2000" dirty="0"/>
              <a:t> Dec.)</a:t>
            </a:r>
          </a:p>
          <a:p>
            <a:pPr lvl="1"/>
            <a:r>
              <a:rPr lang="en-US" sz="2000" dirty="0"/>
              <a:t>Club youth have completed a minimum of one (1) citizenship activity</a:t>
            </a:r>
          </a:p>
          <a:p>
            <a:pPr lvl="1"/>
            <a:r>
              <a:rPr lang="en-US" sz="2000" dirty="0"/>
              <a:t>Club leader attends a minimum of two (2) volunteer trainings during the calendar year -  Jan </a:t>
            </a:r>
            <a:r>
              <a:rPr lang="mr-IN" sz="2000" dirty="0"/>
              <a:t>–</a:t>
            </a:r>
            <a:r>
              <a:rPr lang="en-US" sz="2000" dirty="0"/>
              <a:t> Dec.</a:t>
            </a:r>
          </a:p>
          <a:p>
            <a:pPr lvl="1"/>
            <a:r>
              <a:rPr lang="en-US" sz="2000" dirty="0"/>
              <a:t>Club youth have participated in an annual achievement program</a:t>
            </a:r>
          </a:p>
        </p:txBody>
      </p:sp>
    </p:spTree>
    <p:extLst>
      <p:ext uri="{BB962C8B-B14F-4D97-AF65-F5344CB8AC3E}">
        <p14:creationId xmlns:p14="http://schemas.microsoft.com/office/powerpoint/2010/main" val="33111041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07" y="1642217"/>
            <a:ext cx="7886700" cy="994172"/>
          </a:xfrm>
        </p:spPr>
        <p:txBody>
          <a:bodyPr/>
          <a:lstStyle/>
          <a:p>
            <a:r>
              <a:rPr lang="en-US" dirty="0"/>
              <a:t>Club Members and Members at Large</a:t>
            </a:r>
          </a:p>
        </p:txBody>
      </p:sp>
      <p:sp>
        <p:nvSpPr>
          <p:cNvPr id="3" name="Content Placeholder 2"/>
          <p:cNvSpPr>
            <a:spLocks noGrp="1"/>
          </p:cNvSpPr>
          <p:nvPr>
            <p:ph idx="1"/>
          </p:nvPr>
        </p:nvSpPr>
        <p:spPr>
          <a:xfrm>
            <a:off x="503007" y="2636389"/>
            <a:ext cx="8229600" cy="3886817"/>
          </a:xfrm>
        </p:spPr>
        <p:txBody>
          <a:bodyPr/>
          <a:lstStyle/>
          <a:p>
            <a:r>
              <a:rPr lang="en-US" dirty="0"/>
              <a:t>4HOnline Enrollment</a:t>
            </a:r>
          </a:p>
          <a:p>
            <a:pPr lvl="1"/>
            <a:r>
              <a:rPr lang="en-US" dirty="0"/>
              <a:t>Media release</a:t>
            </a:r>
          </a:p>
          <a:p>
            <a:pPr lvl="1"/>
            <a:r>
              <a:rPr lang="en-US" dirty="0"/>
              <a:t>4-H Medical Form</a:t>
            </a:r>
          </a:p>
          <a:p>
            <a:pPr lvl="1"/>
            <a:r>
              <a:rPr lang="en-US" dirty="0"/>
              <a:t>4-H Code of Conduct &amp; Disciplinary Procedure</a:t>
            </a:r>
          </a:p>
          <a:p>
            <a:endParaRPr lang="en-US" dirty="0"/>
          </a:p>
        </p:txBody>
      </p:sp>
    </p:spTree>
    <p:extLst>
      <p:ext uri="{BB962C8B-B14F-4D97-AF65-F5344CB8AC3E}">
        <p14:creationId xmlns:p14="http://schemas.microsoft.com/office/powerpoint/2010/main" val="1743613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4-H Colors					</a:t>
            </a:r>
          </a:p>
        </p:txBody>
      </p:sp>
      <p:sp>
        <p:nvSpPr>
          <p:cNvPr id="17411" name="Rectangle 3"/>
          <p:cNvSpPr>
            <a:spLocks noGrp="1" noChangeArrowheads="1"/>
          </p:cNvSpPr>
          <p:nvPr>
            <p:ph idx="1"/>
          </p:nvPr>
        </p:nvSpPr>
        <p:spPr/>
        <p:txBody>
          <a:bodyPr/>
          <a:lstStyle/>
          <a:p>
            <a:pPr eaLnBrk="1" hangingPunct="1"/>
            <a:endParaRPr lang="en-US" altLang="en-US" smtClean="0">
              <a:solidFill>
                <a:srgbClr val="008000"/>
              </a:solidFill>
            </a:endParaRPr>
          </a:p>
          <a:p>
            <a:pPr eaLnBrk="1" hangingPunct="1"/>
            <a:r>
              <a:rPr lang="en-US" altLang="en-US" smtClean="0">
                <a:solidFill>
                  <a:srgbClr val="008000"/>
                </a:solidFill>
              </a:rPr>
              <a:t>Green</a:t>
            </a:r>
            <a:r>
              <a:rPr lang="en-US" altLang="en-US" smtClean="0"/>
              <a:t> represents  nature's most common color and is emblematic of youth, life and growth.</a:t>
            </a:r>
          </a:p>
          <a:p>
            <a:pPr eaLnBrk="1" hangingPunct="1">
              <a:buFont typeface="Wingdings" panose="05000000000000000000" pitchFamily="2" charset="2"/>
              <a:buNone/>
            </a:pPr>
            <a:endParaRPr lang="en-US" altLang="en-US" smtClean="0"/>
          </a:p>
          <a:p>
            <a:pPr eaLnBrk="1" hangingPunct="1"/>
            <a:r>
              <a:rPr lang="en-US" altLang="en-US" smtClean="0"/>
              <a:t>White symbolizes purity.</a:t>
            </a:r>
          </a:p>
        </p:txBody>
      </p:sp>
    </p:spTree>
    <p:extLst>
      <p:ext uri="{BB962C8B-B14F-4D97-AF65-F5344CB8AC3E}">
        <p14:creationId xmlns:p14="http://schemas.microsoft.com/office/powerpoint/2010/main" val="31979831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520" y="776037"/>
            <a:ext cx="7345279" cy="1192463"/>
          </a:xfrm>
        </p:spPr>
        <p:txBody>
          <a:bodyPr>
            <a:normAutofit/>
          </a:bodyPr>
          <a:lstStyle/>
          <a:p>
            <a:r>
              <a:rPr lang="en-US" sz="2700" dirty="0"/>
              <a:t>4-H Club Enrollment/Re-Enrollment Forms</a:t>
            </a:r>
          </a:p>
        </p:txBody>
      </p:sp>
      <p:sp>
        <p:nvSpPr>
          <p:cNvPr id="3" name="Content Placeholder 2"/>
          <p:cNvSpPr>
            <a:spLocks noGrp="1"/>
          </p:cNvSpPr>
          <p:nvPr>
            <p:ph idx="1"/>
          </p:nvPr>
        </p:nvSpPr>
        <p:spPr>
          <a:xfrm>
            <a:off x="628650" y="2236266"/>
            <a:ext cx="7886700" cy="3263504"/>
          </a:xfrm>
        </p:spPr>
        <p:txBody>
          <a:bodyPr>
            <a:normAutofit fontScale="85000" lnSpcReduction="10000"/>
          </a:bodyPr>
          <a:lstStyle/>
          <a:p>
            <a:pPr defTabSz="685800" fontAlgn="auto">
              <a:spcBef>
                <a:spcPts val="0"/>
              </a:spcBef>
              <a:spcAft>
                <a:spcPts val="0"/>
              </a:spcAft>
              <a:defRPr/>
            </a:pPr>
            <a:r>
              <a:rPr lang="en-US" dirty="0"/>
              <a:t>Club Charter/Re-Charter</a:t>
            </a:r>
          </a:p>
          <a:p>
            <a:pPr defTabSz="685800" fontAlgn="auto">
              <a:spcBef>
                <a:spcPts val="0"/>
              </a:spcBef>
              <a:spcAft>
                <a:spcPts val="0"/>
              </a:spcAft>
              <a:defRPr/>
            </a:pPr>
            <a:r>
              <a:rPr lang="en-US" dirty="0"/>
              <a:t>4-H Volunteer Applications in 4HOnline for all current leaders &amp; adults serving as leaders</a:t>
            </a:r>
          </a:p>
          <a:p>
            <a:pPr defTabSz="685800" fontAlgn="auto">
              <a:spcBef>
                <a:spcPts val="0"/>
              </a:spcBef>
              <a:spcAft>
                <a:spcPts val="0"/>
              </a:spcAft>
              <a:defRPr/>
            </a:pPr>
            <a:r>
              <a:rPr lang="en-US" dirty="0"/>
              <a:t>4-H Volunteer Standards of Behavior (adult leaders)</a:t>
            </a:r>
          </a:p>
          <a:p>
            <a:pPr defTabSz="685800" fontAlgn="auto">
              <a:spcBef>
                <a:spcPts val="0"/>
              </a:spcBef>
              <a:spcAft>
                <a:spcPts val="0"/>
              </a:spcAft>
              <a:defRPr/>
            </a:pPr>
            <a:r>
              <a:rPr lang="en-US" dirty="0"/>
              <a:t>Member forms: Medical, Updated Enrollment, Code of Conduct, Declaration of Intent to Compete in a County of Non-Residence</a:t>
            </a:r>
          </a:p>
          <a:p>
            <a:pPr defTabSz="685800" fontAlgn="auto">
              <a:spcBef>
                <a:spcPts val="0"/>
              </a:spcBef>
              <a:spcAft>
                <a:spcPts val="0"/>
              </a:spcAft>
              <a:defRPr/>
            </a:pPr>
            <a:r>
              <a:rPr lang="en-US" dirty="0"/>
              <a:t>4-H Club Calendar</a:t>
            </a:r>
          </a:p>
          <a:p>
            <a:pPr defTabSz="685800" fontAlgn="auto">
              <a:spcBef>
                <a:spcPts val="0"/>
              </a:spcBef>
              <a:spcAft>
                <a:spcPts val="0"/>
              </a:spcAft>
              <a:defRPr/>
            </a:pPr>
            <a:r>
              <a:rPr lang="en-US" dirty="0"/>
              <a:t>4-H Club Roster</a:t>
            </a:r>
          </a:p>
          <a:p>
            <a:pPr defTabSz="685800" fontAlgn="auto">
              <a:spcBef>
                <a:spcPts val="0"/>
              </a:spcBef>
              <a:spcAft>
                <a:spcPts val="0"/>
              </a:spcAft>
              <a:defRPr/>
            </a:pPr>
            <a:r>
              <a:rPr lang="en-US" dirty="0"/>
              <a:t>Nondiscrimination/Civic Rights Statement Letter</a:t>
            </a:r>
          </a:p>
          <a:p>
            <a:pPr defTabSz="685800" fontAlgn="auto">
              <a:spcBef>
                <a:spcPts val="0"/>
              </a:spcBef>
              <a:spcAft>
                <a:spcPts val="0"/>
              </a:spcAft>
              <a:defRPr/>
            </a:pPr>
            <a:r>
              <a:rPr lang="en-US" dirty="0"/>
              <a:t>Declaration of Intent to Compete in a County of Non Residence if applicable</a:t>
            </a:r>
          </a:p>
        </p:txBody>
      </p:sp>
    </p:spTree>
    <p:extLst>
      <p:ext uri="{BB962C8B-B14F-4D97-AF65-F5344CB8AC3E}">
        <p14:creationId xmlns:p14="http://schemas.microsoft.com/office/powerpoint/2010/main" val="1840884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4-H Club Reference Pages</a:t>
            </a:r>
          </a:p>
        </p:txBody>
      </p:sp>
      <p:sp>
        <p:nvSpPr>
          <p:cNvPr id="3" name="Content Placeholder 2"/>
          <p:cNvSpPr>
            <a:spLocks noGrp="1"/>
          </p:cNvSpPr>
          <p:nvPr>
            <p:ph idx="1"/>
          </p:nvPr>
        </p:nvSpPr>
        <p:spPr/>
        <p:txBody>
          <a:bodyPr>
            <a:normAutofit fontScale="85000" lnSpcReduction="10000"/>
          </a:bodyPr>
          <a:lstStyle/>
          <a:p>
            <a:r>
              <a:rPr lang="en-US" dirty="0"/>
              <a:t>4-H Club Basics</a:t>
            </a:r>
          </a:p>
          <a:p>
            <a:pPr lvl="1"/>
            <a:r>
              <a:rPr lang="en-US" dirty="0">
                <a:hlinkClick r:id="rId2"/>
              </a:rPr>
              <a:t>https://nc4h.ces.ncsu.edu/4-h-professionals/delivery-systems/north-carolina-4-h-clubs/club-operations/4-h-club-basics/</a:t>
            </a:r>
            <a:endParaRPr lang="en-US" dirty="0"/>
          </a:p>
          <a:p>
            <a:pPr lvl="1"/>
            <a:endParaRPr lang="en-US" dirty="0"/>
          </a:p>
          <a:p>
            <a:r>
              <a:rPr lang="en-US" dirty="0"/>
              <a:t>4-H Club Chartering</a:t>
            </a:r>
          </a:p>
          <a:p>
            <a:pPr lvl="1"/>
            <a:r>
              <a:rPr lang="en-US" dirty="0">
                <a:hlinkClick r:id="rId3"/>
              </a:rPr>
              <a:t>https://nc4h.ces.ncsu.edu/4-h-professionals/delivery-systems/north-carolina-4-h-clubs/club-operations/chartering/</a:t>
            </a:r>
            <a:endParaRPr lang="en-US" dirty="0"/>
          </a:p>
          <a:p>
            <a:pPr lvl="1"/>
            <a:endParaRPr lang="en-US" dirty="0"/>
          </a:p>
          <a:p>
            <a:r>
              <a:rPr lang="en-US" dirty="0"/>
              <a:t>4-H Club/Group Finances</a:t>
            </a:r>
          </a:p>
          <a:p>
            <a:pPr lvl="1"/>
            <a:r>
              <a:rPr lang="en-US" dirty="0">
                <a:hlinkClick r:id="rId4"/>
              </a:rPr>
              <a:t>https://nc4h.ces.ncsu.edu/4-h-professionals/delivery-systems/north-carolina-4-h-clubs/club-operations/club-finances/</a:t>
            </a:r>
            <a:endParaRPr lang="en-US" dirty="0"/>
          </a:p>
          <a:p>
            <a:pPr lvl="1"/>
            <a:endParaRPr lang="en-US" dirty="0"/>
          </a:p>
        </p:txBody>
      </p:sp>
    </p:spTree>
    <p:extLst>
      <p:ext uri="{BB962C8B-B14F-4D97-AF65-F5344CB8AC3E}">
        <p14:creationId xmlns:p14="http://schemas.microsoft.com/office/powerpoint/2010/main" val="1930461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Forms needed for Re-Chartering</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0548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Clubs handle money</a:t>
            </a:r>
          </a:p>
        </p:txBody>
      </p:sp>
      <p:sp>
        <p:nvSpPr>
          <p:cNvPr id="3" name="Content Placeholder 2"/>
          <p:cNvSpPr>
            <a:spLocks noGrp="1"/>
          </p:cNvSpPr>
          <p:nvPr>
            <p:ph idx="1"/>
          </p:nvPr>
        </p:nvSpPr>
        <p:spPr/>
        <p:txBody>
          <a:bodyPr/>
          <a:lstStyle/>
          <a:p>
            <a:r>
              <a:rPr lang="en-US" dirty="0"/>
              <a:t>Financial Forms needed to re-enroll and re-charter are:</a:t>
            </a:r>
          </a:p>
          <a:p>
            <a:pPr lvl="1"/>
            <a:r>
              <a:rPr lang="en-US" dirty="0">
                <a:solidFill>
                  <a:srgbClr val="FF0000"/>
                </a:solidFill>
                <a:hlinkClick r:id="rId2"/>
              </a:rPr>
              <a:t>Audit Form from Treasurer’s Record Book </a:t>
            </a:r>
            <a:r>
              <a:rPr lang="en-US" dirty="0">
                <a:solidFill>
                  <a:srgbClr val="FF0000"/>
                </a:solidFill>
              </a:rPr>
              <a:t>– </a:t>
            </a:r>
            <a:r>
              <a:rPr lang="en-US" dirty="0"/>
              <a:t>can and upload electronically using the Google Drive – See instructions under submissions guidelines when it is sent out.</a:t>
            </a:r>
          </a:p>
          <a:p>
            <a:pPr lvl="1"/>
            <a:r>
              <a:rPr lang="en-US" dirty="0"/>
              <a:t>Maintain finances with Club Treasurers Guide – (Green Publication – on 4-H Website)</a:t>
            </a:r>
          </a:p>
          <a:p>
            <a:pPr lvl="1"/>
            <a:r>
              <a:rPr lang="en-US" dirty="0"/>
              <a:t>Uses 4-H Treasurers guide to record all deposits and expenditures.</a:t>
            </a:r>
          </a:p>
          <a:p>
            <a:pPr lvl="1"/>
            <a:endParaRPr lang="en-US" dirty="0"/>
          </a:p>
        </p:txBody>
      </p:sp>
    </p:spTree>
    <p:extLst>
      <p:ext uri="{BB962C8B-B14F-4D97-AF65-F5344CB8AC3E}">
        <p14:creationId xmlns:p14="http://schemas.microsoft.com/office/powerpoint/2010/main" val="53206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026" y="788068"/>
            <a:ext cx="6501264" cy="1278416"/>
          </a:xfrm>
        </p:spPr>
        <p:txBody>
          <a:bodyPr>
            <a:normAutofit fontScale="90000"/>
          </a:bodyPr>
          <a:lstStyle/>
          <a:p>
            <a:r>
              <a:rPr lang="en-US" sz="2700" dirty="0"/>
              <a:t>If Clubs handle money and/or are part of our </a:t>
            </a:r>
            <a:br>
              <a:rPr lang="en-US" sz="2700" dirty="0"/>
            </a:br>
            <a:r>
              <a:rPr lang="en-US" sz="2700" dirty="0"/>
              <a:t>4-H GEN</a:t>
            </a:r>
          </a:p>
        </p:txBody>
      </p:sp>
      <p:sp>
        <p:nvSpPr>
          <p:cNvPr id="3" name="Content Placeholder 2"/>
          <p:cNvSpPr>
            <a:spLocks noGrp="1"/>
          </p:cNvSpPr>
          <p:nvPr>
            <p:ph idx="1"/>
          </p:nvPr>
        </p:nvSpPr>
        <p:spPr/>
        <p:txBody>
          <a:bodyPr/>
          <a:lstStyle/>
          <a:p>
            <a:r>
              <a:rPr lang="en-US" dirty="0"/>
              <a:t>Article of Organization NC 4-H Club or Group Form: depending on function of group completed. – Keep in Club/Group file in the county 4-H office.  </a:t>
            </a:r>
          </a:p>
          <a:p>
            <a:endParaRPr lang="en-US" dirty="0"/>
          </a:p>
          <a:p>
            <a:r>
              <a:rPr lang="en-US" dirty="0"/>
              <a:t>4-H Financial Responsibility Leader Acknowledgement – Keep in Club/Group file the county 4-H office.</a:t>
            </a:r>
          </a:p>
          <a:p>
            <a:r>
              <a:rPr lang="en-US" dirty="0"/>
              <a:t> </a:t>
            </a:r>
          </a:p>
          <a:p>
            <a:r>
              <a:rPr lang="en-US" dirty="0"/>
              <a:t>North Carolina 4-H Name &amp; Emblem Application – Keep in Club/Group file in the county   4-H office.</a:t>
            </a:r>
          </a:p>
          <a:p>
            <a:endParaRPr lang="en-US" dirty="0"/>
          </a:p>
        </p:txBody>
      </p:sp>
    </p:spTree>
    <p:extLst>
      <p:ext uri="{BB962C8B-B14F-4D97-AF65-F5344CB8AC3E}">
        <p14:creationId xmlns:p14="http://schemas.microsoft.com/office/powerpoint/2010/main" val="3781704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4-H Group Tax Exempt Authorization – Scan and upload electronically using the Google Drive – See instructions under Submission Guidelines when it has been sent out.   Only if under the 4-H GEN.</a:t>
            </a:r>
          </a:p>
          <a:p>
            <a:endParaRPr lang="en-US" dirty="0"/>
          </a:p>
          <a:p>
            <a:r>
              <a:rPr lang="en-US" dirty="0"/>
              <a:t>Individual Club/Group Document Sheet – Scan and upload electronically using the Google Drive – See instructions under Submission Guidelines when it has been sent out.  You will need to input your county and the club or group name in the appropriate places and submit to state 4-H office using the Google Drive. </a:t>
            </a:r>
          </a:p>
          <a:p>
            <a:endParaRPr lang="en-US" dirty="0"/>
          </a:p>
          <a:p>
            <a:r>
              <a:rPr lang="en-US" dirty="0"/>
              <a:t>Audit Form from Treasurer’s Record Book – can and upload electronically using the Google Drive – See instructions under submissions guidelines when it is sent out.</a:t>
            </a:r>
          </a:p>
          <a:p>
            <a:endParaRPr lang="en-US" dirty="0"/>
          </a:p>
        </p:txBody>
      </p:sp>
    </p:spTree>
    <p:extLst>
      <p:ext uri="{BB962C8B-B14F-4D97-AF65-F5344CB8AC3E}">
        <p14:creationId xmlns:p14="http://schemas.microsoft.com/office/powerpoint/2010/main" val="310825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Maintain finances with Club Treasurers Guide – (Green Publication – on 4-H Website)</a:t>
            </a:r>
          </a:p>
          <a:p>
            <a:r>
              <a:rPr lang="en-US" dirty="0"/>
              <a:t>Uses 4-H Treasurers guide to record all deposits and expenditures.</a:t>
            </a:r>
          </a:p>
          <a:p>
            <a:r>
              <a:rPr lang="en-US" dirty="0"/>
              <a:t>File annually with IRS: Form 990 </a:t>
            </a:r>
          </a:p>
          <a:p>
            <a:r>
              <a:rPr lang="en-US" dirty="0"/>
              <a:t>Files each year with IRS using the electronic 990 postcard </a:t>
            </a:r>
          </a:p>
          <a:p>
            <a:r>
              <a:rPr lang="en-US" dirty="0"/>
              <a:t>See the document - Applying/Maintaining and EIN</a:t>
            </a:r>
          </a:p>
          <a:p>
            <a:endParaRPr lang="en-US" dirty="0"/>
          </a:p>
        </p:txBody>
      </p:sp>
    </p:spTree>
    <p:extLst>
      <p:ext uri="{BB962C8B-B14F-4D97-AF65-F5344CB8AC3E}">
        <p14:creationId xmlns:p14="http://schemas.microsoft.com/office/powerpoint/2010/main" val="4248172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EFAB-0C38-034E-8AE2-3FBF6AB55162}"/>
              </a:ext>
            </a:extLst>
          </p:cNvPr>
          <p:cNvSpPr>
            <a:spLocks noGrp="1"/>
          </p:cNvSpPr>
          <p:nvPr>
            <p:ph type="title"/>
          </p:nvPr>
        </p:nvSpPr>
        <p:spPr>
          <a:xfrm>
            <a:off x="770021" y="845971"/>
            <a:ext cx="8229600" cy="1068387"/>
          </a:xfrm>
        </p:spPr>
        <p:txBody>
          <a:bodyPr/>
          <a:lstStyle/>
          <a:p>
            <a:r>
              <a:rPr lang="en-US" sz="2800" dirty="0"/>
              <a:t>Updates to Club/Groups with Checking Accounts – </a:t>
            </a:r>
            <a:r>
              <a:rPr lang="en-US" sz="2800" dirty="0">
                <a:solidFill>
                  <a:srgbClr val="FF0000"/>
                </a:solidFill>
              </a:rPr>
              <a:t>Tentative Changes</a:t>
            </a:r>
          </a:p>
        </p:txBody>
      </p:sp>
      <p:sp>
        <p:nvSpPr>
          <p:cNvPr id="3" name="Content Placeholder 2">
            <a:extLst>
              <a:ext uri="{FF2B5EF4-FFF2-40B4-BE49-F238E27FC236}">
                <a16:creationId xmlns:a16="http://schemas.microsoft.com/office/drawing/2014/main" id="{48596A35-A3A1-A349-9E5C-25F8C9EEF1D3}"/>
              </a:ext>
            </a:extLst>
          </p:cNvPr>
          <p:cNvSpPr>
            <a:spLocks noGrp="1"/>
          </p:cNvSpPr>
          <p:nvPr>
            <p:ph idx="1"/>
          </p:nvPr>
        </p:nvSpPr>
        <p:spPr>
          <a:xfrm>
            <a:off x="447152" y="2018284"/>
            <a:ext cx="8229600" cy="3886817"/>
          </a:xfrm>
        </p:spPr>
        <p:txBody>
          <a:bodyPr/>
          <a:lstStyle/>
          <a:p>
            <a:r>
              <a:rPr lang="en-US" dirty="0"/>
              <a:t>All correspondence for clubs will go to your county 4-H office. </a:t>
            </a:r>
          </a:p>
          <a:p>
            <a:r>
              <a:rPr lang="en-US" dirty="0"/>
              <a:t>Use your County 4-H Office mailing address for all club/group checking accounts and IRS.</a:t>
            </a:r>
          </a:p>
          <a:p>
            <a:r>
              <a:rPr lang="en-US" dirty="0"/>
              <a:t>Leaders’ names will still be on the accounts</a:t>
            </a:r>
          </a:p>
          <a:p>
            <a:r>
              <a:rPr lang="en-US" dirty="0"/>
              <a:t>We are creating email address for county 4-H Agent – this is for IRS purposes only for club/groups. They will be directed to the agents and CED’s email address.</a:t>
            </a:r>
          </a:p>
          <a:p>
            <a:pPr lvl="1"/>
            <a:r>
              <a:rPr lang="en-US" dirty="0"/>
              <a:t>Example:  </a:t>
            </a:r>
            <a:r>
              <a:rPr lang="en-US" dirty="0">
                <a:hlinkClick r:id="rId2"/>
              </a:rPr>
              <a:t>Halifax4-H@ncsu.edu</a:t>
            </a:r>
            <a:endParaRPr lang="en-US" dirty="0"/>
          </a:p>
          <a:p>
            <a:pPr lvl="1"/>
            <a:r>
              <a:rPr lang="en-US" dirty="0"/>
              <a:t>This will be the email address you give to the IRS.</a:t>
            </a:r>
          </a:p>
        </p:txBody>
      </p:sp>
    </p:spTree>
    <p:extLst>
      <p:ext uri="{BB962C8B-B14F-4D97-AF65-F5344CB8AC3E}">
        <p14:creationId xmlns:p14="http://schemas.microsoft.com/office/powerpoint/2010/main" val="2256134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Links</a:t>
            </a:r>
          </a:p>
        </p:txBody>
      </p:sp>
      <p:sp>
        <p:nvSpPr>
          <p:cNvPr id="3" name="Content Placeholder 2"/>
          <p:cNvSpPr>
            <a:spLocks noGrp="1"/>
          </p:cNvSpPr>
          <p:nvPr>
            <p:ph idx="1"/>
          </p:nvPr>
        </p:nvSpPr>
        <p:spPr>
          <a:xfrm>
            <a:off x="457200" y="1800194"/>
            <a:ext cx="8229600" cy="3886817"/>
          </a:xfrm>
        </p:spPr>
        <p:txBody>
          <a:bodyPr/>
          <a:lstStyle/>
          <a:p>
            <a:r>
              <a:rPr lang="en-US" dirty="0"/>
              <a:t>4-H Club Main site:</a:t>
            </a:r>
          </a:p>
          <a:p>
            <a:pPr lvl="1"/>
            <a:r>
              <a:rPr lang="en-US" dirty="0">
                <a:hlinkClick r:id="rId2"/>
              </a:rPr>
              <a:t>https://nc4h.ces.ncsu.edu/4-h-professionals/delivery-systems/north-carolina-4-h-clubs/</a:t>
            </a:r>
            <a:endParaRPr lang="en-US" dirty="0"/>
          </a:p>
          <a:p>
            <a:r>
              <a:rPr lang="en-US" dirty="0"/>
              <a:t>4-H Financial Forms</a:t>
            </a:r>
            <a:r>
              <a:rPr lang="en-US" b="1" dirty="0"/>
              <a:t> </a:t>
            </a:r>
          </a:p>
          <a:p>
            <a:pPr lvl="1"/>
            <a:r>
              <a:rPr lang="en-US" b="1" u="sng" dirty="0">
                <a:hlinkClick r:id="rId3"/>
              </a:rPr>
              <a:t>https://nc4h.ces.ncsu.edu/4-h-professionals/delivery-systems/north-carolina-4-h-clubs/club-operations/club-finances/</a:t>
            </a:r>
            <a:r>
              <a:rPr lang="en-US" dirty="0">
                <a:effectLst/>
              </a:rPr>
              <a:t> </a:t>
            </a:r>
            <a:endParaRPr lang="en-US" dirty="0"/>
          </a:p>
          <a:p>
            <a:r>
              <a:rPr lang="en-US" dirty="0"/>
              <a:t>4-H Club Treasurers Guide</a:t>
            </a:r>
          </a:p>
          <a:p>
            <a:pPr lvl="1"/>
            <a:r>
              <a:rPr lang="en-US" dirty="0">
                <a:hlinkClick r:id="rId4"/>
              </a:rPr>
              <a:t>https://nc4h.ces.ncsu.edu/wp-content/uploads/2016/11/2016_NC4H-Treasurers-Record-Book-3.pdf?fwd=no</a:t>
            </a:r>
            <a:endParaRPr lang="en-US" dirty="0"/>
          </a:p>
          <a:p>
            <a:pPr lvl="1"/>
            <a:endParaRPr lang="en-US" dirty="0"/>
          </a:p>
        </p:txBody>
      </p:sp>
    </p:spTree>
    <p:extLst>
      <p:ext uri="{BB962C8B-B14F-4D97-AF65-F5344CB8AC3E}">
        <p14:creationId xmlns:p14="http://schemas.microsoft.com/office/powerpoint/2010/main" val="1975980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age result for Question Mark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6575" y="1502069"/>
            <a:ext cx="3870851" cy="422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3524" y="355447"/>
            <a:ext cx="5917721" cy="1068387"/>
          </a:xfrm>
        </p:spPr>
        <p:txBody>
          <a:bodyPr/>
          <a:lstStyle/>
          <a:p>
            <a:pPr eaLnBrk="1" hangingPunct="1"/>
            <a:r>
              <a:rPr lang="en-US" altLang="en-US" dirty="0" smtClean="0"/>
              <a:t>4-H Emblem</a:t>
            </a:r>
          </a:p>
        </p:txBody>
      </p:sp>
      <p:sp>
        <p:nvSpPr>
          <p:cNvPr id="18435" name="Rectangle 3"/>
          <p:cNvSpPr>
            <a:spLocks noGrp="1" noChangeArrowheads="1"/>
          </p:cNvSpPr>
          <p:nvPr>
            <p:ph idx="1"/>
          </p:nvPr>
        </p:nvSpPr>
        <p:spPr>
          <a:xfrm>
            <a:off x="457200" y="889641"/>
            <a:ext cx="8229600" cy="3886817"/>
          </a:xfrm>
        </p:spPr>
        <p:txBody>
          <a:bodyPr/>
          <a:lstStyle/>
          <a:p>
            <a:pPr algn="ctr" eaLnBrk="1" hangingPunct="1"/>
            <a:endParaRPr lang="en-US" altLang="en-US" dirty="0" smtClean="0"/>
          </a:p>
          <a:p>
            <a:pPr algn="ctr" eaLnBrk="1" hangingPunct="1"/>
            <a:r>
              <a:rPr lang="en-US" altLang="en-US" dirty="0" smtClean="0"/>
              <a:t>Is the four-leaf clover.</a:t>
            </a:r>
          </a:p>
          <a:p>
            <a:pPr algn="ctr"/>
            <a:r>
              <a:rPr lang="en-US" altLang="en-US" dirty="0" smtClean="0"/>
              <a:t>The four H's stand for Head, Heart, Hands and Health.</a:t>
            </a:r>
            <a:r>
              <a:rPr lang="en-US" dirty="0"/>
              <a:t> The 4-H name and emblem are protected under federal statute Title 18, U.S. Code 707.  </a:t>
            </a:r>
          </a:p>
          <a:p>
            <a:pPr algn="ctr"/>
            <a:r>
              <a:rPr lang="en-US" dirty="0"/>
              <a:t>The 4-H Name and Emblem is intended to represent the ideals of the program with its focus on serving educational needs and interests of 4-H youth.</a:t>
            </a:r>
          </a:p>
          <a:p>
            <a:pPr algn="ctr"/>
            <a:r>
              <a:rPr lang="en-US" dirty="0"/>
              <a:t>Permission for use of the name and emblem can be given by the 4-H Agent.</a:t>
            </a:r>
          </a:p>
          <a:p>
            <a:pPr algn="ctr"/>
            <a:r>
              <a:rPr lang="en-US" dirty="0"/>
              <a:t>Charters ensure that clubs/groups are functioning according to the rules and regulations of NC 4-H</a:t>
            </a:r>
            <a:r>
              <a:rPr lang="en-US" dirty="0" smtClean="0"/>
              <a:t>.</a:t>
            </a:r>
            <a:endParaRPr lang="en-US" altLang="en-US" dirty="0" smtClean="0"/>
          </a:p>
          <a:p>
            <a:pPr algn="ctr"/>
            <a:r>
              <a:rPr lang="en-US" dirty="0">
                <a:hlinkClick r:id="rId2"/>
              </a:rPr>
              <a:t>https://nifa.usda.gov/sites/default/files/resource/Professionals-Handbook-2017.pdf</a:t>
            </a:r>
            <a:endParaRPr lang="en-US" dirty="0"/>
          </a:p>
          <a:p>
            <a:pPr algn="ctr" eaLnBrk="1" hangingPunct="1"/>
            <a:endParaRPr lang="en-US" altLang="en-US" dirty="0" smtClean="0"/>
          </a:p>
        </p:txBody>
      </p:sp>
    </p:spTree>
    <p:extLst>
      <p:ext uri="{BB962C8B-B14F-4D97-AF65-F5344CB8AC3E}">
        <p14:creationId xmlns:p14="http://schemas.microsoft.com/office/powerpoint/2010/main" val="219980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38BC-E924-6F40-B435-193D6A1603A9}"/>
              </a:ext>
            </a:extLst>
          </p:cNvPr>
          <p:cNvPicPr>
            <a:picLocks noChangeAspect="1"/>
          </p:cNvPicPr>
          <p:nvPr/>
        </p:nvPicPr>
        <p:blipFill>
          <a:blip r:embed="rId2"/>
          <a:stretch>
            <a:fillRect/>
          </a:stretch>
        </p:blipFill>
        <p:spPr>
          <a:xfrm>
            <a:off x="4423793" y="1142166"/>
            <a:ext cx="4133302" cy="4944978"/>
          </a:xfrm>
          <a:prstGeom prst="rect">
            <a:avLst/>
          </a:prstGeom>
        </p:spPr>
      </p:pic>
      <p:pic>
        <p:nvPicPr>
          <p:cNvPr id="8" name="Picture 7">
            <a:extLst>
              <a:ext uri="{FF2B5EF4-FFF2-40B4-BE49-F238E27FC236}">
                <a16:creationId xmlns:a16="http://schemas.microsoft.com/office/drawing/2014/main" id="{E180FE79-4B90-E744-9A24-60440D0B5287}"/>
              </a:ext>
            </a:extLst>
          </p:cNvPr>
          <p:cNvPicPr>
            <a:picLocks noChangeAspect="1"/>
          </p:cNvPicPr>
          <p:nvPr/>
        </p:nvPicPr>
        <p:blipFill>
          <a:blip r:embed="rId3"/>
          <a:stretch>
            <a:fillRect/>
          </a:stretch>
        </p:blipFill>
        <p:spPr>
          <a:xfrm>
            <a:off x="1703553" y="3240706"/>
            <a:ext cx="2225340" cy="2322094"/>
          </a:xfrm>
          <a:prstGeom prst="rect">
            <a:avLst/>
          </a:prstGeom>
        </p:spPr>
      </p:pic>
      <p:pic>
        <p:nvPicPr>
          <p:cNvPr id="10" name="Picture 9">
            <a:extLst>
              <a:ext uri="{FF2B5EF4-FFF2-40B4-BE49-F238E27FC236}">
                <a16:creationId xmlns:a16="http://schemas.microsoft.com/office/drawing/2014/main" id="{CD3B144E-D999-6B4A-BDB7-DC4DF1A2D8DF}"/>
              </a:ext>
            </a:extLst>
          </p:cNvPr>
          <p:cNvPicPr>
            <a:picLocks noChangeAspect="1"/>
          </p:cNvPicPr>
          <p:nvPr/>
        </p:nvPicPr>
        <p:blipFill>
          <a:blip r:embed="rId4"/>
          <a:stretch>
            <a:fillRect/>
          </a:stretch>
        </p:blipFill>
        <p:spPr>
          <a:xfrm>
            <a:off x="1703553" y="857250"/>
            <a:ext cx="2177716" cy="2177716"/>
          </a:xfrm>
          <a:prstGeom prst="rect">
            <a:avLst/>
          </a:prstGeom>
        </p:spPr>
      </p:pic>
      <p:sp>
        <p:nvSpPr>
          <p:cNvPr id="2" name="TextBox 1">
            <a:extLst>
              <a:ext uri="{FF2B5EF4-FFF2-40B4-BE49-F238E27FC236}">
                <a16:creationId xmlns:a16="http://schemas.microsoft.com/office/drawing/2014/main" id="{2CE14A17-E98F-604A-BDCF-9C0A73C26F36}"/>
              </a:ext>
            </a:extLst>
          </p:cNvPr>
          <p:cNvSpPr txBox="1"/>
          <p:nvPr/>
        </p:nvSpPr>
        <p:spPr>
          <a:xfrm>
            <a:off x="708660" y="5909310"/>
            <a:ext cx="3909060" cy="646331"/>
          </a:xfrm>
          <a:prstGeom prst="rect">
            <a:avLst/>
          </a:prstGeom>
          <a:noFill/>
        </p:spPr>
        <p:txBody>
          <a:bodyPr wrap="square" rtlCol="0">
            <a:spAutoFit/>
          </a:bodyPr>
          <a:lstStyle/>
          <a:p>
            <a:r>
              <a:rPr lang="en-US" dirty="0"/>
              <a:t>4-H is the correct way to write 4-H.  Not 4H.</a:t>
            </a:r>
          </a:p>
        </p:txBody>
      </p:sp>
    </p:spTree>
    <p:extLst>
      <p:ext uri="{BB962C8B-B14F-4D97-AF65-F5344CB8AC3E}">
        <p14:creationId xmlns:p14="http://schemas.microsoft.com/office/powerpoint/2010/main" val="287702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4-H Pledge					</a:t>
            </a:r>
          </a:p>
        </p:txBody>
      </p:sp>
      <p:sp>
        <p:nvSpPr>
          <p:cNvPr id="19459" name="Rectangle 3"/>
          <p:cNvSpPr>
            <a:spLocks noGrp="1" noChangeArrowheads="1"/>
          </p:cNvSpPr>
          <p:nvPr>
            <p:ph idx="1"/>
          </p:nvPr>
        </p:nvSpPr>
        <p:spPr/>
        <p:txBody>
          <a:bodyPr/>
          <a:lstStyle/>
          <a:p>
            <a:pPr eaLnBrk="1" hangingPunct="1"/>
            <a:r>
              <a:rPr lang="en-US" altLang="en-US" smtClean="0"/>
              <a:t>I pledge my Head to clearer thinking, my Heart to greater loyalty,</a:t>
            </a:r>
          </a:p>
          <a:p>
            <a:pPr eaLnBrk="1" hangingPunct="1">
              <a:buFont typeface="Wingdings" panose="05000000000000000000" pitchFamily="2" charset="2"/>
              <a:buNone/>
            </a:pPr>
            <a:r>
              <a:rPr lang="en-US" altLang="en-US" smtClean="0"/>
              <a:t>	my Hands to larger service, and</a:t>
            </a:r>
          </a:p>
          <a:p>
            <a:pPr eaLnBrk="1" hangingPunct="1">
              <a:buFont typeface="Wingdings" panose="05000000000000000000" pitchFamily="2" charset="2"/>
              <a:buNone/>
            </a:pPr>
            <a:r>
              <a:rPr lang="en-US" altLang="en-US" smtClean="0"/>
              <a:t>	my Health to better living, for my club, my community, my country   and my world.</a:t>
            </a:r>
          </a:p>
        </p:txBody>
      </p:sp>
    </p:spTree>
    <p:extLst>
      <p:ext uri="{BB962C8B-B14F-4D97-AF65-F5344CB8AC3E}">
        <p14:creationId xmlns:p14="http://schemas.microsoft.com/office/powerpoint/2010/main" val="381907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Extension_PowerPoint-Red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3113</TotalTime>
  <Words>3429</Words>
  <Application>Microsoft Office PowerPoint</Application>
  <PresentationFormat>On-screen Show (4:3)</PresentationFormat>
  <Paragraphs>431</Paragraphs>
  <Slides>69</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69</vt:i4>
      </vt:variant>
    </vt:vector>
  </HeadingPairs>
  <TitlesOfParts>
    <vt:vector size="83" baseType="lpstr">
      <vt:lpstr>ＭＳ Ｐゴシック</vt:lpstr>
      <vt:lpstr>Arial</vt:lpstr>
      <vt:lpstr>Arial Rounded MT Bold</vt:lpstr>
      <vt:lpstr>Calibri</vt:lpstr>
      <vt:lpstr>Cambria</vt:lpstr>
      <vt:lpstr>Corbel</vt:lpstr>
      <vt:lpstr>Courier New</vt:lpstr>
      <vt:lpstr>Gill Sans MT</vt:lpstr>
      <vt:lpstr>Pegasus</vt:lpstr>
      <vt:lpstr>Times New Roman</vt:lpstr>
      <vt:lpstr>Verdana</vt:lpstr>
      <vt:lpstr>Wingdings</vt:lpstr>
      <vt:lpstr>Wingdings 3</vt:lpstr>
      <vt:lpstr>NCStateExtension_PowerPoint-RedHeader</vt:lpstr>
      <vt:lpstr>Lee County 4-H volunteer Leader Training</vt:lpstr>
      <vt:lpstr>Thank you for your service</vt:lpstr>
      <vt:lpstr>What is Extension?</vt:lpstr>
      <vt:lpstr>Youth Development</vt:lpstr>
      <vt:lpstr>The Essential Elements of 4-H</vt:lpstr>
      <vt:lpstr>4-H Colors     </vt:lpstr>
      <vt:lpstr>4-H Emblem</vt:lpstr>
      <vt:lpstr>PowerPoint Presentation</vt:lpstr>
      <vt:lpstr>4-H Pledge     </vt:lpstr>
      <vt:lpstr>4-H Mission</vt:lpstr>
      <vt:lpstr>4-H Vision</vt:lpstr>
      <vt:lpstr>4-H Motto</vt:lpstr>
      <vt:lpstr>Educational philosophy of 4-H</vt:lpstr>
      <vt:lpstr>PowerPoint Presentation</vt:lpstr>
      <vt:lpstr>Tips for Successful use of the Experiential Learning Model</vt:lpstr>
      <vt:lpstr>Tips (cont'd)</vt:lpstr>
      <vt:lpstr>NC 4-H Awards program</vt:lpstr>
      <vt:lpstr>Components</vt:lpstr>
      <vt:lpstr>Purpose &amp; Objectives of the Awards Program</vt:lpstr>
      <vt:lpstr>Age Requirements</vt:lpstr>
      <vt:lpstr>5-7 Year Old</vt:lpstr>
      <vt:lpstr>Age Categories</vt:lpstr>
      <vt:lpstr>Membership Requirements</vt:lpstr>
      <vt:lpstr>Enrollment</vt:lpstr>
      <vt:lpstr>4-H 2018 Project Records</vt:lpstr>
      <vt:lpstr>4-H 2018 Portfolios </vt:lpstr>
      <vt:lpstr>4-H 2018 Scholarships </vt:lpstr>
      <vt:lpstr>2018 Presentations</vt:lpstr>
      <vt:lpstr>Money, Money, Money</vt:lpstr>
      <vt:lpstr>Project Records</vt:lpstr>
      <vt:lpstr>Project Records</vt:lpstr>
      <vt:lpstr>4-H Portfolio</vt:lpstr>
      <vt:lpstr>Portfolios</vt:lpstr>
      <vt:lpstr>4-H Presentations</vt:lpstr>
      <vt:lpstr>Presentations</vt:lpstr>
      <vt:lpstr>District Activity Day</vt:lpstr>
      <vt:lpstr>State Presentation Finals</vt:lpstr>
      <vt:lpstr>4-H Scholarships</vt:lpstr>
      <vt:lpstr>PowerPoint Presentation</vt:lpstr>
      <vt:lpstr>Scholarships</vt:lpstr>
      <vt:lpstr>NC 4-H Honor Club</vt:lpstr>
      <vt:lpstr>PowerPoint Presentation</vt:lpstr>
      <vt:lpstr>PowerPoint Presentation</vt:lpstr>
      <vt:lpstr>Membership</vt:lpstr>
      <vt:lpstr>Group Records</vt:lpstr>
      <vt:lpstr>What are Group Awards</vt:lpstr>
      <vt:lpstr>4-H Achievement Plan</vt:lpstr>
      <vt:lpstr>PowerPoint Presentation</vt:lpstr>
      <vt:lpstr>Awards</vt:lpstr>
      <vt:lpstr>Online Entry</vt:lpstr>
      <vt:lpstr>NC 4-H Calendar on NCSU Google</vt:lpstr>
      <vt:lpstr>4-H Club/Member Year      Re-Enrollment</vt:lpstr>
      <vt:lpstr>4-H Club Year = 4-H Program Year</vt:lpstr>
      <vt:lpstr>Re-Enrollment Steps</vt:lpstr>
      <vt:lpstr>Chartering Guidelines</vt:lpstr>
      <vt:lpstr>Before issuing a charter:</vt:lpstr>
      <vt:lpstr>4-H Club Charter Seal Renewal Requirements</vt:lpstr>
      <vt:lpstr>4-H Club Charter Seal Renewal Requirements</vt:lpstr>
      <vt:lpstr>Club Members and Members at Large</vt:lpstr>
      <vt:lpstr>4-H Club Enrollment/Re-Enrollment Forms</vt:lpstr>
      <vt:lpstr>4-H Club Reference Pages</vt:lpstr>
      <vt:lpstr>Financial Forms needed for Re-Chartering</vt:lpstr>
      <vt:lpstr>If Clubs handle money</vt:lpstr>
      <vt:lpstr>If Clubs handle money and/or are part of our  4-H GEN</vt:lpstr>
      <vt:lpstr>PowerPoint Presentation</vt:lpstr>
      <vt:lpstr>PowerPoint Presentation</vt:lpstr>
      <vt:lpstr>Updates to Club/Groups with Checking Accounts – Tentative Changes</vt:lpstr>
      <vt:lpstr>Resource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Pamela Kerley</cp:lastModifiedBy>
  <cp:revision>83</cp:revision>
  <cp:lastPrinted>2018-11-01T20:41:49Z</cp:lastPrinted>
  <dcterms:created xsi:type="dcterms:W3CDTF">2017-11-01T23:29:29Z</dcterms:created>
  <dcterms:modified xsi:type="dcterms:W3CDTF">2018-11-26T22:57:42Z</dcterms:modified>
</cp:coreProperties>
</file>