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416" r:id="rId2"/>
    <p:sldId id="417" r:id="rId3"/>
    <p:sldId id="399" r:id="rId4"/>
    <p:sldId id="401" r:id="rId5"/>
    <p:sldId id="400" r:id="rId6"/>
    <p:sldId id="402" r:id="rId7"/>
    <p:sldId id="394" r:id="rId8"/>
    <p:sldId id="390" r:id="rId9"/>
    <p:sldId id="404" r:id="rId10"/>
    <p:sldId id="395" r:id="rId11"/>
    <p:sldId id="403" r:id="rId12"/>
    <p:sldId id="414" r:id="rId13"/>
    <p:sldId id="396" r:id="rId14"/>
    <p:sldId id="391" r:id="rId15"/>
    <p:sldId id="393" r:id="rId16"/>
    <p:sldId id="330" r:id="rId17"/>
    <p:sldId id="397" r:id="rId18"/>
    <p:sldId id="406" r:id="rId19"/>
    <p:sldId id="411" r:id="rId20"/>
    <p:sldId id="412" r:id="rId21"/>
    <p:sldId id="409" r:id="rId22"/>
    <p:sldId id="408" r:id="rId23"/>
    <p:sldId id="410" r:id="rId24"/>
    <p:sldId id="407" r:id="rId25"/>
    <p:sldId id="405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CCCC"/>
    <a:srgbClr val="FDD726"/>
    <a:srgbClr val="858585"/>
    <a:srgbClr val="990000"/>
    <a:srgbClr val="4156A1"/>
    <a:srgbClr val="427E93"/>
    <a:srgbClr val="6F7D1C"/>
    <a:srgbClr val="D14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88174" autoAdjust="0"/>
  </p:normalViewPr>
  <p:slideViewPr>
    <p:cSldViewPr snapToGrid="0" snapToObjects="1">
      <p:cViewPr varScale="1">
        <p:scale>
          <a:sx n="127" d="100"/>
          <a:sy n="127" d="100"/>
        </p:scale>
        <p:origin x="-1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0AC96-F123-0C42-99DD-0D6BBB4AB1A9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C801B5-F178-A74B-86EE-5FDAA653C56E}">
      <dgm:prSet phldrT="[Text]"/>
      <dgm:spPr>
        <a:solidFill>
          <a:srgbClr val="7D8C1F"/>
        </a:solidFill>
        <a:effectLst/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TEACHING</a:t>
          </a:r>
          <a:endParaRPr lang="en-US" dirty="0">
            <a:latin typeface="Arial"/>
            <a:cs typeface="Arial"/>
          </a:endParaRPr>
        </a:p>
      </dgm:t>
    </dgm:pt>
    <dgm:pt modelId="{F7C583CD-7DEC-E946-88A0-BA91BF19038F}" type="parTrans" cxnId="{A18B548F-904E-0141-9CE5-7CDABC2782AD}">
      <dgm:prSet/>
      <dgm:spPr/>
      <dgm:t>
        <a:bodyPr/>
        <a:lstStyle/>
        <a:p>
          <a:endParaRPr lang="en-US" dirty="0"/>
        </a:p>
      </dgm:t>
    </dgm:pt>
    <dgm:pt modelId="{D5BC8983-BAD0-DA45-8719-495FFF47DE2D}" type="sibTrans" cxnId="{A18B548F-904E-0141-9CE5-7CDABC2782AD}">
      <dgm:prSet/>
      <dgm:spPr>
        <a:solidFill>
          <a:srgbClr val="427E93"/>
        </a:solidFill>
        <a:effectLst/>
      </dgm:spPr>
      <dgm:t>
        <a:bodyPr/>
        <a:lstStyle/>
        <a:p>
          <a:endParaRPr lang="en-US" dirty="0"/>
        </a:p>
      </dgm:t>
    </dgm:pt>
    <dgm:pt modelId="{76E8F713-415F-1046-9C07-197BC3381CDE}">
      <dgm:prSet phldrT="[Text]"/>
      <dgm:spPr>
        <a:solidFill>
          <a:srgbClr val="4156A1"/>
        </a:solidFill>
        <a:effectLst/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EXTENSION</a:t>
          </a:r>
          <a:endParaRPr lang="en-US" dirty="0">
            <a:latin typeface="Arial"/>
            <a:cs typeface="Arial"/>
          </a:endParaRPr>
        </a:p>
      </dgm:t>
    </dgm:pt>
    <dgm:pt modelId="{96F7E664-D078-7040-A9E0-B8EAEB575C5D}" type="parTrans" cxnId="{BE7E8E58-3AFA-784E-BFAE-0D389DEC2EB7}">
      <dgm:prSet/>
      <dgm:spPr/>
      <dgm:t>
        <a:bodyPr/>
        <a:lstStyle/>
        <a:p>
          <a:endParaRPr lang="en-US" dirty="0"/>
        </a:p>
      </dgm:t>
    </dgm:pt>
    <dgm:pt modelId="{92FC17F8-4D18-8245-A70C-9D326D4A9DD3}" type="sibTrans" cxnId="{BE7E8E58-3AFA-784E-BFAE-0D389DEC2EB7}">
      <dgm:prSet/>
      <dgm:spPr>
        <a:solidFill>
          <a:srgbClr val="427E93"/>
        </a:solidFill>
        <a:effectLst/>
      </dgm:spPr>
      <dgm:t>
        <a:bodyPr/>
        <a:lstStyle/>
        <a:p>
          <a:endParaRPr lang="en-US" dirty="0"/>
        </a:p>
      </dgm:t>
    </dgm:pt>
    <dgm:pt modelId="{92175D43-BC08-864B-9333-4A8645FD25D4}">
      <dgm:prSet phldrT="[Text]"/>
      <dgm:spPr>
        <a:solidFill>
          <a:srgbClr val="D14905"/>
        </a:solidFill>
        <a:effectLst/>
      </dgm:spPr>
      <dgm:t>
        <a:bodyPr/>
        <a:lstStyle/>
        <a:p>
          <a:r>
            <a:rPr lang="en-US" dirty="0" smtClean="0">
              <a:latin typeface="Arial"/>
              <a:cs typeface="Arial"/>
            </a:rPr>
            <a:t>RESEARCH</a:t>
          </a:r>
          <a:endParaRPr lang="en-US" dirty="0">
            <a:latin typeface="Arial"/>
            <a:cs typeface="Arial"/>
          </a:endParaRPr>
        </a:p>
      </dgm:t>
    </dgm:pt>
    <dgm:pt modelId="{2CF2F899-2F67-9F46-86F4-3D906560C102}" type="parTrans" cxnId="{B6BAA2BC-AB96-EB40-9434-DC8ECC3B2D00}">
      <dgm:prSet/>
      <dgm:spPr/>
      <dgm:t>
        <a:bodyPr/>
        <a:lstStyle/>
        <a:p>
          <a:endParaRPr lang="en-US" dirty="0"/>
        </a:p>
      </dgm:t>
    </dgm:pt>
    <dgm:pt modelId="{693CE23C-8948-2347-A573-149F6C8F2F8F}" type="sibTrans" cxnId="{B6BAA2BC-AB96-EB40-9434-DC8ECC3B2D00}">
      <dgm:prSet/>
      <dgm:spPr>
        <a:solidFill>
          <a:srgbClr val="427E93"/>
        </a:solidFill>
        <a:effectLst/>
      </dgm:spPr>
      <dgm:t>
        <a:bodyPr/>
        <a:lstStyle/>
        <a:p>
          <a:endParaRPr lang="en-US" dirty="0"/>
        </a:p>
      </dgm:t>
    </dgm:pt>
    <dgm:pt modelId="{072A59ED-08BA-C744-B94F-0C25B46E4838}" type="pres">
      <dgm:prSet presAssocID="{79D0AC96-F123-0C42-99DD-0D6BBB4AB1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9B2868-06E6-7343-B3AF-F0C5D8FE25C0}" type="pres">
      <dgm:prSet presAssocID="{9FC801B5-F178-A74B-86EE-5FDAA653C56E}" presName="node" presStyleLbl="node1" presStyleIdx="0" presStyleCnt="3" custRadScaleRad="67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F41AC-CD26-8941-B437-46D50BF48B71}" type="pres">
      <dgm:prSet presAssocID="{D5BC8983-BAD0-DA45-8719-495FFF47DE2D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6514580-98D5-6246-B459-F694BB9AC44B}" type="pres">
      <dgm:prSet presAssocID="{D5BC8983-BAD0-DA45-8719-495FFF47DE2D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0D304D2-F4D7-4D48-815F-E24DA5A743A0}" type="pres">
      <dgm:prSet presAssocID="{76E8F713-415F-1046-9C07-197BC3381CDE}" presName="node" presStyleLbl="node1" presStyleIdx="1" presStyleCnt="3" custRadScaleRad="105482" custRadScaleInc="-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A8E4B-F982-B042-8EAC-8DA8FCCFD8AC}" type="pres">
      <dgm:prSet presAssocID="{92FC17F8-4D18-8245-A70C-9D326D4A9DD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2A99C62-92ED-704A-B0C2-6621B97E7247}" type="pres">
      <dgm:prSet presAssocID="{92FC17F8-4D18-8245-A70C-9D326D4A9DD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BAA9713-DE2D-844D-8898-609F35C1E314}" type="pres">
      <dgm:prSet presAssocID="{92175D43-BC08-864B-9333-4A8645FD25D4}" presName="node" presStyleLbl="node1" presStyleIdx="2" presStyleCnt="3" custRadScaleRad="105482" custRadScaleInc="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C92758-0D93-F246-BE0B-F8694E46A062}" type="pres">
      <dgm:prSet presAssocID="{693CE23C-8948-2347-A573-149F6C8F2F8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473E57E-F926-3043-9CE8-63D39FE2DB51}" type="pres">
      <dgm:prSet presAssocID="{693CE23C-8948-2347-A573-149F6C8F2F8F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183B065-9772-4C4A-AFFD-597B0797D1A0}" type="presOf" srcId="{D5BC8983-BAD0-DA45-8719-495FFF47DE2D}" destId="{26514580-98D5-6246-B459-F694BB9AC44B}" srcOrd="1" destOrd="0" presId="urn:microsoft.com/office/officeart/2005/8/layout/cycle7"/>
    <dgm:cxn modelId="{B6BAA2BC-AB96-EB40-9434-DC8ECC3B2D00}" srcId="{79D0AC96-F123-0C42-99DD-0D6BBB4AB1A9}" destId="{92175D43-BC08-864B-9333-4A8645FD25D4}" srcOrd="2" destOrd="0" parTransId="{2CF2F899-2F67-9F46-86F4-3D906560C102}" sibTransId="{693CE23C-8948-2347-A573-149F6C8F2F8F}"/>
    <dgm:cxn modelId="{2541AA83-020C-804C-BE3F-83E8FF8AC99D}" type="presOf" srcId="{92175D43-BC08-864B-9333-4A8645FD25D4}" destId="{1BAA9713-DE2D-844D-8898-609F35C1E314}" srcOrd="0" destOrd="0" presId="urn:microsoft.com/office/officeart/2005/8/layout/cycle7"/>
    <dgm:cxn modelId="{CC5F1E4F-7BFF-6548-8313-43176D2C6F22}" type="presOf" srcId="{D5BC8983-BAD0-DA45-8719-495FFF47DE2D}" destId="{7A3F41AC-CD26-8941-B437-46D50BF48B71}" srcOrd="0" destOrd="0" presId="urn:microsoft.com/office/officeart/2005/8/layout/cycle7"/>
    <dgm:cxn modelId="{A18B548F-904E-0141-9CE5-7CDABC2782AD}" srcId="{79D0AC96-F123-0C42-99DD-0D6BBB4AB1A9}" destId="{9FC801B5-F178-A74B-86EE-5FDAA653C56E}" srcOrd="0" destOrd="0" parTransId="{F7C583CD-7DEC-E946-88A0-BA91BF19038F}" sibTransId="{D5BC8983-BAD0-DA45-8719-495FFF47DE2D}"/>
    <dgm:cxn modelId="{D029E95C-4C53-534E-99E3-0B3957FD705A}" type="presOf" srcId="{76E8F713-415F-1046-9C07-197BC3381CDE}" destId="{90D304D2-F4D7-4D48-815F-E24DA5A743A0}" srcOrd="0" destOrd="0" presId="urn:microsoft.com/office/officeart/2005/8/layout/cycle7"/>
    <dgm:cxn modelId="{59E3E7C7-3BCF-8447-8ACC-06FF5E4BC3E8}" type="presOf" srcId="{92FC17F8-4D18-8245-A70C-9D326D4A9DD3}" destId="{2B1A8E4B-F982-B042-8EAC-8DA8FCCFD8AC}" srcOrd="0" destOrd="0" presId="urn:microsoft.com/office/officeart/2005/8/layout/cycle7"/>
    <dgm:cxn modelId="{88568327-7C8B-7F43-A112-87DCBC71B505}" type="presOf" srcId="{79D0AC96-F123-0C42-99DD-0D6BBB4AB1A9}" destId="{072A59ED-08BA-C744-B94F-0C25B46E4838}" srcOrd="0" destOrd="0" presId="urn:microsoft.com/office/officeart/2005/8/layout/cycle7"/>
    <dgm:cxn modelId="{63A087BD-B42D-5540-AA00-D2CAEA24CFE9}" type="presOf" srcId="{9FC801B5-F178-A74B-86EE-5FDAA653C56E}" destId="{1A9B2868-06E6-7343-B3AF-F0C5D8FE25C0}" srcOrd="0" destOrd="0" presId="urn:microsoft.com/office/officeart/2005/8/layout/cycle7"/>
    <dgm:cxn modelId="{0CE6FDBA-5389-3B4D-9A59-245294B5DD88}" type="presOf" srcId="{693CE23C-8948-2347-A573-149F6C8F2F8F}" destId="{8473E57E-F926-3043-9CE8-63D39FE2DB51}" srcOrd="1" destOrd="0" presId="urn:microsoft.com/office/officeart/2005/8/layout/cycle7"/>
    <dgm:cxn modelId="{1AA0EE78-6BCD-0646-BE4B-27623C825B91}" type="presOf" srcId="{693CE23C-8948-2347-A573-149F6C8F2F8F}" destId="{0AC92758-0D93-F246-BE0B-F8694E46A062}" srcOrd="0" destOrd="0" presId="urn:microsoft.com/office/officeart/2005/8/layout/cycle7"/>
    <dgm:cxn modelId="{BE7E8E58-3AFA-784E-BFAE-0D389DEC2EB7}" srcId="{79D0AC96-F123-0C42-99DD-0D6BBB4AB1A9}" destId="{76E8F713-415F-1046-9C07-197BC3381CDE}" srcOrd="1" destOrd="0" parTransId="{96F7E664-D078-7040-A9E0-B8EAEB575C5D}" sibTransId="{92FC17F8-4D18-8245-A70C-9D326D4A9DD3}"/>
    <dgm:cxn modelId="{5E646FB6-326B-6047-9621-B922322398BA}" type="presOf" srcId="{92FC17F8-4D18-8245-A70C-9D326D4A9DD3}" destId="{E2A99C62-92ED-704A-B0C2-6621B97E7247}" srcOrd="1" destOrd="0" presId="urn:microsoft.com/office/officeart/2005/8/layout/cycle7"/>
    <dgm:cxn modelId="{898964A8-9315-A946-849C-56ADCEE87C0E}" type="presParOf" srcId="{072A59ED-08BA-C744-B94F-0C25B46E4838}" destId="{1A9B2868-06E6-7343-B3AF-F0C5D8FE25C0}" srcOrd="0" destOrd="0" presId="urn:microsoft.com/office/officeart/2005/8/layout/cycle7"/>
    <dgm:cxn modelId="{F43A0193-D497-2A49-8D17-260DAA7A9391}" type="presParOf" srcId="{072A59ED-08BA-C744-B94F-0C25B46E4838}" destId="{7A3F41AC-CD26-8941-B437-46D50BF48B71}" srcOrd="1" destOrd="0" presId="urn:microsoft.com/office/officeart/2005/8/layout/cycle7"/>
    <dgm:cxn modelId="{CC5A3E94-C52E-F343-A58D-D315D3ACC871}" type="presParOf" srcId="{7A3F41AC-CD26-8941-B437-46D50BF48B71}" destId="{26514580-98D5-6246-B459-F694BB9AC44B}" srcOrd="0" destOrd="0" presId="urn:microsoft.com/office/officeart/2005/8/layout/cycle7"/>
    <dgm:cxn modelId="{0C92D9C9-A3F2-AF4A-82AD-397BE94A35A0}" type="presParOf" srcId="{072A59ED-08BA-C744-B94F-0C25B46E4838}" destId="{90D304D2-F4D7-4D48-815F-E24DA5A743A0}" srcOrd="2" destOrd="0" presId="urn:microsoft.com/office/officeart/2005/8/layout/cycle7"/>
    <dgm:cxn modelId="{98DD59C9-D32D-014A-BAB1-AA18838D78C2}" type="presParOf" srcId="{072A59ED-08BA-C744-B94F-0C25B46E4838}" destId="{2B1A8E4B-F982-B042-8EAC-8DA8FCCFD8AC}" srcOrd="3" destOrd="0" presId="urn:microsoft.com/office/officeart/2005/8/layout/cycle7"/>
    <dgm:cxn modelId="{7C90102F-834D-FF46-9542-4991840779D7}" type="presParOf" srcId="{2B1A8E4B-F982-B042-8EAC-8DA8FCCFD8AC}" destId="{E2A99C62-92ED-704A-B0C2-6621B97E7247}" srcOrd="0" destOrd="0" presId="urn:microsoft.com/office/officeart/2005/8/layout/cycle7"/>
    <dgm:cxn modelId="{BD64380F-4493-3C41-9CAC-2E729C71D1BD}" type="presParOf" srcId="{072A59ED-08BA-C744-B94F-0C25B46E4838}" destId="{1BAA9713-DE2D-844D-8898-609F35C1E314}" srcOrd="4" destOrd="0" presId="urn:microsoft.com/office/officeart/2005/8/layout/cycle7"/>
    <dgm:cxn modelId="{1BBD9581-A76E-D746-845E-4430D95328F3}" type="presParOf" srcId="{072A59ED-08BA-C744-B94F-0C25B46E4838}" destId="{0AC92758-0D93-F246-BE0B-F8694E46A062}" srcOrd="5" destOrd="0" presId="urn:microsoft.com/office/officeart/2005/8/layout/cycle7"/>
    <dgm:cxn modelId="{33AA6238-9E64-064E-9293-ED77FFC12A85}" type="presParOf" srcId="{0AC92758-0D93-F246-BE0B-F8694E46A062}" destId="{8473E57E-F926-3043-9CE8-63D39FE2DB5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019B0-1400-D14E-8F6C-CE963AB63CC8}" type="doc">
      <dgm:prSet loTypeId="urn:microsoft.com/office/officeart/2005/8/layout/vList3#18" loCatId="" qsTypeId="urn:microsoft.com/office/officeart/2005/8/quickstyle/simple1" qsCatId="simple" csTypeId="urn:microsoft.com/office/officeart/2005/8/colors/colorful1#18" csCatId="colorful" phldr="1"/>
      <dgm:spPr/>
    </dgm:pt>
    <dgm:pt modelId="{A025B408-DB81-5649-937C-1A408C3AF680}" type="pres">
      <dgm:prSet presAssocID="{E38019B0-1400-D14E-8F6C-CE963AB63CC8}" presName="linearFlow" presStyleCnt="0">
        <dgm:presLayoutVars>
          <dgm:dir/>
          <dgm:resizeHandles val="exact"/>
        </dgm:presLayoutVars>
      </dgm:prSet>
      <dgm:spPr/>
    </dgm:pt>
  </dgm:ptLst>
  <dgm:cxnLst>
    <dgm:cxn modelId="{3E7ABC7E-71AB-A14E-B140-01B6CCBE7810}" type="presOf" srcId="{E38019B0-1400-D14E-8F6C-CE963AB63CC8}" destId="{A025B408-DB81-5649-937C-1A408C3AF680}" srcOrd="0" destOrd="0" presId="urn:microsoft.com/office/officeart/2005/8/layout/vList3#1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019B0-1400-D14E-8F6C-CE963AB63CC8}" type="doc">
      <dgm:prSet loTypeId="urn:microsoft.com/office/officeart/2005/8/layout/vList3#18" loCatId="" qsTypeId="urn:microsoft.com/office/officeart/2005/8/quickstyle/simple1" qsCatId="simple" csTypeId="urn:microsoft.com/office/officeart/2005/8/colors/colorful1#18" csCatId="colorful" phldr="1"/>
      <dgm:spPr/>
    </dgm:pt>
    <dgm:pt modelId="{A025B408-DB81-5649-937C-1A408C3AF680}" type="pres">
      <dgm:prSet presAssocID="{E38019B0-1400-D14E-8F6C-CE963AB63CC8}" presName="linearFlow" presStyleCnt="0">
        <dgm:presLayoutVars>
          <dgm:dir/>
          <dgm:resizeHandles val="exact"/>
        </dgm:presLayoutVars>
      </dgm:prSet>
      <dgm:spPr/>
    </dgm:pt>
  </dgm:ptLst>
  <dgm:cxnLst>
    <dgm:cxn modelId="{535944C3-EE4F-C049-8150-6803C7A6B6E8}" type="presOf" srcId="{E38019B0-1400-D14E-8F6C-CE963AB63CC8}" destId="{A025B408-DB81-5649-937C-1A408C3AF680}" srcOrd="0" destOrd="0" presId="urn:microsoft.com/office/officeart/2005/8/layout/vList3#1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8019B0-1400-D14E-8F6C-CE963AB63CC8}" type="doc">
      <dgm:prSet loTypeId="urn:microsoft.com/office/officeart/2005/8/layout/vList3#16" loCatId="" qsTypeId="urn:microsoft.com/office/officeart/2005/8/quickstyle/simple1" qsCatId="simple" csTypeId="urn:microsoft.com/office/officeart/2005/8/colors/colorful1#16" csCatId="colorful" phldr="1"/>
      <dgm:spPr/>
    </dgm:pt>
    <dgm:pt modelId="{A025B408-DB81-5649-937C-1A408C3AF680}" type="pres">
      <dgm:prSet presAssocID="{E38019B0-1400-D14E-8F6C-CE963AB63CC8}" presName="linearFlow" presStyleCnt="0">
        <dgm:presLayoutVars>
          <dgm:dir/>
          <dgm:resizeHandles val="exact"/>
        </dgm:presLayoutVars>
      </dgm:prSet>
      <dgm:spPr/>
    </dgm:pt>
  </dgm:ptLst>
  <dgm:cxnLst>
    <dgm:cxn modelId="{D89EA767-9AD1-7740-9F91-AC328276635B}" type="presOf" srcId="{E38019B0-1400-D14E-8F6C-CE963AB63CC8}" destId="{A025B408-DB81-5649-937C-1A408C3AF680}" srcOrd="0" destOrd="0" presId="urn:microsoft.com/office/officeart/2005/8/layout/vList3#1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B2868-06E6-7343-B3AF-F0C5D8FE25C0}">
      <dsp:nvSpPr>
        <dsp:cNvPr id="0" name=""/>
        <dsp:cNvSpPr/>
      </dsp:nvSpPr>
      <dsp:spPr>
        <a:xfrm>
          <a:off x="1860676" y="870433"/>
          <a:ext cx="2251476" cy="1125738"/>
        </a:xfrm>
        <a:prstGeom prst="roundRect">
          <a:avLst>
            <a:gd name="adj" fmla="val 10000"/>
          </a:avLst>
        </a:prstGeom>
        <a:solidFill>
          <a:srgbClr val="7D8C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Arial"/>
              <a:cs typeface="Arial"/>
            </a:rPr>
            <a:t>TEACHING</a:t>
          </a:r>
          <a:endParaRPr lang="en-US" sz="2700" kern="1200" dirty="0">
            <a:latin typeface="Arial"/>
            <a:cs typeface="Arial"/>
          </a:endParaRPr>
        </a:p>
      </dsp:txBody>
      <dsp:txXfrm>
        <a:off x="1893648" y="903405"/>
        <a:ext cx="2185532" cy="1059794"/>
      </dsp:txXfrm>
    </dsp:sp>
    <dsp:sp modelId="{7A3F41AC-CD26-8941-B437-46D50BF48B71}">
      <dsp:nvSpPr>
        <dsp:cNvPr id="0" name=""/>
        <dsp:cNvSpPr/>
      </dsp:nvSpPr>
      <dsp:spPr>
        <a:xfrm rot="3214447">
          <a:off x="3328802" y="2496986"/>
          <a:ext cx="1175900" cy="394008"/>
        </a:xfrm>
        <a:prstGeom prst="leftRightArrow">
          <a:avLst>
            <a:gd name="adj1" fmla="val 60000"/>
            <a:gd name="adj2" fmla="val 50000"/>
          </a:avLst>
        </a:prstGeom>
        <a:solidFill>
          <a:srgbClr val="427E9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447004" y="2575788"/>
        <a:ext cx="939496" cy="236404"/>
      </dsp:txXfrm>
    </dsp:sp>
    <dsp:sp modelId="{90D304D2-F4D7-4D48-815F-E24DA5A743A0}">
      <dsp:nvSpPr>
        <dsp:cNvPr id="0" name=""/>
        <dsp:cNvSpPr/>
      </dsp:nvSpPr>
      <dsp:spPr>
        <a:xfrm>
          <a:off x="3721353" y="3391808"/>
          <a:ext cx="2251476" cy="1125738"/>
        </a:xfrm>
        <a:prstGeom prst="roundRect">
          <a:avLst>
            <a:gd name="adj" fmla="val 10000"/>
          </a:avLst>
        </a:prstGeom>
        <a:solidFill>
          <a:srgbClr val="4156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Arial"/>
              <a:cs typeface="Arial"/>
            </a:rPr>
            <a:t>EXTENSION</a:t>
          </a:r>
          <a:endParaRPr lang="en-US" sz="2700" kern="1200" dirty="0">
            <a:latin typeface="Arial"/>
            <a:cs typeface="Arial"/>
          </a:endParaRPr>
        </a:p>
      </dsp:txBody>
      <dsp:txXfrm>
        <a:off x="3754325" y="3424780"/>
        <a:ext cx="2185532" cy="1059794"/>
      </dsp:txXfrm>
    </dsp:sp>
    <dsp:sp modelId="{2B1A8E4B-F982-B042-8EAC-8DA8FCCFD8AC}">
      <dsp:nvSpPr>
        <dsp:cNvPr id="0" name=""/>
        <dsp:cNvSpPr/>
      </dsp:nvSpPr>
      <dsp:spPr>
        <a:xfrm rot="10800000">
          <a:off x="2398464" y="3757673"/>
          <a:ext cx="1175900" cy="394008"/>
        </a:xfrm>
        <a:prstGeom prst="leftRightArrow">
          <a:avLst>
            <a:gd name="adj1" fmla="val 60000"/>
            <a:gd name="adj2" fmla="val 50000"/>
          </a:avLst>
        </a:prstGeom>
        <a:solidFill>
          <a:srgbClr val="427E9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2516666" y="3836475"/>
        <a:ext cx="939496" cy="236404"/>
      </dsp:txXfrm>
    </dsp:sp>
    <dsp:sp modelId="{1BAA9713-DE2D-844D-8898-609F35C1E314}">
      <dsp:nvSpPr>
        <dsp:cNvPr id="0" name=""/>
        <dsp:cNvSpPr/>
      </dsp:nvSpPr>
      <dsp:spPr>
        <a:xfrm>
          <a:off x="0" y="3391808"/>
          <a:ext cx="2251476" cy="1125738"/>
        </a:xfrm>
        <a:prstGeom prst="roundRect">
          <a:avLst>
            <a:gd name="adj" fmla="val 10000"/>
          </a:avLst>
        </a:prstGeom>
        <a:solidFill>
          <a:srgbClr val="D1490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Arial"/>
              <a:cs typeface="Arial"/>
            </a:rPr>
            <a:t>RESEARCH</a:t>
          </a:r>
          <a:endParaRPr lang="en-US" sz="2700" kern="1200" dirty="0">
            <a:latin typeface="Arial"/>
            <a:cs typeface="Arial"/>
          </a:endParaRPr>
        </a:p>
      </dsp:txBody>
      <dsp:txXfrm>
        <a:off x="32972" y="3424780"/>
        <a:ext cx="2185532" cy="1059794"/>
      </dsp:txXfrm>
    </dsp:sp>
    <dsp:sp modelId="{0AC92758-0D93-F246-BE0B-F8694E46A062}">
      <dsp:nvSpPr>
        <dsp:cNvPr id="0" name=""/>
        <dsp:cNvSpPr/>
      </dsp:nvSpPr>
      <dsp:spPr>
        <a:xfrm rot="18385553">
          <a:off x="1468126" y="2496986"/>
          <a:ext cx="1175900" cy="394008"/>
        </a:xfrm>
        <a:prstGeom prst="leftRightArrow">
          <a:avLst>
            <a:gd name="adj1" fmla="val 60000"/>
            <a:gd name="adj2" fmla="val 50000"/>
          </a:avLst>
        </a:prstGeom>
        <a:solidFill>
          <a:srgbClr val="427E9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1586328" y="2575788"/>
        <a:ext cx="939496" cy="236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8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8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31CB-7287-304A-B05F-5A2544714220}" type="datetimeFigureOut">
              <a:rPr lang="en-US" smtClean="0"/>
              <a:t>4/5/19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B8012-C8D7-514C-95BD-BF48D045A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4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B8012-C8D7-514C-95BD-BF48D045A7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5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1362" y="4416430"/>
            <a:ext cx="5607676" cy="418306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numCol="1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14718-6E38-469B-8F14-36BF5C4D25C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79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7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5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5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8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74688"/>
            <a:ext cx="4498975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74688"/>
            <a:ext cx="4498975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4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690282" y="4343400"/>
            <a:ext cx="552223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to sum it up…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AB26D-4D63-7C4A-8FCF-9CE9B2494A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3565-395F-414A-8B4C-788060DAEE0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641607"/>
            <a:ext cx="8229600" cy="789323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>
                <a:solidFill>
                  <a:srgbClr val="DA0002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DA0002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DA0002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DA0002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DA0002"/>
                </a:solidFill>
              </a:defRPr>
            </a:lvl5pPr>
            <a:lvl6pPr>
              <a:spcBef>
                <a:spcPts val="0"/>
              </a:spcBef>
              <a:defRPr>
                <a:solidFill>
                  <a:srgbClr val="DA0002"/>
                </a:solidFill>
              </a:defRPr>
            </a:lvl6pPr>
            <a:lvl7pPr>
              <a:spcBef>
                <a:spcPts val="0"/>
              </a:spcBef>
              <a:defRPr>
                <a:solidFill>
                  <a:srgbClr val="DA0002"/>
                </a:solidFill>
              </a:defRPr>
            </a:lvl7pPr>
            <a:lvl8pPr>
              <a:spcBef>
                <a:spcPts val="0"/>
              </a:spcBef>
              <a:defRPr>
                <a:solidFill>
                  <a:srgbClr val="DA0002"/>
                </a:solidFill>
              </a:defRPr>
            </a:lvl8pPr>
            <a:lvl9pPr>
              <a:spcBef>
                <a:spcPts val="0"/>
              </a:spcBef>
              <a:defRPr>
                <a:solidFill>
                  <a:srgbClr val="DA0002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FontTx/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FontTx/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85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299"/>
            <a:ext cx="4038600" cy="4028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97299"/>
            <a:ext cx="4038600" cy="4028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9673"/>
            <a:ext cx="4040188" cy="7543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3741"/>
            <a:ext cx="4040188" cy="41124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19673"/>
            <a:ext cx="4041775" cy="7543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3741"/>
            <a:ext cx="4041775" cy="41124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9404"/>
            <a:ext cx="3008313" cy="6768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19404"/>
            <a:ext cx="5111750" cy="51067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04847"/>
            <a:ext cx="3008313" cy="43213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717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file://localhost/Users/mpquinla/Desktop/NC%20State%20Extension%20Logos/ncstate-extension-red-ppt-header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39347"/>
            <a:ext cx="8229600" cy="388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dirty="0" smtClean="0"/>
              <a:t>Click to edit Master text styles</a:t>
            </a:r>
            <a:endParaRPr lang="en-US" altLang="en-US" dirty="0" smtClean="0">
              <a:latin typeface="Arial" charset="0"/>
            </a:endParaRPr>
          </a:p>
          <a:p>
            <a:pPr marL="1028700" lvl="1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dirty="0" smtClean="0"/>
              <a:t>Second level</a:t>
            </a:r>
          </a:p>
          <a:p>
            <a:pPr marL="1485900" lvl="2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dirty="0" smtClean="0"/>
              <a:t>Third level</a:t>
            </a:r>
          </a:p>
          <a:p>
            <a:pPr marL="1943100" lvl="3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dirty="0" smtClean="0"/>
              <a:t>Fourth level</a:t>
            </a:r>
          </a:p>
          <a:p>
            <a:pPr marL="2400300" lvl="4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4/5/19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ncstate-extension-red-ppt-header.png" descr="/Users/mpquinla/Desktop/NC State Extension Logos/ncstate-extension-red-ppt-header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9144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3716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18288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6729" y="1985868"/>
            <a:ext cx="2355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101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County centers incl.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Eastern Band of Cherokee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4114" y="799270"/>
            <a:ext cx="9144000" cy="780937"/>
          </a:xfrm>
        </p:spPr>
        <p:txBody>
          <a:bodyPr/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Extension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y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he Numbers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3905" y="3822408"/>
            <a:ext cx="28361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1.8M</a:t>
            </a:r>
            <a:endParaRPr lang="en-US" sz="3200" b="1" kern="0" dirty="0">
              <a:solidFill>
                <a:srgbClr val="CC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In-person contacts</a:t>
            </a:r>
            <a:b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</a:b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with</a:t>
            </a:r>
            <a:r>
              <a:rPr lang="en-US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North Carolinians</a:t>
            </a:r>
            <a:endParaRPr lang="en-US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6247" y="1985868"/>
            <a:ext cx="20997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967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Total</a:t>
            </a:r>
            <a:b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</a:b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employees</a:t>
            </a:r>
            <a:endParaRPr lang="en-US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664511"/>
            <a:ext cx="9144000" cy="12080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 b="1">
              <a:solidFill>
                <a:srgbClr val="CC000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14" y="5876180"/>
            <a:ext cx="411351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$2.1 BILLION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Economic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 on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North Carolina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78" y="3822408"/>
            <a:ext cx="2727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2.6M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Unique website </a:t>
            </a:r>
            <a:b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</a:b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visitors</a:t>
            </a:r>
            <a:r>
              <a:rPr lang="en-US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each year</a:t>
            </a:r>
            <a:endParaRPr lang="en-US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4798" y="5876180"/>
            <a:ext cx="41092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27-to-1 ROI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Return on government investments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3747" y="6007483"/>
            <a:ext cx="636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8974" y="1985868"/>
            <a:ext cx="2406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13,000+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Educational programs </a:t>
            </a:r>
            <a:r>
              <a:rPr lang="en-US" kern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o</a:t>
            </a: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ffered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3683" y="3822408"/>
            <a:ext cx="2116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$33M</a:t>
            </a:r>
            <a:endParaRPr lang="en-US" sz="3200" b="1" kern="0" dirty="0" smtClean="0">
              <a:solidFill>
                <a:srgbClr val="CC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Tax revenue</a:t>
            </a:r>
            <a:r>
              <a:rPr lang="en-US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generated</a:t>
            </a:r>
            <a:endParaRPr lang="en-US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4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50210" y="5707748"/>
            <a:ext cx="3248862" cy="818106"/>
            <a:chOff x="-1316983" y="2877712"/>
            <a:chExt cx="3248862" cy="818106"/>
          </a:xfrm>
        </p:grpSpPr>
        <p:pic>
          <p:nvPicPr>
            <p:cNvPr id="4" name="Picture 3" descr="contact-red-white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6983" y="2895599"/>
              <a:ext cx="952642" cy="800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264947" y="2877712"/>
              <a:ext cx="219682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W</a:t>
              </a:r>
              <a:r>
                <a:rPr lang="en-US" sz="1100" dirty="0" smtClean="0">
                  <a:latin typeface="Arial"/>
                  <a:cs typeface="Arial"/>
                </a:rPr>
                <a:t>e connec</a:t>
              </a:r>
              <a:r>
                <a:rPr lang="en-US" sz="1100" dirty="0" smtClean="0">
                  <a:latin typeface="Arial"/>
                  <a:cs typeface="Arial"/>
                </a:rPr>
                <a:t>t with</a:t>
              </a:r>
              <a:r>
                <a:rPr lang="en-US" sz="1100" dirty="0" smtClean="0">
                  <a:latin typeface="Arial"/>
                  <a:cs typeface="Arial"/>
                </a:rPr>
                <a:t> </a:t>
              </a:r>
              <a:endParaRPr lang="en-US" sz="1100" dirty="0" smtClean="0">
                <a:latin typeface="Arial"/>
                <a:cs typeface="Arial"/>
              </a:endParaRPr>
            </a:p>
            <a:p>
              <a:r>
                <a:rPr lang="en-US" sz="2400" b="1" dirty="0" smtClean="0">
                  <a:latin typeface="Arial"/>
                  <a:cs typeface="Arial"/>
                </a:rPr>
                <a:t>1.8 Million </a:t>
              </a:r>
            </a:p>
            <a:p>
              <a:r>
                <a:rPr lang="en-US" sz="1100" dirty="0">
                  <a:latin typeface="Arial"/>
                  <a:cs typeface="Arial"/>
                </a:rPr>
                <a:t>p</a:t>
              </a:r>
              <a:r>
                <a:rPr lang="en-US" sz="1100" dirty="0" smtClean="0">
                  <a:latin typeface="Arial"/>
                  <a:cs typeface="Arial"/>
                </a:rPr>
                <a:t>eople via 13,000+ programs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32960" y="5639287"/>
            <a:ext cx="3390925" cy="868680"/>
            <a:chOff x="-1225647" y="4550569"/>
            <a:chExt cx="3390925" cy="868680"/>
          </a:xfrm>
        </p:grpSpPr>
        <p:pic>
          <p:nvPicPr>
            <p:cNvPr id="7" name="Picture 6" descr="$-cycle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5647" y="4550569"/>
              <a:ext cx="868680" cy="8686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-254874" y="4773539"/>
              <a:ext cx="24201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$2.1 Billion</a:t>
              </a:r>
            </a:p>
            <a:p>
              <a:r>
                <a:rPr lang="en-US" sz="1100" dirty="0">
                  <a:latin typeface="Arial"/>
                  <a:cs typeface="Arial"/>
                </a:rPr>
                <a:t>A</a:t>
              </a:r>
              <a:r>
                <a:rPr lang="en-US" sz="1100" dirty="0" smtClean="0">
                  <a:latin typeface="Arial"/>
                  <a:cs typeface="Arial"/>
                </a:rPr>
                <a:t>nnual impact</a:t>
              </a:r>
              <a:r>
                <a:rPr lang="en-US" sz="1100" dirty="0">
                  <a:latin typeface="Arial"/>
                  <a:cs typeface="Arial"/>
                </a:rPr>
                <a:t> </a:t>
              </a:r>
              <a:r>
                <a:rPr lang="en-US" sz="1100" dirty="0" smtClean="0">
                  <a:latin typeface="Arial"/>
                  <a:cs typeface="Arial"/>
                </a:rPr>
                <a:t>on North Carolina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724267"/>
            <a:ext cx="8229600" cy="86314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CC0000"/>
                </a:solidFill>
              </a:rPr>
              <a:t>Putting Knowledge to Work Across N.C.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308" y="1532117"/>
            <a:ext cx="79044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b="1" dirty="0" smtClean="0">
                <a:latin typeface="Arial"/>
                <a:cs typeface="Arial"/>
              </a:rPr>
              <a:t>101 Local Centers, 967 Subject-</a:t>
            </a:r>
            <a:r>
              <a:rPr lang="en-US" altLang="en-US" b="1" dirty="0">
                <a:latin typeface="Arial"/>
                <a:cs typeface="Arial"/>
              </a:rPr>
              <a:t>M</a:t>
            </a:r>
            <a:r>
              <a:rPr lang="en-US" altLang="en-US" b="1" dirty="0" smtClean="0">
                <a:latin typeface="Arial"/>
                <a:cs typeface="Arial"/>
              </a:rPr>
              <a:t>atter Experts </a:t>
            </a:r>
          </a:p>
          <a:p>
            <a:pPr>
              <a:buClr>
                <a:srgbClr val="FF0000"/>
              </a:buClr>
            </a:pPr>
            <a:r>
              <a:rPr lang="en-US" altLang="en-US" sz="1600" dirty="0" smtClean="0">
                <a:latin typeface="Arial"/>
                <a:cs typeface="Arial"/>
              </a:rPr>
              <a:t>Extension offers local services in every county plus the Eastern Band of Cherokee.</a:t>
            </a:r>
          </a:p>
        </p:txBody>
      </p:sp>
      <p:pic>
        <p:nvPicPr>
          <p:cNvPr id="2" name="Picture 1" descr="Extension Annual Report DRAFT_3-22-1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25195" r="8028" b="32598"/>
          <a:stretch/>
        </p:blipFill>
        <p:spPr>
          <a:xfrm>
            <a:off x="725608" y="2380448"/>
            <a:ext cx="7692784" cy="30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2091"/>
            <a:ext cx="8229600" cy="670808"/>
          </a:xfrm>
        </p:spPr>
        <p:txBody>
          <a:bodyPr/>
          <a:lstStyle/>
          <a:p>
            <a:r>
              <a:rPr lang="en-US" dirty="0" smtClean="0"/>
              <a:t>University Extension Units</a:t>
            </a:r>
            <a:endParaRPr lang="en-US" dirty="0"/>
          </a:p>
        </p:txBody>
      </p:sp>
      <p:pic>
        <p:nvPicPr>
          <p:cNvPr id="4" name="Picture 3" descr="ncstate-ext-2x1-b-h-red-blk-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5523"/>
            <a:ext cx="3657600" cy="537703"/>
          </a:xfrm>
          <a:prstGeom prst="rect">
            <a:avLst/>
          </a:prstGeom>
        </p:spPr>
      </p:pic>
      <p:pic>
        <p:nvPicPr>
          <p:cNvPr id="7" name="Picture 6" descr="Screen Shot 2017-09-22 at 3.14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1" b="18861"/>
          <a:stretch/>
        </p:blipFill>
        <p:spPr>
          <a:xfrm>
            <a:off x="4694251" y="2889234"/>
            <a:ext cx="4343400" cy="73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904" y="4343081"/>
            <a:ext cx="7010192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 smtClean="0">
                <a:latin typeface="Arial"/>
                <a:cs typeface="Arial"/>
              </a:rPr>
              <a:t>Each </a:t>
            </a:r>
            <a:r>
              <a:rPr lang="en-US" sz="2000" dirty="0">
                <a:latin typeface="Arial"/>
                <a:cs typeface="Arial"/>
              </a:rPr>
              <a:t>school operates individual Extension units — NC State Extension </a:t>
            </a:r>
            <a:r>
              <a:rPr lang="en-US" sz="2000" dirty="0" smtClean="0">
                <a:latin typeface="Arial"/>
                <a:cs typeface="Arial"/>
              </a:rPr>
              <a:t>and </a:t>
            </a:r>
            <a:r>
              <a:rPr lang="en-US" sz="2000" dirty="0">
                <a:latin typeface="Arial"/>
                <a:cs typeface="Arial"/>
              </a:rPr>
              <a:t>Cooperative </a:t>
            </a:r>
            <a:r>
              <a:rPr lang="en-US" sz="2000" dirty="0" smtClean="0">
                <a:latin typeface="Arial"/>
                <a:cs typeface="Arial"/>
              </a:rPr>
              <a:t>Extension </a:t>
            </a:r>
            <a:r>
              <a:rPr lang="en-US" sz="2000" dirty="0">
                <a:latin typeface="Arial"/>
                <a:cs typeface="Arial"/>
              </a:rPr>
              <a:t>at N.C. A&amp;T — that offer programming both </a:t>
            </a:r>
            <a:r>
              <a:rPr lang="en-US" sz="2000" dirty="0" smtClean="0">
                <a:latin typeface="Arial"/>
                <a:cs typeface="Arial"/>
              </a:rPr>
              <a:t>independently (campus initiatives) </a:t>
            </a:r>
            <a:r>
              <a:rPr lang="en-US" sz="2000" dirty="0">
                <a:latin typeface="Arial"/>
                <a:cs typeface="Arial"/>
              </a:rPr>
              <a:t>and as a strategic </a:t>
            </a:r>
            <a:r>
              <a:rPr lang="en-US" sz="2000" dirty="0" smtClean="0">
                <a:latin typeface="Arial"/>
                <a:cs typeface="Arial"/>
              </a:rPr>
              <a:t>partnership (county programs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called </a:t>
            </a:r>
            <a:r>
              <a:rPr lang="en-US" sz="2000" b="1" dirty="0">
                <a:latin typeface="Arial"/>
                <a:cs typeface="Arial"/>
              </a:rPr>
              <a:t>N.C. Cooperative Extension</a:t>
            </a:r>
            <a:r>
              <a:rPr lang="en-US" sz="2000" b="1" dirty="0" smtClean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48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/>
        </p:nvSpPr>
        <p:spPr>
          <a:xfrm>
            <a:off x="322523" y="3958727"/>
            <a:ext cx="387026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COUNTY-BASED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initiatives always </a:t>
            </a: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partnership between NC State, N.C. A&amp;T and local </a:t>
            </a: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governments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along with other programs that are jointly funded, coordinated and developed.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N.C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Cooperative Extension is the primary identity for all local centers.</a:t>
            </a:r>
            <a:endParaRPr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731171" y="3960592"/>
            <a:ext cx="387705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CAMPUS-</a:t>
            </a:r>
            <a:r>
              <a:rPr lang="en-US" sz="1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</a:t>
            </a: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initiatives that are funded, coordinated and developed unilaterally, regardless of how or where the end products are used.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Primarily 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applies to campus </a:t>
            </a:r>
            <a:r>
              <a:rPr lang="en-US" sz="1600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specialists, programs, events, publications, etc.</a:t>
            </a:r>
            <a:endParaRPr sz="16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9" descr="NC Cooperative Extension co-brand logo_standard layouts-color.jpg"/>
          <p:cNvPicPr preferRelativeResize="0"/>
          <p:nvPr/>
        </p:nvPicPr>
        <p:blipFill rotWithShape="1">
          <a:blip r:embed="rId3">
            <a:alphaModFix/>
          </a:blip>
          <a:srcRect l="29639" t="16538" r="29497" b="63429"/>
          <a:stretch/>
        </p:blipFill>
        <p:spPr>
          <a:xfrm>
            <a:off x="970316" y="1338541"/>
            <a:ext cx="2579147" cy="97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 rot="5400000">
            <a:off x="1964348" y="3108798"/>
            <a:ext cx="592109" cy="5006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58585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9"/>
          <p:cNvSpPr/>
          <p:nvPr/>
        </p:nvSpPr>
        <p:spPr>
          <a:xfrm rot="5400000">
            <a:off x="6370005" y="3108798"/>
            <a:ext cx="592109" cy="5006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58585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998083" y="1192431"/>
            <a:ext cx="3324320" cy="1274545"/>
            <a:chOff x="4983141" y="1081824"/>
            <a:chExt cx="3324320" cy="1274545"/>
          </a:xfrm>
        </p:grpSpPr>
        <p:pic>
          <p:nvPicPr>
            <p:cNvPr id="164" name="Google Shape;164;p19" descr="Screen Shot 2017-09-22 at 3.14.57 PM.png"/>
            <p:cNvPicPr preferRelativeResize="0"/>
            <p:nvPr/>
          </p:nvPicPr>
          <p:blipFill rotWithShape="1">
            <a:blip r:embed="rId4">
              <a:alphaModFix/>
            </a:blip>
            <a:srcRect t="19041" b="18861"/>
            <a:stretch/>
          </p:blipFill>
          <p:spPr>
            <a:xfrm>
              <a:off x="4983141" y="1792876"/>
              <a:ext cx="3324320" cy="563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2;p18" descr="ncstate-ext-2x1-b-h-red-blk-rgb.jpg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78115" y="1081824"/>
              <a:ext cx="2979768" cy="4380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979073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6413"/>
            <a:ext cx="8229600" cy="1068387"/>
          </a:xfrm>
        </p:spPr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7125"/>
            <a:ext cx="8229600" cy="3103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NC </a:t>
            </a:r>
            <a:r>
              <a:rPr lang="en-US" sz="1800" dirty="0"/>
              <a:t>State Extension serves as a bridge </a:t>
            </a:r>
            <a:r>
              <a:rPr lang="en-US" sz="1800" dirty="0" smtClean="0"/>
              <a:t>to </a:t>
            </a:r>
            <a:r>
              <a:rPr lang="en-US" sz="1800" dirty="0"/>
              <a:t>our state’s preeminent research </a:t>
            </a:r>
            <a:r>
              <a:rPr lang="en-US" sz="1800" dirty="0" smtClean="0"/>
              <a:t>university</a:t>
            </a:r>
            <a:r>
              <a:rPr lang="en-US" sz="1800" dirty="0"/>
              <a:t>,</a:t>
            </a:r>
            <a:r>
              <a:rPr lang="en-US" sz="1800" dirty="0" smtClean="0"/>
              <a:t> delivering </a:t>
            </a:r>
            <a:r>
              <a:rPr lang="en-US" sz="1800" dirty="0"/>
              <a:t>lifelong skills and learning</a:t>
            </a:r>
            <a:r>
              <a:rPr lang="en-US" sz="1800" dirty="0" smtClean="0"/>
              <a:t> </a:t>
            </a:r>
            <a:r>
              <a:rPr lang="en-US" sz="1800" dirty="0"/>
              <a:t>directly into the hands of North </a:t>
            </a:r>
            <a:r>
              <a:rPr lang="en-US" sz="1800" dirty="0" smtClean="0"/>
              <a:t>Carolinians. We </a:t>
            </a:r>
            <a:r>
              <a:rPr lang="en-US" sz="1800" dirty="0"/>
              <a:t>grow North Carolina through programs and partnerships focused on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b="1" dirty="0" err="1" smtClean="0"/>
              <a:t>extension.ncsu.edu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764975"/>
              </p:ext>
            </p:extLst>
          </p:nvPr>
        </p:nvGraphicFramePr>
        <p:xfrm>
          <a:off x="641350" y="3070138"/>
          <a:ext cx="7861299" cy="280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433"/>
                <a:gridCol w="2620433"/>
                <a:gridCol w="26204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Agriculture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Food &amp; Nutrition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Youth Development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l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l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l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Connect growers with</a:t>
                      </a:r>
                    </a:p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research-based information and technology that help keep North Carolina’s $87 billion agriculture industry growing and sustainable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Help people make healthier decisions and live better lives</a:t>
                      </a:r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through programs ranging from local foods and home gardening to food safety and food preservation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endParaRPr lang="en-US" sz="1400" b="0" i="0" u="none" strike="noStrike" kern="1200" baseline="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Extension’s 4-H program is the largest youth development organization in North Carolina, helping grow over 225,000 youth each year into the leaders of tomorrow.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511300" y="3623858"/>
            <a:ext cx="6108700" cy="850900"/>
            <a:chOff x="1511300" y="3669755"/>
            <a:chExt cx="6108700" cy="850900"/>
          </a:xfrm>
        </p:grpSpPr>
        <p:pic>
          <p:nvPicPr>
            <p:cNvPr id="6" name="Picture 5" descr="Youth_4H_cmy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00" y="3669755"/>
              <a:ext cx="850900" cy="850900"/>
            </a:xfrm>
            <a:prstGeom prst="rect">
              <a:avLst/>
            </a:prstGeom>
          </p:spPr>
        </p:pic>
        <p:pic>
          <p:nvPicPr>
            <p:cNvPr id="7" name="Picture 6" descr="Food_HeartHandHealth_cmyk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200" y="3669755"/>
              <a:ext cx="778790" cy="850900"/>
            </a:xfrm>
            <a:prstGeom prst="rect">
              <a:avLst/>
            </a:prstGeom>
          </p:spPr>
        </p:pic>
        <p:pic>
          <p:nvPicPr>
            <p:cNvPr id="9" name="Picture 8" descr="Agriculture_Barn_cmyk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00" y="3669755"/>
              <a:ext cx="889000" cy="768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58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6335" y="985452"/>
            <a:ext cx="7274217" cy="5454402"/>
            <a:chOff x="766335" y="985452"/>
            <a:chExt cx="7274217" cy="5454402"/>
          </a:xfrm>
        </p:grpSpPr>
        <p:pic>
          <p:nvPicPr>
            <p:cNvPr id="4" name="Picture 3" descr="ExtensionAnnualReport2017_page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6" t="8297" r="6427" b="7131"/>
            <a:stretch/>
          </p:blipFill>
          <p:spPr>
            <a:xfrm>
              <a:off x="2108190" y="985452"/>
              <a:ext cx="5932362" cy="545440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66335" y="2843530"/>
              <a:ext cx="1420944" cy="1806825"/>
              <a:chOff x="484616" y="2840518"/>
              <a:chExt cx="1309513" cy="166513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4616" y="2840518"/>
                <a:ext cx="1309513" cy="1159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  <a:spcAft>
                    <a:spcPts val="0"/>
                  </a:spcAft>
                </a:pPr>
                <a:r>
                  <a:rPr lang="en-US" sz="6000" spc="-550" dirty="0" smtClean="0">
                    <a:solidFill>
                      <a:srgbClr val="CC0000"/>
                    </a:solidFill>
                    <a:latin typeface="Univers LT Std 47 Cn Lt"/>
                    <a:cs typeface="Univers LT Std 47 Cn Lt"/>
                  </a:rPr>
                  <a:t>27 -1</a:t>
                </a:r>
              </a:p>
              <a:p>
                <a:pPr>
                  <a:lnSpc>
                    <a:spcPct val="70000"/>
                  </a:lnSpc>
                  <a:spcAft>
                    <a:spcPts val="0"/>
                  </a:spcAft>
                </a:pPr>
                <a:r>
                  <a:rPr lang="en-US" sz="4500" b="1" spc="-250" dirty="0" smtClean="0">
                    <a:solidFill>
                      <a:srgbClr val="CC0000"/>
                    </a:solidFill>
                    <a:latin typeface="Univers LT Std 47 Cn Lt"/>
                    <a:cs typeface="Univers LT Std 47 Cn Lt"/>
                  </a:rPr>
                  <a:t>ROI</a:t>
                </a:r>
                <a:endParaRPr lang="en-US" sz="4500" b="1" spc="-250" dirty="0">
                  <a:solidFill>
                    <a:srgbClr val="CC0000"/>
                  </a:solidFill>
                  <a:latin typeface="Univers LT Std 47 Cn Lt"/>
                  <a:cs typeface="Univers LT Std 47 Cn 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12818" y="3923242"/>
                <a:ext cx="1117985" cy="58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We deliver a 27-to</a:t>
                </a:r>
                <a:r>
                  <a:rPr 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-1 return on </a:t>
                </a:r>
                <a:r>
                  <a:rPr lang="en-US" sz="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government</a:t>
                </a:r>
                <a:r>
                  <a:rPr lang="en-US" sz="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 investments </a:t>
                </a:r>
                <a:r>
                  <a:rPr 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in </a:t>
                </a:r>
                <a:r>
                  <a:rPr lang="en-US" sz="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Univers LT Std 45 Light"/>
                    <a:cs typeface="Univers LT Std 45 Light"/>
                  </a:rPr>
                  <a:t>Extension</a:t>
                </a:r>
                <a:endParaRPr 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LT Std 45 Light"/>
                  <a:cs typeface="Univers LT Std 45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90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7040"/>
            <a:ext cx="9144000" cy="990600"/>
          </a:xfrm>
        </p:spPr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Progress Through Partnerships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88" y="3874096"/>
            <a:ext cx="8416579" cy="2811484"/>
          </a:xfrm>
        </p:spPr>
        <p:txBody>
          <a:bodyPr numCol="1" spcCol="0"/>
          <a:lstStyle/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b="1" dirty="0" smtClean="0"/>
              <a:t>Federal</a:t>
            </a:r>
            <a:r>
              <a:rPr lang="en-US" sz="2000" b="1" dirty="0"/>
              <a:t>, </a:t>
            </a:r>
            <a:r>
              <a:rPr lang="en-US" sz="2000" b="1" dirty="0" smtClean="0"/>
              <a:t>State</a:t>
            </a:r>
            <a:r>
              <a:rPr lang="en-US" sz="2000" b="1" dirty="0"/>
              <a:t>, </a:t>
            </a:r>
            <a:r>
              <a:rPr lang="en-US" sz="2000" b="1" dirty="0" smtClean="0"/>
              <a:t>County Funding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b="1" dirty="0" smtClean="0"/>
              <a:t>State Match to Federal </a:t>
            </a:r>
            <a:r>
              <a:rPr lang="en-US" sz="2000" b="1" dirty="0"/>
              <a:t>C</a:t>
            </a:r>
            <a:r>
              <a:rPr lang="en-US" sz="2000" b="1" dirty="0" smtClean="0"/>
              <a:t>apacity </a:t>
            </a:r>
            <a:r>
              <a:rPr lang="en-US" sz="2000" b="1" dirty="0"/>
              <a:t>D</a:t>
            </a:r>
            <a:r>
              <a:rPr lang="en-US" sz="2000" b="1" dirty="0" smtClean="0"/>
              <a:t>ollars – 1:1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b="1" dirty="0" smtClean="0"/>
              <a:t>Unique Partnership </a:t>
            </a:r>
            <a:r>
              <a:rPr lang="en-US" sz="2000" b="1" dirty="0"/>
              <a:t>with C</a:t>
            </a:r>
            <a:r>
              <a:rPr lang="en-US" sz="2000" b="1" dirty="0" smtClean="0"/>
              <a:t>ounties</a:t>
            </a:r>
          </a:p>
          <a:p>
            <a:pPr marL="685800" lvl="1">
              <a:buClr>
                <a:srgbClr val="FF0000"/>
              </a:buClr>
              <a:buFont typeface=".HelveticaNeueDeskInterface-Regular" charset="-120"/>
              <a:buChar char="-"/>
            </a:pPr>
            <a:r>
              <a:rPr lang="en-US" sz="1800" dirty="0" smtClean="0"/>
              <a:t>Sharing </a:t>
            </a:r>
            <a:r>
              <a:rPr lang="en-US" sz="1800" dirty="0"/>
              <a:t>salaries, office space, </a:t>
            </a:r>
            <a:r>
              <a:rPr lang="en-US" sz="1800" dirty="0" smtClean="0"/>
              <a:t>etc</a:t>
            </a:r>
            <a:r>
              <a:rPr lang="en-US" sz="1800" dirty="0"/>
              <a:t>.</a:t>
            </a:r>
            <a:r>
              <a:rPr lang="en-US" sz="1800" dirty="0" smtClean="0"/>
              <a:t> </a:t>
            </a:r>
            <a:r>
              <a:rPr lang="en-US" sz="1800" dirty="0"/>
              <a:t>for </a:t>
            </a:r>
            <a:r>
              <a:rPr lang="en-US" sz="1800" dirty="0" smtClean="0"/>
              <a:t>mutual </a:t>
            </a:r>
            <a:r>
              <a:rPr lang="en-US" sz="1800" dirty="0"/>
              <a:t>benefit of serving citizens </a:t>
            </a:r>
            <a:endParaRPr lang="en-US" sz="1800" dirty="0" smtClean="0"/>
          </a:p>
          <a:p>
            <a:pPr marL="685800" lvl="1">
              <a:buClr>
                <a:srgbClr val="FF0000"/>
              </a:buClr>
              <a:buFont typeface=".HelveticaNeueDeskInterface-Regular" charset="-120"/>
              <a:buChar char="-"/>
            </a:pPr>
            <a:r>
              <a:rPr lang="en-US" sz="1800" dirty="0" smtClean="0"/>
              <a:t>We </a:t>
            </a:r>
            <a:r>
              <a:rPr lang="en-US" sz="1800" dirty="0"/>
              <a:t>desire and expect locally-identified </a:t>
            </a:r>
            <a:r>
              <a:rPr lang="en-US" sz="1800" dirty="0" smtClean="0"/>
              <a:t>needs to be the priority </a:t>
            </a:r>
            <a:r>
              <a:rPr lang="en-US" sz="1800" dirty="0"/>
              <a:t>in the areas </a:t>
            </a:r>
            <a:r>
              <a:rPr lang="en-US" sz="1800" dirty="0" smtClean="0"/>
              <a:t>to </a:t>
            </a:r>
            <a:r>
              <a:rPr lang="en-US" sz="1800" dirty="0"/>
              <a:t>which </a:t>
            </a:r>
            <a:r>
              <a:rPr lang="en-US" sz="1800" dirty="0" smtClean="0"/>
              <a:t>the universities </a:t>
            </a:r>
            <a:r>
              <a:rPr lang="en-US" sz="1800" dirty="0"/>
              <a:t>can uniquely bring their </a:t>
            </a:r>
            <a:r>
              <a:rPr lang="en-US" sz="1800" dirty="0" smtClean="0"/>
              <a:t>expertise</a:t>
            </a:r>
            <a:r>
              <a:rPr lang="en-US" sz="1800" dirty="0"/>
              <a:t> </a:t>
            </a:r>
            <a:endParaRPr lang="en-US" sz="1800" dirty="0" smtClean="0"/>
          </a:p>
          <a:p>
            <a:pPr marL="685800" lvl="1">
              <a:buClr>
                <a:srgbClr val="FF0000"/>
              </a:buClr>
              <a:buFont typeface=".HelveticaNeueDeskInterface-Regular" charset="-120"/>
              <a:buChar char="-"/>
            </a:pPr>
            <a:r>
              <a:rPr lang="en-US" sz="1800" dirty="0" smtClean="0"/>
              <a:t>Demonstration</a:t>
            </a:r>
            <a:r>
              <a:rPr lang="en-US" sz="1800" dirty="0"/>
              <a:t>, early adopters, adopters, </a:t>
            </a:r>
            <a:r>
              <a:rPr lang="en-US" sz="1800" dirty="0" smtClean="0"/>
              <a:t>etc. </a:t>
            </a:r>
            <a:endParaRPr lang="en-US" sz="1800" dirty="0"/>
          </a:p>
          <a:p>
            <a:pPr marL="685800" lvl="1">
              <a:buClr>
                <a:srgbClr val="FF0000"/>
              </a:buClr>
              <a:buFont typeface=".HelveticaNeueDeskInterface-Regular" charset="-120"/>
              <a:buChar char="-"/>
            </a:pPr>
            <a:r>
              <a:rPr lang="en-US" sz="1800" dirty="0" smtClean="0"/>
              <a:t>Strong </a:t>
            </a:r>
            <a:r>
              <a:rPr lang="en-US" sz="1800" dirty="0"/>
              <a:t>advisory network: program, county, </a:t>
            </a:r>
            <a:r>
              <a:rPr lang="en-US" sz="1800" dirty="0" smtClean="0"/>
              <a:t>state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257066" y="26160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BulletinBoard-ExtensionDisplay-082416b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898" b="28382"/>
          <a:stretch/>
        </p:blipFill>
        <p:spPr>
          <a:xfrm>
            <a:off x="739488" y="1348822"/>
            <a:ext cx="7665023" cy="24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06 at 12.50.5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>
          <a:xfrm>
            <a:off x="537267" y="667040"/>
            <a:ext cx="5701339" cy="6190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3-12-03 at 1.59.3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39936" r="36198" b="49989"/>
          <a:stretch/>
        </p:blipFill>
        <p:spPr>
          <a:xfrm>
            <a:off x="870821" y="2832288"/>
            <a:ext cx="7402359" cy="11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7709"/>
            <a:ext cx="9144000" cy="886334"/>
          </a:xfrm>
        </p:spPr>
        <p:txBody>
          <a:bodyPr/>
          <a:lstStyle/>
          <a:p>
            <a:r>
              <a:rPr lang="en-US" sz="2800" dirty="0" smtClean="0"/>
              <a:t>Building a </a:t>
            </a:r>
            <a:r>
              <a:rPr lang="en-US" sz="2800" dirty="0"/>
              <a:t>Stronger Agricultural Future for </a:t>
            </a:r>
            <a:r>
              <a:rPr lang="en-US" sz="2800" dirty="0" smtClean="0"/>
              <a:t>N.C.</a:t>
            </a:r>
            <a:endParaRPr lang="en-US" sz="2800" b="0" dirty="0"/>
          </a:p>
        </p:txBody>
      </p:sp>
      <p:sp>
        <p:nvSpPr>
          <p:cNvPr id="8" name="Rectangle 7"/>
          <p:cNvSpPr/>
          <p:nvPr/>
        </p:nvSpPr>
        <p:spPr>
          <a:xfrm>
            <a:off x="498296" y="1887809"/>
            <a:ext cx="4832257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1600" dirty="0">
                <a:latin typeface="Arial"/>
                <a:cs typeface="Arial"/>
              </a:rPr>
              <a:t>Agriculture and </a:t>
            </a:r>
            <a:r>
              <a:rPr lang="en-US" altLang="en-US" sz="1600" dirty="0" smtClean="0">
                <a:latin typeface="Arial"/>
                <a:cs typeface="Arial"/>
              </a:rPr>
              <a:t>agribusiness </a:t>
            </a:r>
            <a:r>
              <a:rPr lang="mr-IN" altLang="en-US" sz="1600" dirty="0" smtClean="0">
                <a:latin typeface="Arial"/>
                <a:cs typeface="Arial"/>
              </a:rPr>
              <a:t>–</a:t>
            </a:r>
            <a:r>
              <a:rPr lang="en-US" altLang="en-US" sz="1600" dirty="0" smtClean="0">
                <a:latin typeface="Arial"/>
                <a:cs typeface="Arial"/>
              </a:rPr>
              <a:t> food</a:t>
            </a:r>
            <a:r>
              <a:rPr lang="en-US" altLang="en-US" sz="1600" dirty="0">
                <a:latin typeface="Arial"/>
                <a:cs typeface="Arial"/>
              </a:rPr>
              <a:t>, fiber and </a:t>
            </a:r>
            <a:r>
              <a:rPr lang="en-US" altLang="en-US" sz="1600" dirty="0" smtClean="0">
                <a:latin typeface="Arial"/>
                <a:cs typeface="Arial"/>
              </a:rPr>
              <a:t>forestry </a:t>
            </a:r>
            <a:r>
              <a:rPr lang="mr-IN" altLang="en-US" sz="1600" dirty="0" smtClean="0">
                <a:latin typeface="Arial"/>
                <a:cs typeface="Arial"/>
              </a:rPr>
              <a:t>–</a:t>
            </a:r>
            <a:r>
              <a:rPr lang="en-US" altLang="en-US" sz="1600" dirty="0" smtClean="0">
                <a:latin typeface="Arial"/>
                <a:cs typeface="Arial"/>
              </a:rPr>
              <a:t> account for </a:t>
            </a:r>
            <a:r>
              <a:rPr lang="en-US" altLang="en-US" sz="1600" dirty="0">
                <a:latin typeface="Arial"/>
                <a:cs typeface="Arial"/>
              </a:rPr>
              <a:t>r</a:t>
            </a:r>
            <a:r>
              <a:rPr lang="en-US" altLang="en-US" sz="1600" dirty="0" smtClean="0">
                <a:latin typeface="Arial"/>
                <a:cs typeface="Arial"/>
              </a:rPr>
              <a:t>oughly 18 </a:t>
            </a:r>
            <a:r>
              <a:rPr lang="en-US" altLang="en-US" sz="1600" dirty="0">
                <a:latin typeface="Arial"/>
                <a:cs typeface="Arial"/>
              </a:rPr>
              <a:t>percent, or $</a:t>
            </a:r>
            <a:r>
              <a:rPr lang="en-US" altLang="en-US" sz="1600" dirty="0" smtClean="0">
                <a:latin typeface="Arial"/>
                <a:cs typeface="Arial"/>
              </a:rPr>
              <a:t>87 </a:t>
            </a:r>
            <a:r>
              <a:rPr lang="en-US" altLang="en-US" sz="1600" dirty="0">
                <a:latin typeface="Arial"/>
                <a:cs typeface="Arial"/>
              </a:rPr>
              <a:t>billion, of </a:t>
            </a:r>
            <a:r>
              <a:rPr lang="en-US" altLang="en-US" sz="1600" dirty="0" smtClean="0">
                <a:latin typeface="Arial"/>
                <a:cs typeface="Arial"/>
              </a:rPr>
              <a:t>the state’s GDP.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sz="1600" dirty="0" smtClean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1600" dirty="0" smtClean="0">
                <a:latin typeface="Arial"/>
                <a:cs typeface="Arial"/>
              </a:rPr>
              <a:t>N.C. ha</a:t>
            </a:r>
            <a:r>
              <a:rPr lang="en-US" sz="1600" dirty="0" smtClean="0">
                <a:latin typeface="Arial"/>
                <a:cs typeface="Arial"/>
              </a:rPr>
              <a:t>s </a:t>
            </a:r>
            <a:r>
              <a:rPr lang="en-US" sz="1600" dirty="0">
                <a:latin typeface="Arial"/>
                <a:cs typeface="Arial"/>
              </a:rPr>
              <a:t>the third most diverse </a:t>
            </a:r>
            <a:r>
              <a:rPr lang="en-US" sz="1600" dirty="0" err="1" smtClean="0">
                <a:latin typeface="Arial"/>
                <a:cs typeface="Arial"/>
              </a:rPr>
              <a:t>ag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economy in the country, with more than 80 commercial crops and a large animal agriculture </a:t>
            </a:r>
            <a:r>
              <a:rPr lang="en-US" sz="1600" dirty="0" smtClean="0">
                <a:latin typeface="Arial"/>
                <a:cs typeface="Arial"/>
              </a:rPr>
              <a:t>presence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spread over 48,000 farms.</a:t>
            </a:r>
            <a:endParaRPr lang="en-US" altLang="en-US" sz="1600" dirty="0" smtClean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sz="1600" dirty="0" smtClean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1600" dirty="0" smtClean="0">
                <a:latin typeface="Arial"/>
                <a:cs typeface="Arial"/>
              </a:rPr>
              <a:t>Extension discovers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implements </a:t>
            </a:r>
            <a:r>
              <a:rPr lang="en-US" sz="1600" dirty="0">
                <a:latin typeface="Arial"/>
                <a:cs typeface="Arial"/>
              </a:rPr>
              <a:t>better agricultural products and practices, </a:t>
            </a:r>
            <a:r>
              <a:rPr lang="en-US" sz="1600" dirty="0" smtClean="0">
                <a:latin typeface="Arial"/>
                <a:cs typeface="Arial"/>
              </a:rPr>
              <a:t>providing </a:t>
            </a:r>
            <a:r>
              <a:rPr lang="en-US" sz="1600" dirty="0">
                <a:latin typeface="Arial"/>
                <a:cs typeface="Arial"/>
              </a:rPr>
              <a:t>growers </a:t>
            </a:r>
            <a:r>
              <a:rPr lang="en-US" sz="1600" dirty="0" smtClean="0">
                <a:latin typeface="Arial"/>
                <a:cs typeface="Arial"/>
              </a:rPr>
              <a:t>with </a:t>
            </a:r>
            <a:r>
              <a:rPr lang="en-US" sz="1600" dirty="0">
                <a:latin typeface="Arial"/>
                <a:cs typeface="Arial"/>
              </a:rPr>
              <a:t>the resources they need to </a:t>
            </a:r>
            <a:r>
              <a:rPr lang="en-US" sz="1600" dirty="0" smtClean="0">
                <a:latin typeface="Arial"/>
                <a:cs typeface="Arial"/>
              </a:rPr>
              <a:t>continue </a:t>
            </a:r>
            <a:r>
              <a:rPr lang="en-US" sz="1600" dirty="0">
                <a:latin typeface="Arial"/>
                <a:cs typeface="Arial"/>
              </a:rPr>
              <a:t>producing high-quality, economically-significant crops and </a:t>
            </a:r>
            <a:r>
              <a:rPr lang="en-US" sz="1600" dirty="0" smtClean="0">
                <a:latin typeface="Arial"/>
                <a:cs typeface="Arial"/>
              </a:rPr>
              <a:t>livestock.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1600" dirty="0" smtClean="0">
                <a:latin typeface="Arial"/>
                <a:cs typeface="Arial"/>
              </a:rPr>
              <a:t>We also </a:t>
            </a:r>
            <a:r>
              <a:rPr lang="en-US" sz="1600" dirty="0">
                <a:latin typeface="Arial"/>
                <a:cs typeface="Arial"/>
              </a:rPr>
              <a:t>address a growing demand </a:t>
            </a:r>
            <a:r>
              <a:rPr lang="en-US" sz="1600" dirty="0" smtClean="0">
                <a:latin typeface="Arial"/>
                <a:cs typeface="Arial"/>
              </a:rPr>
              <a:t>from the </a:t>
            </a:r>
            <a:r>
              <a:rPr lang="en-US" sz="1600" dirty="0">
                <a:latin typeface="Arial"/>
                <a:cs typeface="Arial"/>
              </a:rPr>
              <a:t>public to learn </a:t>
            </a:r>
            <a:r>
              <a:rPr lang="en-US" sz="1600" dirty="0" smtClean="0">
                <a:latin typeface="Arial"/>
                <a:cs typeface="Arial"/>
              </a:rPr>
              <a:t>about </a:t>
            </a:r>
            <a:r>
              <a:rPr lang="en-US" sz="1600" dirty="0">
                <a:latin typeface="Arial"/>
                <a:cs typeface="Arial"/>
              </a:rPr>
              <a:t>where their </a:t>
            </a:r>
            <a:r>
              <a:rPr lang="en-US" sz="1600" dirty="0" smtClean="0">
                <a:latin typeface="Arial"/>
                <a:cs typeface="Arial"/>
              </a:rPr>
              <a:t>food comes </a:t>
            </a:r>
            <a:r>
              <a:rPr lang="en-US" sz="1600" dirty="0">
                <a:latin typeface="Arial"/>
                <a:cs typeface="Arial"/>
              </a:rPr>
              <a:t>from and how agriculture impacts </a:t>
            </a:r>
            <a:r>
              <a:rPr lang="en-US" sz="1600" dirty="0" smtClean="0">
                <a:latin typeface="Arial"/>
                <a:cs typeface="Arial"/>
              </a:rPr>
              <a:t>their lives.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Small Grains Field Day_Agent-specialist with grow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r="23773"/>
          <a:stretch/>
        </p:blipFill>
        <p:spPr>
          <a:xfrm>
            <a:off x="5725408" y="2197609"/>
            <a:ext cx="3030520" cy="41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Summary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56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7218"/>
            <a:ext cx="8229600" cy="31035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SLIDE TEMPLATES</a:t>
            </a:r>
          </a:p>
          <a:p>
            <a:pPr marL="0" indent="0" algn="ctr">
              <a:buNone/>
            </a:pPr>
            <a:endParaRPr lang="en-US" sz="4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i="1" dirty="0" smtClean="0">
                <a:solidFill>
                  <a:schemeClr val="bg1"/>
                </a:solidFill>
              </a:rPr>
              <a:t>Following are sample slides that you can customize as needed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8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 field_Ag crops_Western N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65"/>
          <a:stretch/>
        </p:blipFill>
        <p:spPr>
          <a:xfrm>
            <a:off x="0" y="439822"/>
            <a:ext cx="9144000" cy="32308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509606"/>
            <a:ext cx="9144000" cy="88633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/>
              <a:t>PRESENTATION TITLE</a:t>
            </a:r>
          </a:p>
          <a:p>
            <a:endParaRPr lang="en-US" sz="2000" dirty="0" smtClean="0"/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0" dirty="0" smtClean="0">
                <a:solidFill>
                  <a:srgbClr val="CC0000"/>
                </a:solidFill>
              </a:rPr>
              <a:t>Name</a:t>
            </a:r>
          </a:p>
          <a:p>
            <a:r>
              <a:rPr lang="en-US" sz="2000" b="0" dirty="0" smtClean="0">
                <a:solidFill>
                  <a:srgbClr val="CC0000"/>
                </a:solidFill>
              </a:rPr>
              <a:t>Date</a:t>
            </a:r>
            <a:endParaRPr lang="en-US" sz="2000" b="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65805" y="5943816"/>
            <a:ext cx="400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g</a:t>
            </a:r>
            <a:r>
              <a:rPr lang="en-US" sz="2000" b="1" kern="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o.ncsu.edu</a:t>
            </a:r>
            <a:r>
              <a:rPr lang="en-US" sz="2000" b="1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/</a:t>
            </a:r>
            <a:r>
              <a:rPr lang="en-US" sz="2000" b="1" kern="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ExtensionImpacts</a:t>
            </a:r>
            <a:endParaRPr lang="en-US" sz="2000" b="1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414"/>
            <a:ext cx="8229600" cy="637348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Our Extension</a:t>
            </a:r>
            <a:r>
              <a:rPr lang="en-US" sz="3600" dirty="0" smtClean="0">
                <a:solidFill>
                  <a:srgbClr val="990000"/>
                </a:solidFill>
              </a:rPr>
              <a:t> </a:t>
            </a:r>
            <a:r>
              <a:rPr lang="en-US" sz="3600" dirty="0" smtClean="0">
                <a:solidFill>
                  <a:srgbClr val="000000"/>
                </a:solidFill>
              </a:rPr>
              <a:t>Impact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7274" y="1609791"/>
            <a:ext cx="670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NC State Extension improves the lives, communities and economies of all North Carolinians through research-based programs and partnerships focused on agriculture, food and nutrition, and 4-H youth development.</a:t>
            </a:r>
            <a:endParaRPr lang="en-US" sz="1600" kern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65804" y="2954899"/>
            <a:ext cx="8012392" cy="3439926"/>
            <a:chOff x="-85675" y="1065745"/>
            <a:chExt cx="9315341" cy="3999315"/>
          </a:xfrm>
        </p:grpSpPr>
        <p:pic>
          <p:nvPicPr>
            <p:cNvPr id="3" name="Picture 2" descr="Extension is Everywhere_Impacts Handout 2018-19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0" t="57903" r="49854" b="20565"/>
            <a:stretch/>
          </p:blipFill>
          <p:spPr>
            <a:xfrm>
              <a:off x="-85675" y="1065745"/>
              <a:ext cx="4657675" cy="2953431"/>
            </a:xfrm>
            <a:prstGeom prst="rect">
              <a:avLst/>
            </a:prstGeom>
          </p:spPr>
        </p:pic>
        <p:pic>
          <p:nvPicPr>
            <p:cNvPr id="8" name="Picture 7" descr="Extension is Everywhere_Impacts Handout 2018-19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6" t="57904" r="5908" b="12938"/>
            <a:stretch/>
          </p:blipFill>
          <p:spPr>
            <a:xfrm>
              <a:off x="4572000" y="1065746"/>
              <a:ext cx="4657666" cy="399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6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069"/>
            <a:ext cx="9144000" cy="88633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Title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b="0" dirty="0" smtClean="0">
                <a:solidFill>
                  <a:srgbClr val="CC0000"/>
                </a:solidFill>
              </a:rPr>
              <a:t>Subtitle if Needed</a:t>
            </a:r>
            <a:endParaRPr lang="en-US" sz="2000" b="0" dirty="0">
              <a:solidFill>
                <a:srgbClr val="CC0000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796575"/>
              </p:ext>
            </p:extLst>
          </p:nvPr>
        </p:nvGraphicFramePr>
        <p:xfrm>
          <a:off x="-1938244" y="6283541"/>
          <a:ext cx="13099856" cy="57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550168" y="2070375"/>
            <a:ext cx="80640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Highlight/intro content about structure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funding, programming</a:t>
            </a:r>
            <a:r>
              <a:rPr lang="en-US" sz="2000" dirty="0">
                <a:latin typeface="Arial"/>
                <a:cs typeface="Arial"/>
              </a:rPr>
              <a:t>, history, </a:t>
            </a:r>
            <a:r>
              <a:rPr lang="en-US" sz="2000" dirty="0" smtClean="0">
                <a:latin typeface="Arial"/>
                <a:cs typeface="Arial"/>
              </a:rPr>
              <a:t>impacts, etc. </a:t>
            </a:r>
          </a:p>
          <a:p>
            <a:endParaRPr lang="en-US" altLang="en-US" sz="2000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altLang="en-US" sz="2000" b="1" dirty="0" smtClean="0">
                <a:latin typeface="Arial"/>
                <a:cs typeface="Arial"/>
              </a:rPr>
              <a:t>Header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000" dirty="0">
                <a:latin typeface="Arial"/>
                <a:cs typeface="Arial"/>
              </a:rPr>
              <a:t>Lorem ipsum dolor sit </a:t>
            </a:r>
            <a:r>
              <a:rPr lang="en-US" altLang="en-US" sz="2000" dirty="0" err="1">
                <a:latin typeface="Arial"/>
                <a:cs typeface="Arial"/>
              </a:rPr>
              <a:t>amet</a:t>
            </a:r>
            <a:r>
              <a:rPr lang="en-US" altLang="en-US" sz="2000" dirty="0">
                <a:latin typeface="Arial"/>
                <a:cs typeface="Arial"/>
              </a:rPr>
              <a:t>, </a:t>
            </a:r>
            <a:r>
              <a:rPr lang="en-US" altLang="en-US" sz="2000" dirty="0" err="1">
                <a:latin typeface="Arial"/>
                <a:cs typeface="Arial"/>
              </a:rPr>
              <a:t>consectetur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adipiscing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elit</a:t>
            </a:r>
            <a:r>
              <a:rPr lang="en-US" altLang="en-US" sz="2000" dirty="0">
                <a:latin typeface="Arial"/>
                <a:cs typeface="Arial"/>
              </a:rPr>
              <a:t>. </a:t>
            </a:r>
            <a:endParaRPr lang="en-US" altLang="en-US" sz="2000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endParaRPr lang="en-US" altLang="en-US" sz="2000" b="1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altLang="en-US" sz="2000" b="1" dirty="0" smtClean="0">
                <a:latin typeface="Arial"/>
                <a:cs typeface="Arial"/>
              </a:rPr>
              <a:t>Header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000" dirty="0">
                <a:latin typeface="Arial"/>
                <a:cs typeface="Arial"/>
              </a:rPr>
              <a:t>Lorem ipsum dolor sit </a:t>
            </a:r>
            <a:r>
              <a:rPr lang="en-US" altLang="en-US" sz="2000" dirty="0" err="1">
                <a:latin typeface="Arial"/>
                <a:cs typeface="Arial"/>
              </a:rPr>
              <a:t>amet</a:t>
            </a:r>
            <a:r>
              <a:rPr lang="en-US" altLang="en-US" sz="2000" dirty="0">
                <a:latin typeface="Arial"/>
                <a:cs typeface="Arial"/>
              </a:rPr>
              <a:t>, </a:t>
            </a:r>
            <a:r>
              <a:rPr lang="en-US" altLang="en-US" sz="2000" dirty="0" err="1">
                <a:latin typeface="Arial"/>
                <a:cs typeface="Arial"/>
              </a:rPr>
              <a:t>consectetur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adipiscing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elit</a:t>
            </a:r>
            <a:r>
              <a:rPr lang="en-US" altLang="en-US" sz="2000" dirty="0">
                <a:latin typeface="Arial"/>
                <a:cs typeface="Arial"/>
              </a:rPr>
              <a:t>.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sz="2000" b="1" dirty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altLang="en-US" sz="2000" b="1" dirty="0" smtClean="0">
                <a:latin typeface="Arial"/>
                <a:cs typeface="Arial"/>
              </a:rPr>
              <a:t>Header</a:t>
            </a:r>
            <a:endParaRPr lang="en-US" altLang="en-US" sz="2000" b="1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000" dirty="0">
                <a:latin typeface="Arial"/>
                <a:cs typeface="Arial"/>
              </a:rPr>
              <a:t>Lorem ipsum dolor sit </a:t>
            </a:r>
            <a:r>
              <a:rPr lang="en-US" altLang="en-US" sz="2000" dirty="0" err="1">
                <a:latin typeface="Arial"/>
                <a:cs typeface="Arial"/>
              </a:rPr>
              <a:t>amet</a:t>
            </a:r>
            <a:r>
              <a:rPr lang="en-US" altLang="en-US" sz="2000" dirty="0">
                <a:latin typeface="Arial"/>
                <a:cs typeface="Arial"/>
              </a:rPr>
              <a:t>, </a:t>
            </a:r>
            <a:r>
              <a:rPr lang="en-US" altLang="en-US" sz="2000" dirty="0" err="1">
                <a:latin typeface="Arial"/>
                <a:cs typeface="Arial"/>
              </a:rPr>
              <a:t>consectetur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adipiscing</a:t>
            </a: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err="1">
                <a:latin typeface="Arial"/>
                <a:cs typeface="Arial"/>
              </a:rPr>
              <a:t>elit</a:t>
            </a:r>
            <a:r>
              <a:rPr lang="en-US" altLang="en-US" sz="20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04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069"/>
            <a:ext cx="9144000" cy="88633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Title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b="0" dirty="0" smtClean="0">
                <a:solidFill>
                  <a:srgbClr val="CC0000"/>
                </a:solidFill>
              </a:rPr>
              <a:t>Subtitle if Needed</a:t>
            </a:r>
            <a:endParaRPr lang="en-US" sz="2000" b="0" dirty="0">
              <a:solidFill>
                <a:srgbClr val="CC0000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452545"/>
              </p:ext>
            </p:extLst>
          </p:nvPr>
        </p:nvGraphicFramePr>
        <p:xfrm>
          <a:off x="-1938244" y="6283541"/>
          <a:ext cx="13099856" cy="57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33977" y="5520626"/>
            <a:ext cx="437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Find Extension images at: </a:t>
            </a:r>
            <a:r>
              <a:rPr lang="en-US" sz="22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go.ncsu.edu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2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NCCEPhotos</a:t>
            </a:r>
            <a:endParaRPr lang="en-US" sz="22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262" y="2227896"/>
            <a:ext cx="40827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b="1" dirty="0" smtClean="0">
                <a:latin typeface="Arial" charset="0"/>
              </a:rPr>
              <a:t>Header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dirty="0">
                <a:latin typeface="Arial" charset="0"/>
              </a:rPr>
              <a:t>Lorem ipsum dolor sit </a:t>
            </a:r>
            <a:r>
              <a:rPr lang="en-US" altLang="en-US" dirty="0" err="1">
                <a:latin typeface="Arial" charset="0"/>
              </a:rPr>
              <a:t>amet</a:t>
            </a:r>
            <a:r>
              <a:rPr lang="en-US" altLang="en-US" dirty="0">
                <a:latin typeface="Arial" charset="0"/>
              </a:rPr>
              <a:t>, </a:t>
            </a:r>
            <a:r>
              <a:rPr lang="en-US" altLang="en-US" dirty="0" err="1">
                <a:latin typeface="Arial" charset="0"/>
              </a:rPr>
              <a:t>consectetur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adipiscing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elit</a:t>
            </a:r>
            <a:r>
              <a:rPr lang="en-US" altLang="en-US" dirty="0">
                <a:latin typeface="Arial" charset="0"/>
              </a:rPr>
              <a:t>. </a:t>
            </a:r>
            <a:endParaRPr lang="en-US" altLang="en-US" dirty="0" smtClean="0">
              <a:latin typeface="Arial" charset="0"/>
            </a:endParaRPr>
          </a:p>
          <a:p>
            <a:pPr>
              <a:buClr>
                <a:srgbClr val="FF0000"/>
              </a:buClr>
            </a:pPr>
            <a:endParaRPr lang="en-US" altLang="en-US" b="1" dirty="0" smtClean="0">
              <a:latin typeface="Arial" charset="0"/>
            </a:endParaRPr>
          </a:p>
          <a:p>
            <a:pPr>
              <a:buClr>
                <a:srgbClr val="FF0000"/>
              </a:buClr>
            </a:pPr>
            <a:r>
              <a:rPr lang="en-US" altLang="en-US" b="1" dirty="0" smtClean="0">
                <a:latin typeface="Arial" charset="0"/>
              </a:rPr>
              <a:t>Header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dirty="0">
                <a:latin typeface="Arial" charset="0"/>
              </a:rPr>
              <a:t>Lorem ipsum dolor sit </a:t>
            </a:r>
            <a:r>
              <a:rPr lang="en-US" altLang="en-US" dirty="0" err="1">
                <a:latin typeface="Arial" charset="0"/>
              </a:rPr>
              <a:t>amet</a:t>
            </a:r>
            <a:r>
              <a:rPr lang="en-US" altLang="en-US" dirty="0">
                <a:latin typeface="Arial" charset="0"/>
              </a:rPr>
              <a:t>, </a:t>
            </a:r>
            <a:r>
              <a:rPr lang="en-US" altLang="en-US" dirty="0" err="1">
                <a:latin typeface="Arial" charset="0"/>
              </a:rPr>
              <a:t>consectetur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adipiscing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elit</a:t>
            </a:r>
            <a:r>
              <a:rPr lang="en-US" altLang="en-US" dirty="0">
                <a:latin typeface="Arial" charset="0"/>
              </a:rPr>
              <a:t>.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b="1" dirty="0">
              <a:latin typeface="Arial" charset="0"/>
            </a:endParaRPr>
          </a:p>
          <a:p>
            <a:pPr>
              <a:buClr>
                <a:srgbClr val="FF0000"/>
              </a:buClr>
            </a:pPr>
            <a:r>
              <a:rPr lang="en-US" altLang="en-US" b="1" dirty="0" smtClean="0">
                <a:latin typeface="Arial" charset="0"/>
              </a:rPr>
              <a:t>Header</a:t>
            </a:r>
            <a:endParaRPr lang="en-US" altLang="en-US" b="1" dirty="0">
              <a:latin typeface="Arial" charset="0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dirty="0">
                <a:latin typeface="Arial" charset="0"/>
              </a:rPr>
              <a:t>Lorem ipsum dolor sit </a:t>
            </a:r>
            <a:r>
              <a:rPr lang="en-US" altLang="en-US" dirty="0" err="1">
                <a:latin typeface="Arial" charset="0"/>
              </a:rPr>
              <a:t>amet</a:t>
            </a:r>
            <a:r>
              <a:rPr lang="en-US" altLang="en-US" dirty="0">
                <a:latin typeface="Arial" charset="0"/>
              </a:rPr>
              <a:t>, </a:t>
            </a:r>
            <a:r>
              <a:rPr lang="en-US" altLang="en-US" dirty="0" err="1">
                <a:latin typeface="Arial" charset="0"/>
              </a:rPr>
              <a:t>consectetur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adipiscing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elit</a:t>
            </a:r>
            <a:r>
              <a:rPr lang="en-US" altLang="en-US" dirty="0">
                <a:latin typeface="Arial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696" y="2179349"/>
            <a:ext cx="4545338" cy="3236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8696" y="4542487"/>
            <a:ext cx="454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Select Your Image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9506"/>
            <a:ext cx="9144000" cy="53419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Title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182909"/>
              </p:ext>
            </p:extLst>
          </p:nvPr>
        </p:nvGraphicFramePr>
        <p:xfrm>
          <a:off x="-1938244" y="6283541"/>
          <a:ext cx="13099856" cy="57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5517397"/>
            <a:ext cx="3533614" cy="76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3258255" y="5709082"/>
            <a:ext cx="833298" cy="574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2804" y="4754888"/>
            <a:ext cx="42391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Header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consectetur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Header</a:t>
            </a:r>
            <a:endParaRPr lang="en-US" sz="16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consectetur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452" y="1170439"/>
            <a:ext cx="7854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sz="2400" dirty="0" smtClean="0">
                <a:latin typeface="Arial" charset="0"/>
              </a:rPr>
              <a:t>Lorem </a:t>
            </a:r>
            <a:r>
              <a:rPr lang="en-US" altLang="en-US" sz="2400" dirty="0">
                <a:latin typeface="Arial" charset="0"/>
              </a:rPr>
              <a:t>ipsum dolor sit </a:t>
            </a:r>
            <a:r>
              <a:rPr lang="en-US" altLang="en-US" sz="2400" dirty="0" err="1">
                <a:latin typeface="Arial" charset="0"/>
              </a:rPr>
              <a:t>amet</a:t>
            </a:r>
            <a:r>
              <a:rPr lang="en-US" altLang="en-US" sz="2400" dirty="0">
                <a:latin typeface="Arial" charset="0"/>
              </a:rPr>
              <a:t>, </a:t>
            </a:r>
            <a:r>
              <a:rPr lang="en-US" altLang="en-US" sz="2400" dirty="0" err="1">
                <a:latin typeface="Arial" charset="0"/>
              </a:rPr>
              <a:t>consectetur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adipiscing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elit</a:t>
            </a:r>
            <a:r>
              <a:rPr lang="en-US" altLang="en-US" sz="2400" dirty="0">
                <a:latin typeface="Arial" charset="0"/>
              </a:rPr>
              <a:t>. Integer </a:t>
            </a:r>
            <a:r>
              <a:rPr lang="en-US" altLang="en-US" sz="2400" dirty="0" err="1">
                <a:latin typeface="Arial" charset="0"/>
              </a:rPr>
              <a:t>nec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odio</a:t>
            </a:r>
            <a:r>
              <a:rPr lang="en-US" altLang="en-US" sz="2400" dirty="0">
                <a:latin typeface="Arial" charset="0"/>
              </a:rPr>
              <a:t>. </a:t>
            </a:r>
            <a:r>
              <a:rPr lang="en-US" altLang="en-US" sz="2400" dirty="0" err="1">
                <a:latin typeface="Arial" charset="0"/>
              </a:rPr>
              <a:t>Praesent</a:t>
            </a:r>
            <a:r>
              <a:rPr lang="en-US" altLang="en-US" sz="2400" dirty="0">
                <a:latin typeface="Arial" charset="0"/>
              </a:rPr>
              <a:t> libero. </a:t>
            </a:r>
            <a:r>
              <a:rPr lang="en-US" altLang="en-US" sz="2400" dirty="0" err="1">
                <a:latin typeface="Arial" charset="0"/>
              </a:rPr>
              <a:t>Sed</a:t>
            </a:r>
            <a:r>
              <a:rPr lang="en-US" altLang="en-US" sz="2400" dirty="0">
                <a:latin typeface="Arial" charset="0"/>
              </a:rPr>
              <a:t> cursus ante </a:t>
            </a:r>
            <a:r>
              <a:rPr lang="en-US" altLang="en-US" sz="2400" dirty="0" err="1">
                <a:latin typeface="Arial" charset="0"/>
              </a:rPr>
              <a:t>dapibus</a:t>
            </a:r>
            <a:r>
              <a:rPr lang="en-US" altLang="en-US" sz="2400" dirty="0">
                <a:latin typeface="Arial" charset="0"/>
              </a:rPr>
              <a:t> diam.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43460" y="4767749"/>
            <a:ext cx="42482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C0000"/>
              </a:buClr>
            </a:pPr>
            <a:r>
              <a:rPr lang="en-US" sz="1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Header</a:t>
            </a:r>
          </a:p>
          <a:p>
            <a:pPr lvl="0">
              <a:buClr>
                <a:srgbClr val="CC0000"/>
              </a:buClr>
            </a:pPr>
            <a:endParaRPr lang="en-US" sz="4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C00000"/>
              </a:buClr>
              <a:buFont typeface=".HelveticaNeueDeskInterface-Regular" charset="-120"/>
              <a:buChar char="&gt;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consectetur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C00000"/>
              </a:buClr>
              <a:buFont typeface=".HelveticaNeueDeskInterface-Regular" charset="-120"/>
              <a:buChar char="&gt;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consectetur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buClr>
                <a:srgbClr val="CC0000"/>
              </a:buClr>
              <a:buFont typeface=".HelveticaNeueDeskInterface-Regular" charset="-120"/>
              <a:buChar char="&gt;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consectetur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lvl="0" indent="-285750">
              <a:buClr>
                <a:srgbClr val="CC0000"/>
              </a:buClr>
              <a:buFont typeface=".HelveticaNeueDeskInterface-Regular" charset="-120"/>
              <a:buChar char="&gt;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consectetur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buClr>
                <a:srgbClr val="CC0000"/>
              </a:buClr>
              <a:buFont typeface=".HelveticaNeueDeskInterface-Regular" charset="-120"/>
              <a:buChar char="&gt;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consectetur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35654" y="2683182"/>
            <a:ext cx="5846306" cy="1723073"/>
            <a:chOff x="1467343" y="2683182"/>
            <a:chExt cx="5846306" cy="1723073"/>
          </a:xfrm>
        </p:grpSpPr>
        <p:pic>
          <p:nvPicPr>
            <p:cNvPr id="12" name="IdeaLightbulb.eps" descr="/Users/mpquinla/Desktop/2015_043 Plant Sciences Presentation/New Pix 012115/IdeaLightbulb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343" y="2683182"/>
              <a:ext cx="1287463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5107481" y="2968932"/>
              <a:ext cx="677862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7200" b="1" dirty="0">
                  <a:latin typeface="Arial" charset="0"/>
                  <a:cs typeface="Arial" charset="0"/>
                </a:rPr>
                <a:t>+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2915143" y="2968932"/>
              <a:ext cx="67786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7200" b="1" dirty="0">
                  <a:latin typeface="Arial" charset="0"/>
                  <a:cs typeface="Arial" charset="0"/>
                </a:rPr>
                <a:t>+</a:t>
              </a:r>
            </a:p>
          </p:txBody>
        </p:sp>
        <p:pic>
          <p:nvPicPr>
            <p:cNvPr id="8" name="Picture 7" descr="sprout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858" y="2797482"/>
              <a:ext cx="1348740" cy="1371600"/>
            </a:xfrm>
            <a:prstGeom prst="rect">
              <a:avLst/>
            </a:prstGeom>
          </p:spPr>
        </p:pic>
        <p:pic>
          <p:nvPicPr>
            <p:cNvPr id="17" name="Picture 16" descr="contact-red-white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160" y="2749152"/>
              <a:ext cx="1280489" cy="165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2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069"/>
            <a:ext cx="9144000" cy="88633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Title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b="0" dirty="0" smtClean="0">
                <a:solidFill>
                  <a:srgbClr val="CC0000"/>
                </a:solidFill>
              </a:rPr>
              <a:t>Subtitle if Needed</a:t>
            </a:r>
            <a:endParaRPr lang="en-US" sz="2000" b="0" dirty="0">
              <a:solidFill>
                <a:srgbClr val="CC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296" y="1790980"/>
            <a:ext cx="8226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400" dirty="0" err="1" smtClean="0">
                <a:latin typeface="Arial" charset="0"/>
              </a:rPr>
              <a:t>Lorem</a:t>
            </a:r>
            <a:r>
              <a:rPr lang="en-US" altLang="en-US" sz="2400" dirty="0" smtClean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ipsum</a:t>
            </a:r>
            <a:r>
              <a:rPr lang="en-US" altLang="en-US" sz="2400" dirty="0">
                <a:latin typeface="Arial" charset="0"/>
              </a:rPr>
              <a:t> dolor sit </a:t>
            </a:r>
            <a:r>
              <a:rPr lang="en-US" altLang="en-US" sz="2400" dirty="0" err="1">
                <a:latin typeface="Arial" charset="0"/>
              </a:rPr>
              <a:t>amet</a:t>
            </a:r>
            <a:r>
              <a:rPr lang="en-US" altLang="en-US" sz="2400" dirty="0">
                <a:latin typeface="Arial" charset="0"/>
              </a:rPr>
              <a:t>, </a:t>
            </a:r>
            <a:r>
              <a:rPr lang="en-US" altLang="en-US" sz="2400" dirty="0" err="1">
                <a:latin typeface="Arial" charset="0"/>
              </a:rPr>
              <a:t>consectetur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adipiscing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elit</a:t>
            </a:r>
            <a:r>
              <a:rPr lang="en-US" altLang="en-US" sz="2400" dirty="0">
                <a:latin typeface="Arial" charset="0"/>
              </a:rPr>
              <a:t>. </a:t>
            </a:r>
            <a:endParaRPr lang="en-US" altLang="en-US" sz="2400" dirty="0" smtClean="0">
              <a:latin typeface="Arial" charset="0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sz="2400" dirty="0" smtClean="0">
              <a:latin typeface="Arial" charset="0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400" dirty="0" err="1" smtClean="0">
                <a:latin typeface="Arial" charset="0"/>
              </a:rPr>
              <a:t>Lorem</a:t>
            </a:r>
            <a:r>
              <a:rPr lang="en-US" altLang="en-US" sz="2400" dirty="0" smtClean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ipsum</a:t>
            </a:r>
            <a:r>
              <a:rPr lang="en-US" altLang="en-US" sz="2400" dirty="0">
                <a:latin typeface="Arial" charset="0"/>
              </a:rPr>
              <a:t> dolor sit </a:t>
            </a:r>
            <a:r>
              <a:rPr lang="en-US" altLang="en-US" sz="2400" dirty="0" err="1">
                <a:latin typeface="Arial" charset="0"/>
              </a:rPr>
              <a:t>amet</a:t>
            </a:r>
            <a:r>
              <a:rPr lang="en-US" altLang="en-US" sz="2400" dirty="0">
                <a:latin typeface="Arial" charset="0"/>
              </a:rPr>
              <a:t>, </a:t>
            </a:r>
            <a:r>
              <a:rPr lang="en-US" altLang="en-US" sz="2400" dirty="0" err="1">
                <a:latin typeface="Arial" charset="0"/>
              </a:rPr>
              <a:t>consectetur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adipiscing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elit</a:t>
            </a:r>
            <a:r>
              <a:rPr lang="en-US" altLang="en-US" sz="2400" dirty="0">
                <a:latin typeface="Arial" charset="0"/>
              </a:rPr>
              <a:t>. </a:t>
            </a:r>
            <a:endParaRPr lang="en-US" altLang="en-US" sz="2400" dirty="0" smtClean="0">
              <a:latin typeface="Arial" charset="0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altLang="en-US" sz="2400" dirty="0">
              <a:latin typeface="Arial" charset="0"/>
            </a:endParaRP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altLang="en-US" sz="2400" dirty="0" err="1">
                <a:latin typeface="Arial" charset="0"/>
              </a:rPr>
              <a:t>Lorem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ipsum</a:t>
            </a:r>
            <a:r>
              <a:rPr lang="en-US" altLang="en-US" sz="2400" dirty="0">
                <a:latin typeface="Arial" charset="0"/>
              </a:rPr>
              <a:t> dolor sit </a:t>
            </a:r>
            <a:r>
              <a:rPr lang="en-US" altLang="en-US" sz="2400" dirty="0" err="1">
                <a:latin typeface="Arial" charset="0"/>
              </a:rPr>
              <a:t>amet</a:t>
            </a:r>
            <a:r>
              <a:rPr lang="en-US" altLang="en-US" sz="2400" dirty="0">
                <a:latin typeface="Arial" charset="0"/>
              </a:rPr>
              <a:t>, </a:t>
            </a:r>
            <a:r>
              <a:rPr lang="en-US" altLang="en-US" sz="2400" dirty="0" err="1">
                <a:latin typeface="Arial" charset="0"/>
              </a:rPr>
              <a:t>consectetur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adipiscing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elit</a:t>
            </a:r>
            <a:r>
              <a:rPr lang="en-US" altLang="en-US" sz="2400" dirty="0">
                <a:latin typeface="Arial" charset="0"/>
              </a:rPr>
              <a:t>. </a:t>
            </a:r>
          </a:p>
        </p:txBody>
      </p:sp>
      <p:pic>
        <p:nvPicPr>
          <p:cNvPr id="4" name="Picture 3" descr="Co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b="25097"/>
          <a:stretch/>
        </p:blipFill>
        <p:spPr>
          <a:xfrm>
            <a:off x="1053549" y="3882962"/>
            <a:ext cx="7036901" cy="27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55693"/>
            <a:ext cx="9144001" cy="6510795"/>
          </a:xfrm>
          <a:prstGeom prst="rect">
            <a:avLst/>
          </a:prstGeom>
        </p:spPr>
      </p:pic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0" y="72483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/>
              <a:t>Title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200" dirty="0" smtClean="0">
                <a:solidFill>
                  <a:srgbClr val="C00000"/>
                </a:solidFill>
              </a:rPr>
              <a:t>Subtitle if Needed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" y="5003320"/>
            <a:ext cx="9144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Select Your Image</a:t>
            </a:r>
            <a:endParaRPr lang="en-US" sz="6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undabout-aeir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2" r="16622" b="37867"/>
          <a:stretch/>
        </p:blipFill>
        <p:spPr>
          <a:xfrm>
            <a:off x="0" y="3899647"/>
            <a:ext cx="9144000" cy="295835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939847" y="1655785"/>
            <a:ext cx="526430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90000"/>
                </a:solidFill>
                <a:latin typeface="+mj-lt"/>
                <a:ea typeface="ＭＳ Ｐゴシック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dist"/>
            <a:r>
              <a:rPr lang="en-US" sz="4800" dirty="0" smtClean="0">
                <a:latin typeface="Arial"/>
                <a:cs typeface="Arial"/>
              </a:rPr>
              <a:t>QUESTIONS?</a:t>
            </a:r>
          </a:p>
          <a:p>
            <a:pPr algn="dist"/>
            <a:endParaRPr lang="en-US" sz="2400" b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dist"/>
            <a:r>
              <a:rPr lang="en-US" sz="2400" b="0" dirty="0" smtClean="0">
                <a:solidFill>
                  <a:schemeClr val="tx1"/>
                </a:solidFill>
                <a:latin typeface="Arial"/>
                <a:cs typeface="Arial"/>
              </a:rPr>
              <a:t>Insert Name  </a:t>
            </a:r>
            <a:r>
              <a:rPr lang="en-US" sz="2400" b="0" dirty="0">
                <a:solidFill>
                  <a:schemeClr val="tx1"/>
                </a:solidFill>
                <a:latin typeface="Arial"/>
                <a:cs typeface="Arial"/>
              </a:rPr>
              <a:t>|  </a:t>
            </a:r>
            <a:r>
              <a:rPr lang="en-US" sz="2400" b="0" dirty="0" smtClean="0">
                <a:solidFill>
                  <a:schemeClr val="tx1"/>
                </a:solidFill>
                <a:latin typeface="Arial"/>
                <a:cs typeface="Arial"/>
              </a:rPr>
              <a:t>Insert Email</a:t>
            </a:r>
            <a:endParaRPr lang="en-US" sz="24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20901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1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ctr"/>
          <a:lstStyle/>
          <a:p>
            <a:r>
              <a:rPr lang="en-US" dirty="0"/>
              <a:t>Morrill Acts of 1862 &amp; 1890</a:t>
            </a:r>
            <a:endParaRPr lang="en-US" sz="3600" dirty="0">
              <a:solidFill>
                <a:srgbClr val="0000B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96" y="1730500"/>
            <a:ext cx="5282319" cy="3999730"/>
          </a:xfrm>
        </p:spPr>
        <p:txBody>
          <a:bodyPr numCol="1" spcCol="0"/>
          <a:lstStyle/>
          <a:p>
            <a:pPr marL="0" indent="0">
              <a:spcAft>
                <a:spcPts val="2400"/>
              </a:spcAft>
              <a:buNone/>
            </a:pPr>
            <a:endParaRPr lang="en-US" sz="2000" dirty="0" smtClean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dirty="0" smtClean="0"/>
              <a:t>July </a:t>
            </a:r>
            <a:r>
              <a:rPr lang="en-US" sz="2000" dirty="0"/>
              <a:t>2, 1862 (signed </a:t>
            </a:r>
            <a:r>
              <a:rPr lang="en-US" sz="2000" dirty="0" smtClean="0"/>
              <a:t>by President </a:t>
            </a:r>
            <a:r>
              <a:rPr lang="en-US" sz="2000" dirty="0"/>
              <a:t>Lincoln</a:t>
            </a:r>
            <a:r>
              <a:rPr lang="en-US" sz="2000" dirty="0" smtClean="0"/>
              <a:t>)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sz="2000" dirty="0" smtClean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dirty="0" smtClean="0"/>
              <a:t>Congress approved </a:t>
            </a:r>
            <a:r>
              <a:rPr lang="en-US" sz="2000" dirty="0"/>
              <a:t>the </a:t>
            </a:r>
            <a:r>
              <a:rPr lang="en-US" sz="2000" dirty="0" smtClean="0"/>
              <a:t>sale </a:t>
            </a:r>
            <a:r>
              <a:rPr lang="en-US" sz="2000" dirty="0"/>
              <a:t>of 30,000 acres of public land per member of </a:t>
            </a:r>
            <a:r>
              <a:rPr lang="en-US" sz="2000" dirty="0" smtClean="0"/>
              <a:t>Congress ($</a:t>
            </a:r>
            <a:r>
              <a:rPr lang="en-US" sz="2000" dirty="0"/>
              <a:t>1.25/</a:t>
            </a:r>
            <a:r>
              <a:rPr lang="en-US" sz="2000" dirty="0" smtClean="0"/>
              <a:t>acre) to create </a:t>
            </a:r>
            <a:r>
              <a:rPr lang="en-US" sz="2000" dirty="0"/>
              <a:t>at least one </a:t>
            </a:r>
            <a:r>
              <a:rPr lang="en-US" sz="2000" dirty="0" smtClean="0"/>
              <a:t>“land-grant” college </a:t>
            </a:r>
            <a:r>
              <a:rPr lang="en-US" sz="2000" dirty="0"/>
              <a:t>in each </a:t>
            </a:r>
            <a:r>
              <a:rPr lang="en-US" sz="2000" dirty="0" smtClean="0"/>
              <a:t>state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sz="2000" dirty="0" smtClean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2000" dirty="0" smtClean="0"/>
              <a:t>In North Carolina, this involved Agriculture </a:t>
            </a:r>
            <a:r>
              <a:rPr lang="en-US" sz="2000" dirty="0"/>
              <a:t>and Mechanical </a:t>
            </a:r>
            <a:r>
              <a:rPr lang="en-US" sz="2000" dirty="0" smtClean="0"/>
              <a:t>Arts and NC </a:t>
            </a:r>
            <a:r>
              <a:rPr lang="en-US" sz="2000" dirty="0"/>
              <a:t>State University </a:t>
            </a:r>
            <a:r>
              <a:rPr lang="en-US" sz="2000" dirty="0" smtClean="0"/>
              <a:t>1887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38" y="2941214"/>
            <a:ext cx="2121098" cy="22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609600"/>
            <a:ext cx="5829300" cy="990600"/>
          </a:xfrm>
        </p:spPr>
        <p:txBody>
          <a:bodyPr anchor="ctr"/>
          <a:lstStyle/>
          <a:p>
            <a:r>
              <a:rPr lang="en-US" dirty="0"/>
              <a:t>Smith-Lever Act of 1914</a:t>
            </a:r>
            <a:endParaRPr lang="en-US" sz="3600" dirty="0">
              <a:solidFill>
                <a:srgbClr val="0000B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15" y="1775560"/>
            <a:ext cx="5218268" cy="4648200"/>
          </a:xfrm>
        </p:spPr>
        <p:txBody>
          <a:bodyPr numCol="1" spcCol="0"/>
          <a:lstStyle/>
          <a:p>
            <a:pPr marL="0" indent="0">
              <a:buNone/>
            </a:pPr>
            <a:r>
              <a:rPr lang="en-US" sz="1600" b="1" dirty="0"/>
              <a:t>     May 8, </a:t>
            </a:r>
            <a:r>
              <a:rPr lang="en-US" sz="1600" b="1" dirty="0" smtClean="0"/>
              <a:t>1914</a:t>
            </a:r>
            <a:br>
              <a:rPr lang="en-US" sz="1600" b="1" dirty="0" smtClean="0"/>
            </a:br>
            <a:endParaRPr lang="en-US" sz="1600" b="1" dirty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1600" dirty="0" smtClean="0"/>
              <a:t>Established </a:t>
            </a:r>
            <a:r>
              <a:rPr lang="en-US" sz="1600" dirty="0"/>
              <a:t>a national Cooperative Extension Service </a:t>
            </a:r>
            <a:r>
              <a:rPr lang="en-US" sz="1600" dirty="0" smtClean="0"/>
              <a:t>to extend </a:t>
            </a:r>
            <a:r>
              <a:rPr lang="en-US" sz="1600" dirty="0"/>
              <a:t>outreach programs through land-grant universities to educate rural Americans </a:t>
            </a:r>
            <a:r>
              <a:rPr lang="en-US" sz="1600" dirty="0" smtClean="0"/>
              <a:t>on </a:t>
            </a:r>
            <a:r>
              <a:rPr lang="en-US" sz="1600" dirty="0"/>
              <a:t>advances in agricultural practices and </a:t>
            </a:r>
            <a:r>
              <a:rPr lang="en-US" sz="1600" dirty="0" smtClean="0"/>
              <a:t>technology.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sz="1600" dirty="0" smtClean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1600" dirty="0" smtClean="0"/>
              <a:t>These </a:t>
            </a:r>
            <a:r>
              <a:rPr lang="en-US" sz="1600" dirty="0"/>
              <a:t>advances helped increase American agricultural productivity dramatically throughout the </a:t>
            </a:r>
            <a:r>
              <a:rPr lang="en-US" sz="1600" dirty="0" smtClean="0"/>
              <a:t>20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century. </a:t>
            </a:r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endParaRPr lang="en-US" sz="1600" dirty="0" smtClean="0"/>
          </a:p>
          <a:p>
            <a:pPr marL="285750" indent="-285750">
              <a:buClr>
                <a:srgbClr val="FF0000"/>
              </a:buClr>
              <a:buFont typeface=".HelveticaNeueDeskInterface-Regular" charset="-120"/>
              <a:buChar char="&gt;"/>
            </a:pPr>
            <a:r>
              <a:rPr lang="en-US" sz="1600" dirty="0" smtClean="0"/>
              <a:t>Today</a:t>
            </a:r>
            <a:r>
              <a:rPr lang="en-US" sz="1600" dirty="0"/>
              <a:t>, Cooperative Extension continues to serve the educational and developmental needs of communities across the United States by </a:t>
            </a:r>
            <a:r>
              <a:rPr lang="en-US" sz="1600" dirty="0" smtClean="0"/>
              <a:t>helping </a:t>
            </a:r>
            <a:r>
              <a:rPr lang="en-US" sz="1600" dirty="0"/>
              <a:t>citizens keep pace with </a:t>
            </a:r>
            <a:r>
              <a:rPr lang="en-US" sz="1600" dirty="0" smtClean="0"/>
              <a:t>rapid </a:t>
            </a:r>
            <a:r>
              <a:rPr lang="en-US" sz="1600" dirty="0"/>
              <a:t>modern advances in agriculture techniques and technologies.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09" y="2748147"/>
            <a:ext cx="2228849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83289"/>
            <a:ext cx="7772400" cy="990600"/>
          </a:xfrm>
        </p:spPr>
        <p:txBody>
          <a:bodyPr anchor="ctr"/>
          <a:lstStyle/>
          <a:p>
            <a:r>
              <a:rPr lang="en-US" dirty="0"/>
              <a:t>Smith-Lever History</a:t>
            </a:r>
            <a:endParaRPr lang="en-US" sz="3600" dirty="0">
              <a:solidFill>
                <a:srgbClr val="0000B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79" y="1969289"/>
            <a:ext cx="8645122" cy="1981200"/>
          </a:xfrm>
        </p:spPr>
        <p:txBody>
          <a:bodyPr numCol="1" spcCol="0"/>
          <a:lstStyle/>
          <a:p>
            <a:pPr marL="0" indent="0" algn="ctr">
              <a:buNone/>
            </a:pPr>
            <a:r>
              <a:rPr lang="en-US" sz="2000" dirty="0"/>
              <a:t>Authored by </a:t>
            </a:r>
            <a:r>
              <a:rPr lang="en-US" sz="2000" dirty="0" smtClean="0"/>
              <a:t>Sen. </a:t>
            </a:r>
            <a:r>
              <a:rPr lang="en-US" sz="2000" dirty="0" err="1"/>
              <a:t>Hoke</a:t>
            </a:r>
            <a:r>
              <a:rPr lang="en-US" sz="2000" dirty="0"/>
              <a:t> Smith of Georgia (born in Catawba </a:t>
            </a:r>
            <a:r>
              <a:rPr lang="en-US" sz="2000" dirty="0" smtClean="0"/>
              <a:t>County, N.C.) </a:t>
            </a:r>
            <a:r>
              <a:rPr lang="en-US" sz="2000" dirty="0"/>
              <a:t>and </a:t>
            </a:r>
            <a:r>
              <a:rPr lang="en-US" sz="2000" dirty="0" smtClean="0"/>
              <a:t>Rep. </a:t>
            </a:r>
            <a:r>
              <a:rPr lang="en-US" sz="2000" dirty="0"/>
              <a:t>Asbury Lever of South Carolina, the Smith-Lever Act was the culmination of years of advocacy by farm groups and others who believed that rural Americans needed more opportunities and education in order to sustain a vibrant American economy and democracy.</a:t>
            </a: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36" y="4026478"/>
            <a:ext cx="3721128" cy="20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696918"/>
            <a:ext cx="5829300" cy="990600"/>
          </a:xfrm>
        </p:spPr>
        <p:txBody>
          <a:bodyPr anchor="ctr"/>
          <a:lstStyle/>
          <a:p>
            <a:r>
              <a:rPr lang="en-US" dirty="0"/>
              <a:t>Land-Grant University Model</a:t>
            </a:r>
            <a:endParaRPr lang="en-US" sz="3600" dirty="0">
              <a:solidFill>
                <a:srgbClr val="0000B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6895" y="28733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97124557"/>
              </p:ext>
            </p:extLst>
          </p:nvPr>
        </p:nvGraphicFramePr>
        <p:xfrm>
          <a:off x="1585585" y="1458025"/>
          <a:ext cx="5972830" cy="468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323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00073"/>
            <a:ext cx="7620000" cy="129540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North Carolina is </a:t>
            </a:r>
            <a:r>
              <a:rPr lang="en-US" sz="1600" dirty="0" smtClean="0"/>
              <a:t>home to </a:t>
            </a:r>
            <a:r>
              <a:rPr lang="en-US" sz="1600" dirty="0"/>
              <a:t>two land-grant </a:t>
            </a:r>
            <a:r>
              <a:rPr lang="en-US" sz="1600" dirty="0" smtClean="0"/>
              <a:t>institutions: </a:t>
            </a:r>
            <a:r>
              <a:rPr lang="en-US" sz="1600" dirty="0"/>
              <a:t>NC State University and N.C. A&amp;T State University. </a:t>
            </a:r>
            <a:r>
              <a:rPr lang="en-US" sz="1600" dirty="0" smtClean="0"/>
              <a:t>The universities work alongside federal, state and local governments to form a strategic partnership called </a:t>
            </a:r>
            <a:r>
              <a:rPr lang="en-US" sz="1600" b="1" dirty="0" smtClean="0"/>
              <a:t>N.C. Cooperative Extension</a:t>
            </a:r>
            <a:r>
              <a:rPr lang="en-US" sz="16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Each school operates individual Extension units — NC State Extension and </a:t>
            </a:r>
            <a:r>
              <a:rPr lang="en-US" sz="1600" dirty="0" smtClean="0"/>
              <a:t>Cooperative </a:t>
            </a:r>
            <a:r>
              <a:rPr lang="en-US" sz="1600" dirty="0"/>
              <a:t>Extension </a:t>
            </a:r>
            <a:r>
              <a:rPr lang="en-US" sz="1600" dirty="0" smtClean="0"/>
              <a:t>at </a:t>
            </a:r>
            <a:r>
              <a:rPr lang="en-US" sz="1600" dirty="0"/>
              <a:t>N.C. A&amp;T — that offer programming both independently and </a:t>
            </a:r>
            <a:r>
              <a:rPr lang="en-US" sz="1600" dirty="0" smtClean="0"/>
              <a:t>through their N.C</a:t>
            </a:r>
            <a:r>
              <a:rPr lang="en-US" sz="1600" dirty="0"/>
              <a:t>. Cooperative </a:t>
            </a:r>
            <a:r>
              <a:rPr lang="en-US" sz="1600" dirty="0" smtClean="0"/>
              <a:t>Extension partnership.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92670"/>
            <a:ext cx="9144000" cy="886334"/>
          </a:xfrm>
        </p:spPr>
        <p:txBody>
          <a:bodyPr/>
          <a:lstStyle/>
          <a:p>
            <a:r>
              <a:rPr lang="en-US" dirty="0" smtClean="0"/>
              <a:t>How Extension Works</a:t>
            </a:r>
            <a:endParaRPr lang="en-US" sz="2000" b="0" dirty="0"/>
          </a:p>
        </p:txBody>
      </p:sp>
      <p:pic>
        <p:nvPicPr>
          <p:cNvPr id="7" name="Picture 6" descr="NCCE-Horizontal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65625"/>
            <a:ext cx="4572000" cy="809338"/>
          </a:xfrm>
          <a:prstGeom prst="rect">
            <a:avLst/>
          </a:prstGeom>
        </p:spPr>
      </p:pic>
      <p:pic>
        <p:nvPicPr>
          <p:cNvPr id="8" name="Picture 7" descr="ncstate-ext-2x1-b-h-red-blk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6" y="4522690"/>
            <a:ext cx="2322135" cy="341377"/>
          </a:xfrm>
          <a:prstGeom prst="rect">
            <a:avLst/>
          </a:prstGeom>
        </p:spPr>
      </p:pic>
      <p:pic>
        <p:nvPicPr>
          <p:cNvPr id="9" name="Picture 8" descr="Screen Shot 2017-09-22 at 3.14.5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1" b="18861"/>
          <a:stretch/>
        </p:blipFill>
        <p:spPr>
          <a:xfrm>
            <a:off x="6386466" y="4476793"/>
            <a:ext cx="2757534" cy="467419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385274" y="5215949"/>
            <a:ext cx="6400800" cy="646394"/>
            <a:chOff x="1385274" y="4896069"/>
            <a:chExt cx="6400800" cy="646394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>
              <a:off x="1385274" y="5211383"/>
              <a:ext cx="64008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85274" y="4896069"/>
              <a:ext cx="0" cy="31531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786074" y="4896069"/>
              <a:ext cx="0" cy="31531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66745" y="5211383"/>
              <a:ext cx="0" cy="33108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909138" y="3869228"/>
            <a:ext cx="850900" cy="1066553"/>
            <a:chOff x="4141295" y="3475251"/>
            <a:chExt cx="850900" cy="10665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t="72039"/>
            <a:stretch/>
          </p:blipFill>
          <p:spPr>
            <a:xfrm>
              <a:off x="4141295" y="4090809"/>
              <a:ext cx="850900" cy="4509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t="1" b="68246"/>
            <a:stretch/>
          </p:blipFill>
          <p:spPr>
            <a:xfrm>
              <a:off x="4141295" y="3475251"/>
              <a:ext cx="850900" cy="51217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018380" y="4381402"/>
            <a:ext cx="134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Local Governments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280263" y="5215949"/>
            <a:ext cx="0" cy="3310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90245" y="5215949"/>
            <a:ext cx="0" cy="3310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312711" y="813800"/>
            <a:ext cx="8518578" cy="768734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Extension Districts Map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 descr="NCextension-districtmap-01291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3"/>
          <a:stretch/>
        </p:blipFill>
        <p:spPr>
          <a:xfrm>
            <a:off x="134470" y="1796826"/>
            <a:ext cx="8875059" cy="424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2" name="Picture 1" descr="ExtensionAnnualReport2017_page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" r="6930" b="1250"/>
            <a:stretch/>
          </p:blipFill>
          <p:spPr>
            <a:xfrm>
              <a:off x="316831" y="1"/>
              <a:ext cx="8510338" cy="6858000"/>
            </a:xfrm>
            <a:prstGeom prst="rect">
              <a:avLst/>
            </a:prstGeom>
          </p:spPr>
        </p:pic>
        <p:pic>
          <p:nvPicPr>
            <p:cNvPr id="3" name="Picture 2" descr="ExtensionAnnualReport2017_pages.pdf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" r="6930" b="92324"/>
            <a:stretch/>
          </p:blipFill>
          <p:spPr>
            <a:xfrm rot="16200000">
              <a:off x="-3217528" y="3217528"/>
              <a:ext cx="6858000" cy="422944"/>
            </a:xfrm>
            <a:prstGeom prst="rect">
              <a:avLst/>
            </a:prstGeom>
          </p:spPr>
        </p:pic>
        <p:pic>
          <p:nvPicPr>
            <p:cNvPr id="4" name="Picture 3" descr="ExtensionAnnualReport2017_pages.pdf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" r="6930" b="92324"/>
            <a:stretch/>
          </p:blipFill>
          <p:spPr>
            <a:xfrm rot="16200000">
              <a:off x="5503528" y="3217528"/>
              <a:ext cx="6858000" cy="422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18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CStateExtension_PowerPoint Template_Red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NCStateExtension_PowerPoint Template_RedHeader.potx</Template>
  <TotalTime>39765</TotalTime>
  <Words>1089</Words>
  <Application>Microsoft Macintosh PowerPoint</Application>
  <PresentationFormat>On-screen Show (4:3)</PresentationFormat>
  <Paragraphs>192</Paragraphs>
  <Slides>25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NCStateExtension_PowerPoint Template_RedHeader</vt:lpstr>
      <vt:lpstr>Extension by the Numbers</vt:lpstr>
      <vt:lpstr>Our Extension Impact</vt:lpstr>
      <vt:lpstr>Morrill Acts of 1862 &amp; 1890</vt:lpstr>
      <vt:lpstr>Smith-Lever Act of 1914</vt:lpstr>
      <vt:lpstr>Smith-Lever History</vt:lpstr>
      <vt:lpstr>Land-Grant University Model</vt:lpstr>
      <vt:lpstr>How Extension Works</vt:lpstr>
      <vt:lpstr>Extension Districts Map</vt:lpstr>
      <vt:lpstr>PowerPoint Presentation</vt:lpstr>
      <vt:lpstr>PowerPoint Presentation</vt:lpstr>
      <vt:lpstr>University Extension Units</vt:lpstr>
      <vt:lpstr>PowerPoint Presentation</vt:lpstr>
      <vt:lpstr>What We Do</vt:lpstr>
      <vt:lpstr>PowerPoint Presentation</vt:lpstr>
      <vt:lpstr>Progress Through Partnerships</vt:lpstr>
      <vt:lpstr>PowerPoint Presentation</vt:lpstr>
      <vt:lpstr>Building a Stronger Agricultural Future for N.C.</vt:lpstr>
      <vt:lpstr>Next Steps Summary</vt:lpstr>
      <vt:lpstr>PowerPoint Presentation</vt:lpstr>
      <vt:lpstr>Title Subtitle if Needed</vt:lpstr>
      <vt:lpstr>Title Subtitle if Needed</vt:lpstr>
      <vt:lpstr>Title</vt:lpstr>
      <vt:lpstr>Title Subtitle if Needed</vt:lpstr>
      <vt:lpstr>PowerPoint Presentation</vt:lpstr>
      <vt:lpstr>PowerPoint Presentation</vt:lpstr>
    </vt:vector>
  </TitlesOfParts>
  <Company>NC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 Dearmon</dc:creator>
  <cp:lastModifiedBy>Justin Moore</cp:lastModifiedBy>
  <cp:revision>392</cp:revision>
  <dcterms:created xsi:type="dcterms:W3CDTF">2014-04-10T19:16:28Z</dcterms:created>
  <dcterms:modified xsi:type="dcterms:W3CDTF">2019-04-16T14:51:59Z</dcterms:modified>
</cp:coreProperties>
</file>