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75" r:id="rId15"/>
    <p:sldId id="268" r:id="rId16"/>
    <p:sldId id="269" r:id="rId17"/>
    <p:sldId id="270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98"/>
    <p:restoredTop sz="91652"/>
  </p:normalViewPr>
  <p:slideViewPr>
    <p:cSldViewPr snapToGrid="0" snapToObjects="1">
      <p:cViewPr varScale="1">
        <p:scale>
          <a:sx n="86" d="100"/>
          <a:sy n="86" d="100"/>
        </p:scale>
        <p:origin x="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0A6B88-D23A-5642-906D-49270C7B419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C77ED41-69BB-884A-9C9A-283E646F84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uaex.edu/publications/pdf/fsa-9608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uri.edu/sheepngoat/files/McMaster-Test_Final3.pdf" TargetMode="External"/><Relationship Id="rId2" Type="http://schemas.openxmlformats.org/officeDocument/2006/relationships/hyperlink" Target="http://www.uaex.edu/publications/pdf/fsa-96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554" y="2270258"/>
            <a:ext cx="7772400" cy="1470025"/>
          </a:xfrm>
        </p:spPr>
        <p:txBody>
          <a:bodyPr/>
          <a:lstStyle/>
          <a:p>
            <a:r>
              <a:rPr lang="en-US" sz="6000" dirty="0"/>
              <a:t>FECAL EGG COUNT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4962896"/>
            <a:ext cx="8458199" cy="1752600"/>
          </a:xfrm>
        </p:spPr>
        <p:txBody>
          <a:bodyPr>
            <a:normAutofit/>
          </a:bodyPr>
          <a:lstStyle/>
          <a:p>
            <a:r>
              <a:rPr lang="en-US" sz="3200" dirty="0"/>
              <a:t>Michelle South</a:t>
            </a:r>
          </a:p>
          <a:p>
            <a:r>
              <a:rPr lang="en-US" sz="3200" dirty="0"/>
              <a:t>Area Extension Agent, Agriculture - Livestock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56E84-811A-564D-AB28-460983BE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22" y="6029499"/>
            <a:ext cx="2615541" cy="6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352492"/>
            <a:ext cx="4381500" cy="3217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33" y="3429000"/>
            <a:ext cx="4762500" cy="317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232AD-A226-F84E-A5CC-B5CD683B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4" y="5769746"/>
            <a:ext cx="2587169" cy="678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EB263-8C10-F845-A63A-23351A24AF49}"/>
              </a:ext>
            </a:extLst>
          </p:cNvPr>
          <p:cNvSpPr/>
          <p:nvPr/>
        </p:nvSpPr>
        <p:spPr>
          <a:xfrm>
            <a:off x="483502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1B29F-C1D6-4746-866C-B416813ED7B2}"/>
              </a:ext>
            </a:extLst>
          </p:cNvPr>
          <p:cNvSpPr/>
          <p:nvPr/>
        </p:nvSpPr>
        <p:spPr>
          <a:xfrm>
            <a:off x="924873" y="3267173"/>
            <a:ext cx="22765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</a:t>
            </a:r>
            <a:r>
              <a:rPr lang="en-US" sz="800" dirty="0" err="1">
                <a:solidFill>
                  <a:schemeClr val="bg1"/>
                </a:solidFill>
              </a:rPr>
              <a:t>easywormer.com.au</a:t>
            </a:r>
            <a:r>
              <a:rPr lang="en-US" sz="800" dirty="0">
                <a:solidFill>
                  <a:schemeClr val="bg1"/>
                </a:solidFill>
              </a:rPr>
              <a:t>/pages/fecal-egg-counts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C0308-34F6-2146-B7A4-2F77381F4153}"/>
              </a:ext>
            </a:extLst>
          </p:cNvPr>
          <p:cNvSpPr/>
          <p:nvPr/>
        </p:nvSpPr>
        <p:spPr>
          <a:xfrm>
            <a:off x="5807760" y="6340580"/>
            <a:ext cx="31245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homesteadvet.net</a:t>
            </a:r>
            <a:r>
              <a:rPr lang="en-US" sz="800" dirty="0"/>
              <a:t>/large-animals/equine-medicine/fecal-egg-count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5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0689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289"/>
            <a:ext cx="7467600" cy="5257800"/>
          </a:xfrm>
        </p:spPr>
        <p:txBody>
          <a:bodyPr>
            <a:normAutofit/>
          </a:bodyPr>
          <a:lstStyle/>
          <a:p>
            <a:r>
              <a:rPr lang="en-US" dirty="0"/>
              <a:t>STEP 5</a:t>
            </a:r>
          </a:p>
          <a:p>
            <a:pPr lvl="1"/>
            <a:r>
              <a:rPr lang="en-US" dirty="0"/>
              <a:t>Start on Bottom Right Side Corner and scroll stage upward, counting all eggs in that column. </a:t>
            </a:r>
          </a:p>
          <a:p>
            <a:pPr lvl="1"/>
            <a:r>
              <a:rPr lang="en-US" dirty="0"/>
              <a:t>When reach top of column, scroll downward on second column and count all eggs </a:t>
            </a:r>
          </a:p>
          <a:p>
            <a:pPr lvl="1"/>
            <a:r>
              <a:rPr lang="en-US" dirty="0"/>
              <a:t>Repeat process on all columns in first grid </a:t>
            </a:r>
          </a:p>
          <a:p>
            <a:pPr lvl="1"/>
            <a:r>
              <a:rPr lang="en-US" dirty="0"/>
              <a:t>Write down number of eggs in first grid </a:t>
            </a:r>
          </a:p>
          <a:p>
            <a:pPr lvl="1"/>
            <a:r>
              <a:rPr lang="en-US" dirty="0"/>
              <a:t>Repeat process in second grid</a:t>
            </a:r>
          </a:p>
          <a:p>
            <a:pPr lvl="1"/>
            <a:r>
              <a:rPr lang="en-US" dirty="0"/>
              <a:t>Write down number of eggs in second grid </a:t>
            </a:r>
          </a:p>
          <a:p>
            <a:pPr lvl="1"/>
            <a:r>
              <a:rPr lang="en-US" dirty="0"/>
              <a:t>Be sure to write down the quantity of different types of eggs. Want to get count of each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FF938-F1FE-194D-A40E-422E99A9D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828" y="5882561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F1EB3-6F71-2E4D-9F5F-ADE681541A44}"/>
              </a:ext>
            </a:extLst>
          </p:cNvPr>
          <p:cNvSpPr/>
          <p:nvPr/>
        </p:nvSpPr>
        <p:spPr>
          <a:xfrm>
            <a:off x="6749167" y="6509024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97709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D734-A7EB-CE45-8D25-5471A521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6B79-8419-6640-AB22-A71A43FF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8B5E5-09D5-1F45-9FA6-660F99CF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846652"/>
            <a:ext cx="6578524" cy="495601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1553B-354D-3342-B6B8-B4FD81BE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041" y="5802670"/>
            <a:ext cx="2615541" cy="685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1E5A70-78E3-B141-875F-27CFE04043C5}"/>
              </a:ext>
            </a:extLst>
          </p:cNvPr>
          <p:cNvSpPr/>
          <p:nvPr/>
        </p:nvSpPr>
        <p:spPr>
          <a:xfrm>
            <a:off x="6906020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B9CC1F-9F0C-2247-9D7F-B7C7582CD08C}"/>
              </a:ext>
            </a:extLst>
          </p:cNvPr>
          <p:cNvCxnSpPr>
            <a:cxnSpLocks/>
          </p:cNvCxnSpPr>
          <p:nvPr/>
        </p:nvCxnSpPr>
        <p:spPr>
          <a:xfrm>
            <a:off x="5457898" y="3540128"/>
            <a:ext cx="332014" cy="475013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0492F-35A6-314D-925B-3F8C0446564D}"/>
              </a:ext>
            </a:extLst>
          </p:cNvPr>
          <p:cNvCxnSpPr>
            <a:cxnSpLocks/>
          </p:cNvCxnSpPr>
          <p:nvPr/>
        </p:nvCxnSpPr>
        <p:spPr>
          <a:xfrm flipV="1">
            <a:off x="1343098" y="4427621"/>
            <a:ext cx="509765" cy="196567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0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531A2-6FB7-EB49-A08B-4097FA0F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4C4EFF-10F9-374B-BB73-56D7014E6398}"/>
              </a:ext>
            </a:extLst>
          </p:cNvPr>
          <p:cNvSpPr/>
          <p:nvPr/>
        </p:nvSpPr>
        <p:spPr>
          <a:xfrm>
            <a:off x="6631238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FB6D8-F943-5349-8D00-0712EE2E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6905"/>
            <a:ext cx="8382000" cy="4355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7674C9-6D95-F448-A66F-2EB1E821A30C}"/>
              </a:ext>
            </a:extLst>
          </p:cNvPr>
          <p:cNvSpPr/>
          <p:nvPr/>
        </p:nvSpPr>
        <p:spPr>
          <a:xfrm>
            <a:off x="381000" y="5696982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mdgoattest.blogspot.com</a:t>
            </a:r>
            <a:r>
              <a:rPr lang="en-US" sz="500" dirty="0"/>
              <a:t>/2016/07/70-percent-haemonchus.html</a:t>
            </a:r>
          </a:p>
        </p:txBody>
      </p:sp>
    </p:spTree>
    <p:extLst>
      <p:ext uri="{BB962C8B-B14F-4D97-AF65-F5344CB8AC3E}">
        <p14:creationId xmlns:p14="http://schemas.microsoft.com/office/powerpoint/2010/main" val="290046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D372C-02A6-4D45-89CA-56EE7E72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510EFC-2590-5340-B00F-50A06199931D}"/>
              </a:ext>
            </a:extLst>
          </p:cNvPr>
          <p:cNvSpPr/>
          <p:nvPr/>
        </p:nvSpPr>
        <p:spPr>
          <a:xfrm>
            <a:off x="7310425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5C23D-EAD2-2145-9395-821FE513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3" y="583820"/>
            <a:ext cx="7789371" cy="51693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5F7274-27CF-DA41-9929-0AC011995753}"/>
              </a:ext>
            </a:extLst>
          </p:cNvPr>
          <p:cNvSpPr/>
          <p:nvPr/>
        </p:nvSpPr>
        <p:spPr>
          <a:xfrm>
            <a:off x="1158983" y="5849467"/>
            <a:ext cx="23984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en.wikipedia.org</a:t>
            </a:r>
            <a:r>
              <a:rPr lang="en-US" sz="800" dirty="0"/>
              <a:t>/wiki/</a:t>
            </a:r>
            <a:r>
              <a:rPr lang="en-US" sz="800" dirty="0" err="1"/>
              <a:t>Haemonchus_contortus</a:t>
            </a:r>
            <a:endParaRPr lang="en-US" sz="8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3A5D55F-AD0D-D54E-8F37-2D82D7296E10}"/>
              </a:ext>
            </a:extLst>
          </p:cNvPr>
          <p:cNvSpPr/>
          <p:nvPr/>
        </p:nvSpPr>
        <p:spPr>
          <a:xfrm>
            <a:off x="3277589" y="2673720"/>
            <a:ext cx="961901" cy="70064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07554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4372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STEP 6</a:t>
            </a:r>
          </a:p>
          <a:p>
            <a:pPr lvl="1"/>
            <a:r>
              <a:rPr lang="en-US" dirty="0"/>
              <a:t>Add egg count totals of both grids together</a:t>
            </a:r>
          </a:p>
          <a:p>
            <a:pPr lvl="1"/>
            <a:r>
              <a:rPr lang="en-US" dirty="0"/>
              <a:t> Times total of both grids combined by 50 to get eggs per gram count </a:t>
            </a:r>
          </a:p>
          <a:p>
            <a:pPr lvl="1"/>
            <a:r>
              <a:rPr lang="en-US" dirty="0"/>
              <a:t>Use this count to determine if animals should be treated </a:t>
            </a:r>
          </a:p>
          <a:p>
            <a:pPr lvl="1"/>
            <a:endParaRPr lang="en-US" dirty="0"/>
          </a:p>
          <a:p>
            <a:pPr marL="448056" lvl="1" indent="0" algn="ctr">
              <a:buNone/>
            </a:pPr>
            <a:r>
              <a:rPr lang="en-US" sz="3000" dirty="0"/>
              <a:t>(Grid 1 + Grid 2) x 50 = eggs per gram (EPG)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5633D-AC2C-D640-BA6C-CD8FB7D9E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F5B831-887B-A64B-BFBB-E3294CF7A693}"/>
              </a:ext>
            </a:extLst>
          </p:cNvPr>
          <p:cNvSpPr/>
          <p:nvPr/>
        </p:nvSpPr>
        <p:spPr>
          <a:xfrm>
            <a:off x="6594318" y="6506221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426299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06" y="77980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REDUCTION TEST</a:t>
            </a:r>
            <a:br>
              <a:rPr lang="en-US" dirty="0"/>
            </a:br>
            <a:r>
              <a:rPr lang="en-US" dirty="0"/>
              <a:t>(FECRT)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64135"/>
            <a:ext cx="6949440" cy="36396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1 </a:t>
            </a:r>
            <a:r>
              <a:rPr lang="en-US" dirty="0">
                <a:sym typeface="Wingdings"/>
              </a:rPr>
              <a:t> do a FEC</a:t>
            </a:r>
          </a:p>
          <a:p>
            <a:r>
              <a:rPr lang="en-US" dirty="0">
                <a:sym typeface="Wingdings"/>
              </a:rPr>
              <a:t>Step 2 Deworm</a:t>
            </a:r>
          </a:p>
          <a:p>
            <a:r>
              <a:rPr lang="en-US" dirty="0">
                <a:sym typeface="Wingdings"/>
              </a:rPr>
              <a:t>Step 3 Wait 14 days </a:t>
            </a:r>
          </a:p>
          <a:p>
            <a:r>
              <a:rPr lang="en-US" dirty="0">
                <a:sym typeface="Wingdings"/>
              </a:rPr>
              <a:t>Step 4  do a FEC</a:t>
            </a:r>
          </a:p>
          <a:p>
            <a:r>
              <a:rPr lang="en-US" dirty="0">
                <a:sym typeface="Wingdings"/>
              </a:rPr>
              <a:t>Step 5  Calculate % loss </a:t>
            </a:r>
          </a:p>
          <a:p>
            <a:r>
              <a:rPr lang="en-US" dirty="0">
                <a:sym typeface="Wingdings"/>
              </a:rPr>
              <a:t>If less than 90% of EPG was lost then change anti-parasitic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37F6B-C814-0C41-88D6-827DA2FE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3946A3-AA59-1342-B014-6F374717EFC3}"/>
              </a:ext>
            </a:extLst>
          </p:cNvPr>
          <p:cNvSpPr/>
          <p:nvPr/>
        </p:nvSpPr>
        <p:spPr>
          <a:xfrm>
            <a:off x="6631238" y="6460177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280544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7551"/>
          <a:stretch/>
        </p:blipFill>
        <p:spPr>
          <a:xfrm>
            <a:off x="457200" y="2234960"/>
            <a:ext cx="8328082" cy="4031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0E9C7-43FB-B844-91F2-75F2387D3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90DB3C-AE2A-B24C-9987-1D979F6D280A}"/>
              </a:ext>
            </a:extLst>
          </p:cNvPr>
          <p:cNvSpPr/>
          <p:nvPr/>
        </p:nvSpPr>
        <p:spPr>
          <a:xfrm>
            <a:off x="6594318" y="6460177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17380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2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74907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2" y="175869"/>
            <a:ext cx="4330701" cy="3989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9E3B7-3268-FB47-A4F4-E7B6CD2A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4" y="5781621"/>
            <a:ext cx="2587169" cy="678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04CAA-FBCA-A34D-ADF1-3658C30CED8A}"/>
              </a:ext>
            </a:extLst>
          </p:cNvPr>
          <p:cNvSpPr/>
          <p:nvPr/>
        </p:nvSpPr>
        <p:spPr>
          <a:xfrm>
            <a:off x="431495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54DDD-E4CA-E749-A9F1-16B476D75A99}"/>
              </a:ext>
            </a:extLst>
          </p:cNvPr>
          <p:cNvSpPr/>
          <p:nvPr/>
        </p:nvSpPr>
        <p:spPr>
          <a:xfrm>
            <a:off x="5395117" y="6013177"/>
            <a:ext cx="29738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tx2">
                    <a:lumMod val="50000"/>
                  </a:schemeClr>
                </a:solidFill>
              </a:rPr>
              <a:t>goatslikepaper.weebly.com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/home/goat-diseases-1-coccidiosis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8D443-F3DA-E84A-9E57-EFBDD5BF2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950" y="3289904"/>
            <a:ext cx="3748224" cy="2491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980C55-9C49-5E46-8307-451198CA716A}"/>
              </a:ext>
            </a:extLst>
          </p:cNvPr>
          <p:cNvSpPr/>
          <p:nvPr/>
        </p:nvSpPr>
        <p:spPr>
          <a:xfrm>
            <a:off x="7126940" y="3289904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Coccidia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6794B-98FB-0F4A-A34E-B3DF97D42799}"/>
              </a:ext>
            </a:extLst>
          </p:cNvPr>
          <p:cNvSpPr/>
          <p:nvPr/>
        </p:nvSpPr>
        <p:spPr>
          <a:xfrm>
            <a:off x="220132" y="3921666"/>
            <a:ext cx="2008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tx2">
                    <a:lumMod val="50000"/>
                  </a:schemeClr>
                </a:solidFill>
              </a:rPr>
              <a:t>www.goatbiology.com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tx2">
                    <a:lumMod val="50000"/>
                  </a:schemeClr>
                </a:solidFill>
              </a:rPr>
              <a:t>parasites.html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7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Fecal Egg 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" y="1898999"/>
            <a:ext cx="7467600" cy="4525963"/>
          </a:xfrm>
        </p:spPr>
        <p:txBody>
          <a:bodyPr/>
          <a:lstStyle/>
          <a:p>
            <a:r>
              <a:rPr lang="en-US" dirty="0"/>
              <a:t>System that looks at type of parasite and quantity </a:t>
            </a:r>
          </a:p>
          <a:p>
            <a:r>
              <a:rPr lang="en-US" dirty="0"/>
              <a:t>Helps determine which parasites to treat</a:t>
            </a:r>
          </a:p>
          <a:p>
            <a:r>
              <a:rPr lang="en-US" dirty="0"/>
              <a:t>Better strategy for avoiding parasite resistance </a:t>
            </a:r>
          </a:p>
          <a:p>
            <a:r>
              <a:rPr lang="en-US" dirty="0"/>
              <a:t>Easy and cheap </a:t>
            </a:r>
          </a:p>
          <a:p>
            <a:pPr lvl="1"/>
            <a:r>
              <a:rPr lang="en-US" dirty="0"/>
              <a:t>Extension Agent can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7" y="3732611"/>
            <a:ext cx="3619500" cy="2692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39597-C851-CF43-B4E7-B49B063C5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3" y="5746406"/>
            <a:ext cx="2587169" cy="678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297F46-24F9-B248-B5E7-A16A8EA4CE9E}"/>
              </a:ext>
            </a:extLst>
          </p:cNvPr>
          <p:cNvSpPr/>
          <p:nvPr/>
        </p:nvSpPr>
        <p:spPr>
          <a:xfrm>
            <a:off x="538373" y="6424962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389921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289" y="285997"/>
            <a:ext cx="7543800" cy="1371600"/>
          </a:xfrm>
        </p:spPr>
        <p:txBody>
          <a:bodyPr/>
          <a:lstStyle/>
          <a:p>
            <a:r>
              <a:rPr lang="en-US" dirty="0"/>
              <a:t>When Should You Treat??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5289" y="1870537"/>
            <a:ext cx="7629511" cy="4574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Liver Flukes </a:t>
            </a:r>
            <a:r>
              <a:rPr lang="en-US" dirty="0">
                <a:sym typeface="Wingdings"/>
              </a:rPr>
              <a:t> Any Eggs Seen or Symptoms Noticed</a:t>
            </a:r>
          </a:p>
          <a:p>
            <a:r>
              <a:rPr lang="en-US" dirty="0">
                <a:sym typeface="Wingdings"/>
              </a:rPr>
              <a:t>Tapeworms  Any Eggs Seen or Symptoms Noticed</a:t>
            </a:r>
          </a:p>
          <a:p>
            <a:r>
              <a:rPr lang="en-US" dirty="0">
                <a:sym typeface="Wingdings"/>
              </a:rPr>
              <a:t>Brown Stomach Worm  Any Eggs Confirmed or Symptoms Noticed </a:t>
            </a:r>
          </a:p>
          <a:p>
            <a:r>
              <a:rPr lang="en-US" dirty="0">
                <a:sym typeface="Wingdings"/>
              </a:rPr>
              <a:t>Barber Pole Worm  Common Suggestion </a:t>
            </a:r>
            <a:r>
              <a:rPr lang="en-US" b="1" dirty="0">
                <a:sym typeface="Wingdings"/>
              </a:rPr>
              <a:t>WAS</a:t>
            </a:r>
            <a:r>
              <a:rPr lang="en-US" dirty="0">
                <a:sym typeface="Wingdings"/>
              </a:rPr>
              <a:t> &gt;500 Eggs </a:t>
            </a:r>
          </a:p>
          <a:p>
            <a:r>
              <a:rPr lang="en-US" b="1" dirty="0">
                <a:solidFill>
                  <a:srgbClr val="FF0000"/>
                </a:solidFill>
                <a:sym typeface="Wingdings"/>
              </a:rPr>
              <a:t>UPDATED</a:t>
            </a:r>
            <a:r>
              <a:rPr lang="mr-IN" b="1" dirty="0">
                <a:solidFill>
                  <a:srgbClr val="FF0000"/>
                </a:solidFill>
                <a:sym typeface="Wingdings"/>
              </a:rPr>
              <a:t>…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Dry Does/Bucks/Dry Ewes/Rams/</a:t>
            </a:r>
            <a:r>
              <a:rPr lang="en-US" dirty="0" err="1">
                <a:sym typeface="Wingdings"/>
              </a:rPr>
              <a:t>Wethers</a:t>
            </a:r>
            <a:r>
              <a:rPr lang="en-US" dirty="0">
                <a:sym typeface="Wingdings"/>
              </a:rPr>
              <a:t>  &gt; 2,000 Eggs </a:t>
            </a:r>
          </a:p>
          <a:p>
            <a:pPr lvl="1"/>
            <a:r>
              <a:rPr lang="en-US" dirty="0">
                <a:sym typeface="Wingdings"/>
              </a:rPr>
              <a:t>Lactating Ewe/Lactating Does/ Young Stock  &gt; 1,000 Eggs </a:t>
            </a:r>
          </a:p>
          <a:p>
            <a:pPr lvl="1"/>
            <a:r>
              <a:rPr lang="en-US" dirty="0">
                <a:sym typeface="Wingdings"/>
              </a:rPr>
              <a:t>Lactating DAIRY Does/Ewes  &gt;750 Eggs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92DC1-5D51-A643-BF53-9194F3AB5EC2}"/>
              </a:ext>
            </a:extLst>
          </p:cNvPr>
          <p:cNvSpPr txBox="1"/>
          <p:nvPr/>
        </p:nvSpPr>
        <p:spPr>
          <a:xfrm>
            <a:off x="249383" y="6442502"/>
            <a:ext cx="6222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Cooperative Extension Program, University of Arkansas at Pine Bluff: Animal Science. Fecal Egg Counting for Sheep and Goat Producers. </a:t>
            </a:r>
            <a:r>
              <a:rPr lang="en-US" sz="1050" dirty="0">
                <a:hlinkClick r:id="rId2"/>
              </a:rPr>
              <a:t>Http://www.uaex.edu/publications/pdf/fsa-9608.pdf</a:t>
            </a:r>
            <a:r>
              <a:rPr lang="en-US" sz="1050" dirty="0"/>
              <a:t> . Accessed on February 20, 2018.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9FB33-BEF4-6244-BAE9-DB5E2FE9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FF4D7-09E4-094D-B67E-D713438ADF4B}"/>
              </a:ext>
            </a:extLst>
          </p:cNvPr>
          <p:cNvSpPr txBox="1"/>
          <p:nvPr/>
        </p:nvSpPr>
        <p:spPr>
          <a:xfrm>
            <a:off x="6817625" y="6442502"/>
            <a:ext cx="174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245758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8B9F-F0B5-6B46-B50A-519561B9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A9C0-60E8-FC40-9D0D-D6604581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Cooperative Extension Program, University of Arkansas at Pine Bluff: Animal Science. Fecal Egg Counting for Sheep and Goat Producers. </a:t>
            </a:r>
            <a:r>
              <a:rPr lang="en-US" sz="2400" dirty="0">
                <a:hlinkClick r:id="rId2"/>
              </a:rPr>
              <a:t>Http://www.uaex.edu/publications/pdf/fsa-9608.pdf</a:t>
            </a:r>
            <a:r>
              <a:rPr lang="en-US" sz="2400" dirty="0"/>
              <a:t> . Accessed on February 20, 2018</a:t>
            </a:r>
          </a:p>
          <a:p>
            <a:r>
              <a:rPr lang="en-US" sz="2400" dirty="0"/>
              <a:t>Improving Small Ruminant Parasite Control in New England: USDA Sustainable Agriculture Research and Education Program (LNE10-300). How To Do The Modified McMaster Fecal Egg Counting Procedure. </a:t>
            </a:r>
            <a:r>
              <a:rPr lang="en-US" sz="2400" dirty="0">
                <a:hlinkClick r:id="rId3"/>
              </a:rPr>
              <a:t>https://web.uri.edu/sheepngoat/files/McMaster-Test_Final3.pdf</a:t>
            </a:r>
            <a:r>
              <a:rPr lang="en-US" sz="2400" dirty="0"/>
              <a:t>. Accessed on February 16, 2018.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4599A-D79D-4E4C-98BC-FEDA48DAF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3576BA-C619-7445-858C-158DA4B35849}"/>
              </a:ext>
            </a:extLst>
          </p:cNvPr>
          <p:cNvSpPr/>
          <p:nvPr/>
        </p:nvSpPr>
        <p:spPr>
          <a:xfrm>
            <a:off x="6844170" y="6517834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3677740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1A5E-77E9-554C-9D45-D47D2F9C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477E-3CE9-AD4C-9BF4-DDD894223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Michelle South 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North Carolina Cooperative Extension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Area Extension Agent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Agriculture – Livestock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828-387-5748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mcsouth@ncsu.edu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618E7-415F-9845-A778-F3245240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Fecal Egg Count Supplies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7863" y="1982579"/>
            <a:ext cx="4040188" cy="4875421"/>
          </a:xfrm>
        </p:spPr>
        <p:txBody>
          <a:bodyPr/>
          <a:lstStyle/>
          <a:p>
            <a:r>
              <a:rPr lang="en-US" dirty="0"/>
              <a:t>Gloves </a:t>
            </a:r>
          </a:p>
          <a:p>
            <a:r>
              <a:rPr lang="en-US" dirty="0"/>
              <a:t>Ziploc Baggies </a:t>
            </a:r>
          </a:p>
          <a:p>
            <a:r>
              <a:rPr lang="en-US" dirty="0"/>
              <a:t>Sharpie </a:t>
            </a:r>
          </a:p>
          <a:p>
            <a:r>
              <a:rPr lang="en-US" dirty="0"/>
              <a:t>Cooler</a:t>
            </a:r>
          </a:p>
          <a:p>
            <a:r>
              <a:rPr lang="en-US" dirty="0"/>
              <a:t>Large gallon Baggie</a:t>
            </a:r>
          </a:p>
          <a:p>
            <a:r>
              <a:rPr lang="en-US" dirty="0"/>
              <a:t>Gram Scale </a:t>
            </a:r>
          </a:p>
          <a:p>
            <a:r>
              <a:rPr lang="en-US" dirty="0"/>
              <a:t>Plastic Cups </a:t>
            </a:r>
          </a:p>
          <a:p>
            <a:r>
              <a:rPr lang="en-US" dirty="0"/>
              <a:t>Beaker or syringe (50mL)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2579"/>
            <a:ext cx="4498975" cy="4875421"/>
          </a:xfrm>
        </p:spPr>
        <p:txBody>
          <a:bodyPr/>
          <a:lstStyle/>
          <a:p>
            <a:r>
              <a:rPr lang="en-US" dirty="0"/>
              <a:t>Fecal Flotation Fluid </a:t>
            </a:r>
          </a:p>
          <a:p>
            <a:r>
              <a:rPr lang="en-US" dirty="0"/>
              <a:t>Spoons</a:t>
            </a:r>
          </a:p>
          <a:p>
            <a:r>
              <a:rPr lang="en-US" dirty="0"/>
              <a:t>Strainer (Fine) </a:t>
            </a:r>
          </a:p>
          <a:p>
            <a:r>
              <a:rPr lang="en-US" dirty="0"/>
              <a:t>McMaster Slides </a:t>
            </a:r>
          </a:p>
          <a:p>
            <a:r>
              <a:rPr lang="en-US" dirty="0"/>
              <a:t>1ml syringe or pipet </a:t>
            </a:r>
          </a:p>
          <a:p>
            <a:r>
              <a:rPr lang="en-US" dirty="0"/>
              <a:t>Compound Microscope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6A32-8F6E-4A47-9262-FA5445FD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30CCA-A6E1-DC4A-AAAA-CC00EF260997}"/>
              </a:ext>
            </a:extLst>
          </p:cNvPr>
          <p:cNvSpPr/>
          <p:nvPr/>
        </p:nvSpPr>
        <p:spPr>
          <a:xfrm>
            <a:off x="6594318" y="6502913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26858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867"/>
            <a:ext cx="8242300" cy="49191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 1</a:t>
            </a:r>
          </a:p>
          <a:p>
            <a:pPr lvl="1"/>
            <a:r>
              <a:rPr lang="en-US" dirty="0"/>
              <a:t>Restrain animal before collection</a:t>
            </a:r>
          </a:p>
          <a:p>
            <a:pPr lvl="1"/>
            <a:r>
              <a:rPr lang="en-US" dirty="0"/>
              <a:t>Collect FRESH manure from the animal </a:t>
            </a:r>
          </a:p>
          <a:p>
            <a:pPr lvl="2"/>
            <a:r>
              <a:rPr lang="en-US" dirty="0"/>
              <a:t>Goats </a:t>
            </a:r>
            <a:r>
              <a:rPr lang="en-US" dirty="0">
                <a:sym typeface="Wingdings"/>
              </a:rPr>
              <a:t> 10 Pellets </a:t>
            </a:r>
          </a:p>
          <a:p>
            <a:pPr lvl="2"/>
            <a:r>
              <a:rPr lang="en-US" dirty="0">
                <a:sym typeface="Wingdings"/>
              </a:rPr>
              <a:t>Cattle  Handful </a:t>
            </a:r>
          </a:p>
          <a:p>
            <a:pPr lvl="2"/>
            <a:r>
              <a:rPr lang="en-US" dirty="0">
                <a:sym typeface="Wingdings"/>
              </a:rPr>
              <a:t>Horses  Two large Pellets </a:t>
            </a:r>
            <a:endParaRPr lang="en-US" dirty="0"/>
          </a:p>
          <a:p>
            <a:pPr lvl="1"/>
            <a:r>
              <a:rPr lang="en-US" dirty="0"/>
              <a:t>Manure should be taken from inside animal </a:t>
            </a:r>
          </a:p>
          <a:p>
            <a:pPr lvl="1"/>
            <a:r>
              <a:rPr lang="en-US" dirty="0"/>
              <a:t>Label baggies with animal ID </a:t>
            </a:r>
          </a:p>
          <a:p>
            <a:pPr lvl="1"/>
            <a:r>
              <a:rPr lang="en-US" dirty="0"/>
              <a:t>Equipment </a:t>
            </a:r>
          </a:p>
          <a:p>
            <a:pPr lvl="2"/>
            <a:r>
              <a:rPr lang="en-US" dirty="0"/>
              <a:t>Gloves </a:t>
            </a:r>
          </a:p>
          <a:p>
            <a:pPr lvl="2"/>
            <a:r>
              <a:rPr lang="en-US" dirty="0"/>
              <a:t>Lubricant </a:t>
            </a:r>
          </a:p>
          <a:p>
            <a:pPr lvl="2"/>
            <a:r>
              <a:rPr lang="en-US" dirty="0"/>
              <a:t>Plastic reusable baggie</a:t>
            </a:r>
          </a:p>
          <a:p>
            <a:pPr lvl="2"/>
            <a:r>
              <a:rPr lang="en-US" dirty="0"/>
              <a:t>Permanent Marker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A9440-ADCF-1649-B183-89D90DAB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21" y="5793497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F6F40F-3D1C-7B44-B9C6-5AB001842C36}"/>
              </a:ext>
            </a:extLst>
          </p:cNvPr>
          <p:cNvSpPr/>
          <p:nvPr/>
        </p:nvSpPr>
        <p:spPr>
          <a:xfrm>
            <a:off x="6643114" y="644138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353174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3" y="1062930"/>
            <a:ext cx="4635970" cy="2607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1E856-9EEF-C944-8A26-CF4CEAA70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26" y="5793496"/>
            <a:ext cx="2587169" cy="678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64B3EC-B9C7-B343-A8E5-9E05980EC3AC}"/>
              </a:ext>
            </a:extLst>
          </p:cNvPr>
          <p:cNvSpPr/>
          <p:nvPr/>
        </p:nvSpPr>
        <p:spPr>
          <a:xfrm>
            <a:off x="6464160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4A3C4-A1BD-2E49-BD1F-CD7C475FC603}"/>
              </a:ext>
            </a:extLst>
          </p:cNvPr>
          <p:cNvSpPr/>
          <p:nvPr/>
        </p:nvSpPr>
        <p:spPr>
          <a:xfrm>
            <a:off x="3376717" y="3670663"/>
            <a:ext cx="2307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</a:t>
            </a:r>
            <a:r>
              <a:rPr lang="en-US" sz="800" dirty="0" err="1">
                <a:solidFill>
                  <a:schemeClr val="bg1"/>
                </a:solidFill>
              </a:rPr>
              <a:t>www.youtube.com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r>
              <a:rPr lang="en-US" sz="800" dirty="0" err="1">
                <a:solidFill>
                  <a:schemeClr val="bg1"/>
                </a:solidFill>
              </a:rPr>
              <a:t>watch?v</a:t>
            </a:r>
            <a:r>
              <a:rPr lang="en-US" sz="800" dirty="0">
                <a:solidFill>
                  <a:schemeClr val="bg1"/>
                </a:solidFill>
              </a:rPr>
              <a:t>=z2fMhzrHCqw</a:t>
            </a:r>
          </a:p>
        </p:txBody>
      </p:sp>
    </p:spTree>
    <p:extLst>
      <p:ext uri="{BB962C8B-B14F-4D97-AF65-F5344CB8AC3E}">
        <p14:creationId xmlns:p14="http://schemas.microsoft.com/office/powerpoint/2010/main" val="110411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38072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 </a:t>
            </a:r>
          </a:p>
          <a:p>
            <a:pPr lvl="1"/>
            <a:r>
              <a:rPr lang="en-US" dirty="0"/>
              <a:t>Once collected </a:t>
            </a:r>
            <a:r>
              <a:rPr lang="en-US" dirty="0">
                <a:sym typeface="Wingdings"/>
              </a:rPr>
              <a:t> Store in fridge or cooler </a:t>
            </a:r>
          </a:p>
          <a:p>
            <a:pPr lvl="1"/>
            <a:r>
              <a:rPr lang="en-US" dirty="0">
                <a:sym typeface="Wingdings"/>
              </a:rPr>
              <a:t>Best to collect the same day as count </a:t>
            </a:r>
            <a:endParaRPr lang="en-US" dirty="0"/>
          </a:p>
        </p:txBody>
      </p:sp>
      <p:pic>
        <p:nvPicPr>
          <p:cNvPr id="7" name="Picture 6" descr="legend_12qt_red.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83" y="3626226"/>
            <a:ext cx="3551894" cy="2845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C7873-9801-5A4D-877C-3531E1B9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43" y="5792953"/>
            <a:ext cx="2587169" cy="678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92F960-578F-A145-861D-D04473267D2D}"/>
              </a:ext>
            </a:extLst>
          </p:cNvPr>
          <p:cNvSpPr/>
          <p:nvPr/>
        </p:nvSpPr>
        <p:spPr>
          <a:xfrm>
            <a:off x="6703536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B3D96-91F8-814A-8AE8-05DA3DA1E368}"/>
              </a:ext>
            </a:extLst>
          </p:cNvPr>
          <p:cNvSpPr/>
          <p:nvPr/>
        </p:nvSpPr>
        <p:spPr>
          <a:xfrm>
            <a:off x="1224683" y="6287578"/>
            <a:ext cx="35445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tx2">
                    <a:lumMod val="50000"/>
                  </a:schemeClr>
                </a:solidFill>
              </a:rPr>
              <a:t>www.amazon.com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/Igloo-Island-Breeze-Cooler-9-Quart/</a:t>
            </a:r>
            <a:r>
              <a:rPr lang="en-US" sz="800" dirty="0" err="1">
                <a:solidFill>
                  <a:schemeClr val="tx2">
                    <a:lumMod val="50000"/>
                  </a:schemeClr>
                </a:solidFill>
              </a:rPr>
              <a:t>dp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/B004L4QA8M</a:t>
            </a:r>
          </a:p>
        </p:txBody>
      </p:sp>
    </p:spTree>
    <p:extLst>
      <p:ext uri="{BB962C8B-B14F-4D97-AF65-F5344CB8AC3E}">
        <p14:creationId xmlns:p14="http://schemas.microsoft.com/office/powerpoint/2010/main" val="155428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0689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 3</a:t>
            </a:r>
          </a:p>
          <a:p>
            <a:pPr lvl="1"/>
            <a:r>
              <a:rPr lang="en-US" dirty="0"/>
              <a:t>Weigh out 2 grams of manure in cup</a:t>
            </a:r>
          </a:p>
          <a:p>
            <a:pPr lvl="1"/>
            <a:r>
              <a:rPr lang="en-US" dirty="0"/>
              <a:t>Pour 28 mL into cup or draw up 28 mL in syringe</a:t>
            </a:r>
          </a:p>
          <a:p>
            <a:pPr lvl="2"/>
            <a:r>
              <a:rPr lang="en-US" dirty="0"/>
              <a:t>Mix thoroughly  until all pellets or manure have disintegrated </a:t>
            </a:r>
          </a:p>
          <a:p>
            <a:pPr lvl="1"/>
            <a:r>
              <a:rPr lang="en-US" dirty="0"/>
              <a:t> Let Sit for ~ 5 min</a:t>
            </a:r>
          </a:p>
          <a:p>
            <a:pPr lvl="1"/>
            <a:r>
              <a:rPr lang="en-US" dirty="0"/>
              <a:t> Mix again </a:t>
            </a:r>
          </a:p>
          <a:p>
            <a:pPr lvl="1"/>
            <a:r>
              <a:rPr lang="en-US" dirty="0"/>
              <a:t> Pour Mixture through strainer into another cup</a:t>
            </a:r>
          </a:p>
          <a:p>
            <a:pPr lvl="2"/>
            <a:r>
              <a:rPr lang="en-US" dirty="0"/>
              <a:t>Separating the large particles</a:t>
            </a:r>
          </a:p>
          <a:p>
            <a:pPr lvl="1"/>
            <a:endParaRPr lang="en-US" dirty="0"/>
          </a:p>
          <a:p>
            <a:pPr marL="1092708" lvl="2" indent="-342900">
              <a:buFont typeface="+mj-lt"/>
              <a:buAutoNum type="alphaUcPeriod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AB5B4-2D4C-EA41-8193-12C64DB1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96" y="5840454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3A0FFB-477B-4C4A-A621-CD43D7C009A7}"/>
              </a:ext>
            </a:extLst>
          </p:cNvPr>
          <p:cNvSpPr/>
          <p:nvPr/>
        </p:nvSpPr>
        <p:spPr>
          <a:xfrm>
            <a:off x="6772918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311230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4F2832-0AA4-094A-81BA-E30D6A71D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86" y="5781621"/>
            <a:ext cx="2587169" cy="678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D94C3D-4438-6B4B-B285-95B396197E86}"/>
              </a:ext>
            </a:extLst>
          </p:cNvPr>
          <p:cNvSpPr/>
          <p:nvPr/>
        </p:nvSpPr>
        <p:spPr>
          <a:xfrm>
            <a:off x="636188" y="6455063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12340-03C2-DE47-A162-39A752E38494}"/>
              </a:ext>
            </a:extLst>
          </p:cNvPr>
          <p:cNvSpPr/>
          <p:nvPr/>
        </p:nvSpPr>
        <p:spPr>
          <a:xfrm>
            <a:off x="2799641" y="6642556"/>
            <a:ext cx="28825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www.horsetalk.co.nz</a:t>
            </a:r>
            <a:r>
              <a:rPr lang="en-US" sz="800" dirty="0"/>
              <a:t>/2013/01/18/doing-a-fecal-egg-count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576B-3770-B746-AAAB-8650F41C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333"/>
            <a:ext cx="3461327" cy="2956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D00C7-CE57-BB49-8AC9-589DF914C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641" y="2172540"/>
            <a:ext cx="3897014" cy="2919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03F31-7E98-8946-9930-22AB41F5C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572" y="4018547"/>
            <a:ext cx="3433905" cy="26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FECAL EGG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 4</a:t>
            </a:r>
          </a:p>
          <a:p>
            <a:pPr lvl="1"/>
            <a:r>
              <a:rPr lang="en-US" dirty="0"/>
              <a:t>Using the 1mL pipet or Syringe draw up 1mL of fluid</a:t>
            </a:r>
          </a:p>
          <a:p>
            <a:pPr lvl="1"/>
            <a:r>
              <a:rPr lang="en-US" dirty="0"/>
              <a:t>Immediately dispense fluid into both chambers of the McMaster slide </a:t>
            </a:r>
          </a:p>
          <a:p>
            <a:pPr lvl="1"/>
            <a:r>
              <a:rPr lang="en-US" dirty="0"/>
              <a:t>Place slide on stage of microscope under the 4x lens </a:t>
            </a:r>
          </a:p>
          <a:p>
            <a:pPr lvl="1"/>
            <a:r>
              <a:rPr lang="en-US" dirty="0"/>
              <a:t>Move to 10x </a:t>
            </a:r>
            <a:r>
              <a:rPr lang="en-US" dirty="0" err="1"/>
              <a:t>len</a:t>
            </a:r>
            <a:endParaRPr lang="en-US" dirty="0"/>
          </a:p>
          <a:p>
            <a:pPr lvl="1"/>
            <a:r>
              <a:rPr lang="en-US" dirty="0"/>
              <a:t>Focus lens</a:t>
            </a:r>
          </a:p>
          <a:p>
            <a:pPr lvl="1"/>
            <a:r>
              <a:rPr lang="en-US" dirty="0"/>
              <a:t>Let slide sit for ~ 2mins to bring eggs to surface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B0D4E-0113-4B4F-A2BE-E51EC9C9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5" y="5781621"/>
            <a:ext cx="2587169" cy="67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59E52F-4605-7549-B243-6A7E0380ECC7}"/>
              </a:ext>
            </a:extLst>
          </p:cNvPr>
          <p:cNvSpPr/>
          <p:nvPr/>
        </p:nvSpPr>
        <p:spPr>
          <a:xfrm>
            <a:off x="6594318" y="6488668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M.C. South, 2018</a:t>
            </a:r>
          </a:p>
        </p:txBody>
      </p:sp>
    </p:spTree>
    <p:extLst>
      <p:ext uri="{BB962C8B-B14F-4D97-AF65-F5344CB8AC3E}">
        <p14:creationId xmlns:p14="http://schemas.microsoft.com/office/powerpoint/2010/main" val="2646562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1836</TotalTime>
  <Words>944</Words>
  <Application>Microsoft Macintosh PowerPoint</Application>
  <PresentationFormat>On-screen Show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Garamond</vt:lpstr>
      <vt:lpstr>Wingdings</vt:lpstr>
      <vt:lpstr>Formal</vt:lpstr>
      <vt:lpstr>FECAL EGG COUNT</vt:lpstr>
      <vt:lpstr>Fecal Egg Count </vt:lpstr>
      <vt:lpstr>Fecal Egg Count Supplies </vt:lpstr>
      <vt:lpstr>FECAL EGG COUNT PROCESS</vt:lpstr>
      <vt:lpstr>PowerPoint Presentation</vt:lpstr>
      <vt:lpstr>FECAL EGG COUNT PROCESS</vt:lpstr>
      <vt:lpstr>FECAL EGG COUNT PROCESS</vt:lpstr>
      <vt:lpstr>PowerPoint Presentation</vt:lpstr>
      <vt:lpstr>FECAL EGG COUNT PROCESS</vt:lpstr>
      <vt:lpstr>PowerPoint Presentation</vt:lpstr>
      <vt:lpstr>FECAL EGG COUNT PROCESS</vt:lpstr>
      <vt:lpstr>PowerPoint Presentation</vt:lpstr>
      <vt:lpstr>PowerPoint Presentation</vt:lpstr>
      <vt:lpstr>PowerPoint Presentation</vt:lpstr>
      <vt:lpstr>FECAL EGG COUNT PROCESS</vt:lpstr>
      <vt:lpstr>FECAL EGG COUNT REDUCTION TEST (FECRT)</vt:lpstr>
      <vt:lpstr>FECRT</vt:lpstr>
      <vt:lpstr>PowerPoint Presentation</vt:lpstr>
      <vt:lpstr>PowerPoint Presentation</vt:lpstr>
      <vt:lpstr>When Should You Treat??</vt:lpstr>
      <vt:lpstr>REFERENCES</vt:lpstr>
      <vt:lpstr>CONTACT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FECAL EGG COUNT</dc:title>
  <dc:creator>Michelle South</dc:creator>
  <cp:lastModifiedBy>Microsoft Office User</cp:lastModifiedBy>
  <cp:revision>17</cp:revision>
  <dcterms:created xsi:type="dcterms:W3CDTF">2018-05-07T16:09:45Z</dcterms:created>
  <dcterms:modified xsi:type="dcterms:W3CDTF">2020-04-08T19:19:00Z</dcterms:modified>
</cp:coreProperties>
</file>