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0"/>
  </p:notesMasterIdLst>
  <p:sldIdLst>
    <p:sldId id="2410" r:id="rId2"/>
    <p:sldId id="2412" r:id="rId3"/>
    <p:sldId id="2414" r:id="rId4"/>
    <p:sldId id="2413" r:id="rId5"/>
    <p:sldId id="2415" r:id="rId6"/>
    <p:sldId id="2416" r:id="rId7"/>
    <p:sldId id="2417" r:id="rId8"/>
    <p:sldId id="2418" r:id="rId9"/>
    <p:sldId id="2419" r:id="rId10"/>
    <p:sldId id="2420" r:id="rId11"/>
    <p:sldId id="2424" r:id="rId12"/>
    <p:sldId id="2425" r:id="rId13"/>
    <p:sldId id="2426" r:id="rId14"/>
    <p:sldId id="2427" r:id="rId15"/>
    <p:sldId id="2428" r:id="rId16"/>
    <p:sldId id="2429" r:id="rId17"/>
    <p:sldId id="2430" r:id="rId18"/>
    <p:sldId id="2431" r:id="rId19"/>
    <p:sldId id="2432" r:id="rId20"/>
    <p:sldId id="2433" r:id="rId21"/>
    <p:sldId id="2434" r:id="rId22"/>
    <p:sldId id="2436" r:id="rId23"/>
    <p:sldId id="2437" r:id="rId24"/>
    <p:sldId id="2438" r:id="rId25"/>
    <p:sldId id="2439" r:id="rId26"/>
    <p:sldId id="2440" r:id="rId27"/>
    <p:sldId id="2435" r:id="rId28"/>
    <p:sldId id="244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101F"/>
    <a:srgbClr val="000000"/>
    <a:srgbClr val="9933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20"/>
    </p:cViewPr>
  </p:sorterViewPr>
  <p:notesViewPr>
    <p:cSldViewPr>
      <p:cViewPr varScale="1">
        <p:scale>
          <a:sx n="54" d="100"/>
          <a:sy n="54" d="100"/>
        </p:scale>
        <p:origin x="-36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313\esg3\Documents\Norovirus\EDEB\FDOSS\Norovirus\2001-2008%20eFORS%20Noro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711274924053"/>
          <c:y val="0.0518230050761657"/>
          <c:w val="0.457796403809952"/>
          <c:h val="0.90322719138866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02886614674643"/>
                  <c:y val="-0.062017280514638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Restaurant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62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558718640335445"/>
                  <c:y val="0.05882813685833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343367136416106"/>
                  <c:y val="0.008413156550061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456619904542181"/>
                  <c:y val="-0.06686055201708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Banquet facility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467190067962579"/>
                  <c:y val="-0.0250042581394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467867688184095"/>
                  <c:y val="-0.04290744600853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0293623166494374"/>
                  <c:y val="-0.004901668843049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032964325016089"/>
                  <c:y val="-1.36723932365684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Sheet2!$A$1:$A$8</c:f>
              <c:strCache>
                <c:ptCount val="8"/>
                <c:pt idx="0">
                  <c:v>Restaurant or deli</c:v>
                </c:pt>
                <c:pt idx="1">
                  <c:v>Caterer</c:v>
                </c:pt>
                <c:pt idx="2">
                  <c:v>Private home</c:v>
                </c:pt>
                <c:pt idx="3">
                  <c:v>Banquet facility</c:v>
                </c:pt>
                <c:pt idx="4">
                  <c:v>Grocery store</c:v>
                </c:pt>
                <c:pt idx="5">
                  <c:v>School</c:v>
                </c:pt>
                <c:pt idx="6">
                  <c:v>Nursing home</c:v>
                </c:pt>
                <c:pt idx="7">
                  <c:v>Other</c:v>
                </c:pt>
              </c:strCache>
            </c:strRef>
          </c:cat>
          <c:val>
            <c:numRef>
              <c:f>Sheet2!$B$1:$B$8</c:f>
              <c:numCache>
                <c:formatCode>General</c:formatCode>
                <c:ptCount val="8"/>
                <c:pt idx="0">
                  <c:v>1824.0</c:v>
                </c:pt>
                <c:pt idx="1">
                  <c:v>313.0</c:v>
                </c:pt>
                <c:pt idx="2">
                  <c:v>296.0</c:v>
                </c:pt>
                <c:pt idx="3">
                  <c:v>110.0</c:v>
                </c:pt>
                <c:pt idx="4">
                  <c:v>105.0</c:v>
                </c:pt>
                <c:pt idx="5">
                  <c:v>91.0</c:v>
                </c:pt>
                <c:pt idx="6">
                  <c:v>66.0</c:v>
                </c:pt>
                <c:pt idx="7">
                  <c:v>117.0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00EEE9-37E5-EA4C-8E30-347C4917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Generally, hospitalizations are low and deaths are rare, but certain populations, including children, can be more susceptible to these diseases and the</a:t>
            </a:r>
            <a:r>
              <a:rPr lang="en-US" baseline="0" dirty="0" smtClean="0"/>
              <a:t> more extreme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how temperature </a:t>
            </a:r>
            <a:r>
              <a:rPr lang="en-US" baseline="0" dirty="0" err="1" smtClean="0"/>
              <a:t>doesn</a:t>
            </a:r>
            <a:r>
              <a:rPr lang="en-US" baseline="0" dirty="0" smtClean="0"/>
              <a:t>;’t matter, a study was done that found that different temperatures (ranging from 40 F to 120 F) had no discernable impact on the reduction of microbes or contaminants on hands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soap versus antimicrobial soap is not important, antimicrobial soaps have been found to be only marginally more effective than</a:t>
            </a:r>
            <a:r>
              <a:rPr lang="en-US" baseline="0" dirty="0" smtClean="0"/>
              <a:t> regular soaps (and will talk about why in a second)</a:t>
            </a:r>
            <a:r>
              <a:rPr lang="en-US" dirty="0" smtClean="0"/>
              <a:t>; liquid soap is preferable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of these microbes are going to be disease causing, but some diseases</a:t>
            </a:r>
            <a:r>
              <a:rPr lang="en-US" baseline="0" dirty="0" smtClean="0"/>
              <a:t> need as few as ten particles to infect. Take home message: wash your hands but also be cautious of what you touch with bare hands </a:t>
            </a:r>
            <a:r>
              <a:rPr lang="en-US" dirty="0" smtClean="0"/>
              <a:t>*Note: this is only if proper technique is followed, literature has found</a:t>
            </a:r>
            <a:r>
              <a:rPr lang="en-US" baseline="0" dirty="0" smtClean="0"/>
              <a:t> that glove use without hand washing is not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Gloves: workers who wear</a:t>
            </a:r>
            <a:r>
              <a:rPr lang="en-US" baseline="0" dirty="0" smtClean="0"/>
              <a:t> gloves do not always remove them and wash hands as they should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B9E8-863E-4440-97AD-DD1D31CF06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D846DD-2B2D-F24F-B487-5DC997D2AAD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638800"/>
            <a:ext cx="6019800" cy="1752600"/>
          </a:xfrm>
        </p:spPr>
        <p:txBody>
          <a:bodyPr/>
          <a:lstStyle>
            <a:lvl1pPr marL="0" indent="0">
              <a:buFont typeface="Times" charset="0"/>
              <a:buNone/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charset="0"/>
              </a:defRPr>
            </a:lvl1pPr>
          </a:lstStyle>
          <a:p>
            <a:pPr>
              <a:defRPr/>
            </a:pPr>
            <a:fld id="{60E0C5BE-04EE-C54D-B540-C045F17F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40000"/>
                <a:satMod val="350000"/>
              </a:schemeClr>
            </a:gs>
            <a:gs pos="66000">
              <a:schemeClr val="bg1">
                <a:tint val="45000"/>
                <a:shade val="99000"/>
                <a:satMod val="350000"/>
              </a:schemeClr>
            </a:gs>
            <a:gs pos="1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00800"/>
            <a:ext cx="12065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00700"/>
            <a:ext cx="906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2"/>
          <p:cNvSpPr txBox="1">
            <a:spLocks noChangeArrowheads="1"/>
          </p:cNvSpPr>
          <p:nvPr userDrawn="1"/>
        </p:nvSpPr>
        <p:spPr bwMode="auto">
          <a:xfrm>
            <a:off x="1295400" y="5715000"/>
            <a:ext cx="3581400" cy="690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33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0"/>
            <a:ext cx="18208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Times" charset="0"/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o"/>
        <a:defRPr sz="2000" b="1">
          <a:solidFill>
            <a:srgbClr val="000000"/>
          </a:solidFill>
          <a:latin typeface="Helvetica Neue Light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¨"/>
        <a:defRPr>
          <a:solidFill>
            <a:schemeClr val="tx1"/>
          </a:solidFill>
          <a:latin typeface="Arial Black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029200" cy="2209800"/>
          </a:xfrm>
        </p:spPr>
        <p:txBody>
          <a:bodyPr/>
          <a:lstStyle/>
          <a:p>
            <a:r>
              <a:rPr lang="en-US" dirty="0" err="1"/>
              <a:t>Handwashing</a:t>
            </a:r>
            <a:r>
              <a:rPr lang="en-US" dirty="0"/>
              <a:t> </a:t>
            </a:r>
            <a:r>
              <a:rPr lang="en-US" dirty="0" smtClean="0"/>
              <a:t>matters</a:t>
            </a:r>
            <a:endParaRPr lang="en-US" sz="2800" dirty="0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19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Dr. Ben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Chapman and Katie </a:t>
            </a:r>
            <a:r>
              <a:rPr lang="en-US" sz="2000" dirty="0" err="1">
                <a:latin typeface="Helvetica" charset="0"/>
                <a:ea typeface="ＭＳ Ｐゴシック" charset="0"/>
                <a:cs typeface="ＭＳ Ｐゴシック" charset="0"/>
              </a:rPr>
              <a:t>Overbey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North Carolina State University</a:t>
            </a:r>
          </a:p>
          <a:p>
            <a:pPr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Feb 26, 2015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MjAxMy01MWY1Njg5Yzc3OTE5YWU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0" y="2743200"/>
            <a:ext cx="4016829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ill food handlers?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62702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23 restaurant-associated salmonellosis outbreaks that occurred in Minnesota from 1995 through 2003 were reviewed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Sixty</a:t>
            </a:r>
            <a:r>
              <a:rPr lang="en-US" dirty="0"/>
              <a:t>-four (53%) of 121 </a:t>
            </a:r>
            <a:r>
              <a:rPr lang="en-US" i="1" dirty="0"/>
              <a:t>Salmonella</a:t>
            </a:r>
            <a:r>
              <a:rPr lang="en-US" dirty="0"/>
              <a:t>-positive </a:t>
            </a:r>
            <a:r>
              <a:rPr lang="en-US" dirty="0" err="1"/>
              <a:t>foodworkers</a:t>
            </a:r>
            <a:r>
              <a:rPr lang="en-US" dirty="0"/>
              <a:t> reported not having had a recent gastrointestinal illness.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Medus</a:t>
            </a:r>
            <a:r>
              <a:rPr lang="en-US" sz="1600" dirty="0" smtClean="0"/>
              <a:t> </a:t>
            </a:r>
            <a:r>
              <a:rPr lang="en-US" sz="1600" dirty="0"/>
              <a:t>C, Smith KE, Bender JB, </a:t>
            </a:r>
            <a:r>
              <a:rPr lang="en-US" sz="1600" dirty="0" err="1"/>
              <a:t>Besser</a:t>
            </a:r>
            <a:r>
              <a:rPr lang="en-US" sz="1600" dirty="0"/>
              <a:t> JM, </a:t>
            </a:r>
            <a:r>
              <a:rPr lang="en-US" sz="1600" dirty="0" err="1"/>
              <a:t>Hedberg</a:t>
            </a:r>
            <a:r>
              <a:rPr lang="en-US" sz="1600" dirty="0"/>
              <a:t> CW. Salmonella Outbreaks in Restaurants in Minnesota, 1995-2003: Evaluation of the Role of Infected </a:t>
            </a:r>
            <a:r>
              <a:rPr lang="en-US" sz="1600" dirty="0" err="1"/>
              <a:t>Foodworkers</a:t>
            </a:r>
            <a:r>
              <a:rPr lang="en-US" sz="1600" dirty="0"/>
              <a:t>. J Food Protection 2006; 69(8):1870-8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14600"/>
            <a:ext cx="3581532" cy="24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washing requirements in the FDA model Food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825625"/>
            <a:ext cx="3489564" cy="4351338"/>
          </a:xfrm>
        </p:spPr>
        <p:txBody>
          <a:bodyPr/>
          <a:lstStyle/>
          <a:p>
            <a:r>
              <a:rPr lang="en-US" dirty="0" smtClean="0"/>
              <a:t>The FDA Food Code requires all employees working with food to follow specific hand washing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4952" y="3153207"/>
            <a:ext cx="3884902" cy="38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Rinse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131808" cy="3050991"/>
          </a:xfrm>
        </p:spPr>
        <p:txBody>
          <a:bodyPr/>
          <a:lstStyle/>
          <a:p>
            <a:r>
              <a:rPr lang="en-US" dirty="0" smtClean="0"/>
              <a:t>Wash off any large particles that could inhibit effectiveness of disinfection steps, if used</a:t>
            </a:r>
          </a:p>
          <a:p>
            <a:r>
              <a:rPr lang="en-US" dirty="0" smtClean="0"/>
              <a:t>Water temperature does not matter for pathogen removal</a:t>
            </a:r>
          </a:p>
          <a:p>
            <a:pPr lvl="1"/>
            <a:r>
              <a:rPr lang="en-US" dirty="0" smtClean="0"/>
              <a:t>Plays other roles (loosening soil, preference)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222" y="1894833"/>
            <a:ext cx="450137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Rinse hands under clean, running water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63" y="692065"/>
            <a:ext cx="3398295" cy="2405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(Boyce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Pittet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2002; Michaels et al., 2002)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0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0" y="3477917"/>
            <a:ext cx="8229601" cy="3050991"/>
          </a:xfrm>
        </p:spPr>
        <p:txBody>
          <a:bodyPr/>
          <a:lstStyle/>
          <a:p>
            <a:r>
              <a:rPr lang="en-US" dirty="0" smtClean="0"/>
              <a:t>Soap makes it easier to rinse off things, likes fats and oils, because it makes them more soluble in water</a:t>
            </a:r>
          </a:p>
          <a:p>
            <a:r>
              <a:rPr lang="en-US" dirty="0" smtClean="0"/>
              <a:t>Soap has better activity at warmer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1853661"/>
            <a:ext cx="406804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Apply hand soap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213" y="566283"/>
            <a:ext cx="3854424" cy="2574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082" y="615957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(Boyce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Pittet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Scrub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4" y="3629568"/>
            <a:ext cx="8647619" cy="30509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Mechanical removal of contaminants and microbes from hands is crucial in proper hand hygiene </a:t>
            </a:r>
          </a:p>
          <a:p>
            <a:r>
              <a:rPr lang="en-US" dirty="0" smtClean="0"/>
              <a:t>Scrubbing physically gets rid of these (and a nail brush helps)</a:t>
            </a:r>
          </a:p>
          <a:p>
            <a:r>
              <a:rPr lang="en-US" dirty="0" smtClean="0"/>
              <a:t>It is important to be thorough around fingernails, as it has been found that these harbor very high amounts of organisms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831" y="1841859"/>
            <a:ext cx="469637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Rub together for 10 to 15 seconds, pay particular attention to fingernails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90" y="532781"/>
            <a:ext cx="3479873" cy="2315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9744" y="6311227"/>
            <a:ext cx="313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(Lin et al., 2003; Price P., 1938)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6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Rinse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3767721"/>
            <a:ext cx="8030441" cy="3050991"/>
          </a:xfrm>
        </p:spPr>
        <p:txBody>
          <a:bodyPr/>
          <a:lstStyle/>
          <a:p>
            <a:r>
              <a:rPr lang="en-US" dirty="0" smtClean="0"/>
              <a:t>This aids in the mechanical removal of microbes and contaminants from your hands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268" y="1898207"/>
            <a:ext cx="48714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Thoroughly rinse hands under clean, running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45" y="780407"/>
            <a:ext cx="3359507" cy="2235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410200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(Boyce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Pittet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2002; Michaels et al., 2002)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40" y="3807010"/>
            <a:ext cx="8515351" cy="3050991"/>
          </a:xfrm>
        </p:spPr>
        <p:txBody>
          <a:bodyPr/>
          <a:lstStyle/>
          <a:p>
            <a:r>
              <a:rPr lang="en-US" sz="2400" dirty="0" smtClean="0"/>
              <a:t>Mechanical drying is the last step in physically removing microbes and contaminants from hands – 1 log reduction</a:t>
            </a:r>
          </a:p>
          <a:p>
            <a:r>
              <a:rPr lang="en-US" sz="2400" dirty="0" smtClean="0"/>
              <a:t>Disposable paper towels are desirable as they dry efficiently, remove bacteria effectively, and can cause less contamination in the washroom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6141" y="1917852"/>
            <a:ext cx="46246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Rinse hands under clean, running 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9" r="7927"/>
          <a:stretch/>
        </p:blipFill>
        <p:spPr>
          <a:xfrm>
            <a:off x="5102996" y="928255"/>
            <a:ext cx="3930168" cy="2469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(Huang, Ma, &amp; Stack, 2012)</a:t>
            </a:r>
          </a:p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0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Microbes from Hand 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825625"/>
            <a:ext cx="8349096" cy="4034848"/>
          </a:xfrm>
        </p:spPr>
        <p:txBody>
          <a:bodyPr>
            <a:normAutofit/>
          </a:bodyPr>
          <a:lstStyle/>
          <a:p>
            <a:r>
              <a:rPr lang="en-US" dirty="0" smtClean="0"/>
              <a:t>Proper hand washing has been found to reduce microbes on hands between 99 and 99.9%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estimated that the microbial population on hands ranges from 40,000 and 4,600,000</a:t>
            </a:r>
            <a:endParaRPr lang="en-US" dirty="0"/>
          </a:p>
          <a:p>
            <a:r>
              <a:rPr lang="en-US" dirty="0" smtClean="0"/>
              <a:t>This could leave anywhere between 100  to </a:t>
            </a:r>
            <a:r>
              <a:rPr lang="en-US" dirty="0"/>
              <a:t>5</a:t>
            </a:r>
            <a:r>
              <a:rPr lang="en-US" dirty="0" smtClean="0"/>
              <a:t>,000 microbes </a:t>
            </a:r>
            <a:r>
              <a:rPr lang="en-US" dirty="0" smtClean="0"/>
              <a:t>behind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28800" y="5638800"/>
            <a:ext cx="5468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(Boyce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Pittet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2002; FDA, 2009; Green et al., 2007)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6 at 12.1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1" y="1595533"/>
            <a:ext cx="5491323" cy="3094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</a:t>
            </a:r>
            <a:r>
              <a:rPr lang="en-US" dirty="0" err="1" smtClean="0"/>
              <a:t>handwash</a:t>
            </a:r>
            <a:r>
              <a:rPr lang="en-US" dirty="0" smtClean="0"/>
              <a:t> w/nail brush (from Pete Snyder)</a:t>
            </a:r>
            <a:endParaRPr lang="en-US" dirty="0"/>
          </a:p>
        </p:txBody>
      </p:sp>
      <p:pic>
        <p:nvPicPr>
          <p:cNvPr id="4" name="Picture 3" descr="Screen Shot 2015-02-16 at 12.1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7" y="3863352"/>
            <a:ext cx="5402713" cy="28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Handwashing</a:t>
            </a:r>
            <a:r>
              <a:rPr lang="en-US" dirty="0" smtClean="0"/>
              <a:t>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019550" cy="4194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known that hand washing compliance tends to be very poor, around 40%</a:t>
            </a:r>
          </a:p>
          <a:p>
            <a:pPr lvl="1"/>
            <a:r>
              <a:rPr lang="en-US" dirty="0" smtClean="0"/>
              <a:t>One study found that 73% of restaurant workers failed to use proper hand washing</a:t>
            </a:r>
          </a:p>
          <a:p>
            <a:pPr lvl="1"/>
            <a:r>
              <a:rPr lang="en-US" dirty="0" smtClean="0"/>
              <a:t>Other have found similar results, with about 30% of food handlers displaying correct hand washing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5562600"/>
            <a:ext cx="414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(Green et al., 2007; Voss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Widmer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1997)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576074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3-07 at 9.0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12" y="659206"/>
            <a:ext cx="62947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4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9799674" cy="1325563"/>
          </a:xfrm>
        </p:spPr>
        <p:txBody>
          <a:bodyPr/>
          <a:lstStyle/>
          <a:p>
            <a:r>
              <a:rPr lang="en-US" dirty="0" smtClean="0"/>
              <a:t>Common Barriers to </a:t>
            </a:r>
            <a:r>
              <a:rPr lang="en-US" dirty="0" err="1" smtClean="0"/>
              <a:t>Handwashing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15483" cy="40209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Staff are busy</a:t>
            </a:r>
            <a:endParaRPr lang="en-US" dirty="0"/>
          </a:p>
          <a:p>
            <a:r>
              <a:rPr lang="en-US" dirty="0" smtClean="0"/>
              <a:t>Gloves are being worn</a:t>
            </a:r>
          </a:p>
          <a:p>
            <a:r>
              <a:rPr lang="en-US" dirty="0" smtClean="0"/>
              <a:t>Don’t have the tools (no or too few stations, no soap)</a:t>
            </a:r>
          </a:p>
          <a:p>
            <a:r>
              <a:rPr lang="en-US" dirty="0" smtClean="0"/>
              <a:t>Poor location of hand sinks</a:t>
            </a:r>
          </a:p>
          <a:p>
            <a:r>
              <a:rPr lang="en-US" dirty="0" smtClean="0"/>
              <a:t>Lack of values over the practice</a:t>
            </a:r>
          </a:p>
          <a:p>
            <a:r>
              <a:rPr lang="en-US" dirty="0" smtClean="0"/>
              <a:t>Lack of knowledge of consequences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5867400"/>
            <a:ext cx="4116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(Green et al., 2007;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Naikoba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Hayward, 2001)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21" y="1542199"/>
            <a:ext cx="3216707" cy="39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hygiene programs (healthcare)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reinforcement </a:t>
            </a:r>
            <a:r>
              <a:rPr lang="en-US" dirty="0"/>
              <a:t>of hand hygiene messages; </a:t>
            </a:r>
            <a:endParaRPr lang="en-US" dirty="0" smtClean="0"/>
          </a:p>
          <a:p>
            <a:r>
              <a:rPr lang="en-US" dirty="0" smtClean="0"/>
              <a:t>knowledge </a:t>
            </a:r>
            <a:r>
              <a:rPr lang="en-US" dirty="0"/>
              <a:t>of health care workers' perceived importance of hand hygiene and its role in prevention of healthcare-associated infections</a:t>
            </a:r>
            <a:r>
              <a:rPr lang="en-US" dirty="0" smtClean="0"/>
              <a:t>;</a:t>
            </a:r>
          </a:p>
          <a:p>
            <a:r>
              <a:rPr lang="en-US" dirty="0" smtClean="0"/>
              <a:t>monitoring </a:t>
            </a:r>
            <a:r>
              <a:rPr lang="en-US" dirty="0"/>
              <a:t>and feedback of hand hygiene practices; </a:t>
            </a:r>
            <a:endParaRPr lang="en-US" dirty="0" smtClean="0"/>
          </a:p>
          <a:p>
            <a:r>
              <a:rPr lang="en-US" dirty="0" smtClean="0"/>
              <a:t>practical </a:t>
            </a:r>
            <a:r>
              <a:rPr lang="en-US" dirty="0"/>
              <a:t>education tools; </a:t>
            </a:r>
            <a:endParaRPr lang="en-US" dirty="0" smtClean="0"/>
          </a:p>
          <a:p>
            <a:r>
              <a:rPr lang="en-US" dirty="0" smtClean="0"/>
              <a:t>role</a:t>
            </a:r>
            <a:r>
              <a:rPr lang="en-US" dirty="0"/>
              <a:t>-modeling by senior staff;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supportive infrastructure and management. </a:t>
            </a:r>
            <a:endParaRPr lang="en-US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err="1" smtClean="0"/>
              <a:t>Mathai</a:t>
            </a:r>
            <a:r>
              <a:rPr lang="en-US" sz="1700" dirty="0" smtClean="0"/>
              <a:t> </a:t>
            </a:r>
            <a:r>
              <a:rPr lang="en-US" sz="1700" dirty="0"/>
              <a:t>E, </a:t>
            </a:r>
            <a:r>
              <a:rPr lang="en-US" sz="1700" dirty="0" err="1"/>
              <a:t>Allegranzi</a:t>
            </a:r>
            <a:r>
              <a:rPr lang="en-US" sz="1700" dirty="0"/>
              <a:t> B, </a:t>
            </a:r>
            <a:r>
              <a:rPr lang="en-US" sz="1700" dirty="0" err="1"/>
              <a:t>Seto</a:t>
            </a:r>
            <a:r>
              <a:rPr lang="en-US" sz="1700" dirty="0"/>
              <a:t> WH, et al. Educating healthcare workers to optimal hand hygiene practices: addressing the need. Infection. 2010;38(5):349–56.</a:t>
            </a:r>
          </a:p>
        </p:txBody>
      </p:sp>
    </p:spTree>
    <p:extLst>
      <p:ext uri="{BB962C8B-B14F-4D97-AF65-F5344CB8AC3E}">
        <p14:creationId xmlns:p14="http://schemas.microsoft.com/office/powerpoint/2010/main" val="364423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barriers to </a:t>
            </a:r>
            <a:r>
              <a:rPr lang="en-US" dirty="0" err="1" smtClean="0"/>
              <a:t>handwashing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9589"/>
            <a:ext cx="7886700" cy="4351338"/>
          </a:xfrm>
        </p:spPr>
        <p:txBody>
          <a:bodyPr/>
          <a:lstStyle/>
          <a:p>
            <a:r>
              <a:rPr lang="en-US" dirty="0" smtClean="0"/>
              <a:t>Evaluate food preparation activities and the frequency of needed hand washing</a:t>
            </a:r>
            <a:endParaRPr lang="en-US" dirty="0"/>
          </a:p>
          <a:p>
            <a:r>
              <a:rPr lang="en-US" dirty="0" smtClean="0"/>
              <a:t>Ensure that shifts are staffed appropriately to handle the workload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0" y="3888620"/>
            <a:ext cx="4568212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barriers </a:t>
            </a:r>
            <a:r>
              <a:rPr lang="en-US" dirty="0"/>
              <a:t>to </a:t>
            </a:r>
            <a:r>
              <a:rPr lang="en-US" dirty="0" err="1" smtClean="0"/>
              <a:t>handwashing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162550" cy="4351338"/>
          </a:xfrm>
        </p:spPr>
        <p:txBody>
          <a:bodyPr/>
          <a:lstStyle/>
          <a:p>
            <a:r>
              <a:rPr lang="en-US" dirty="0" smtClean="0"/>
              <a:t>Provide multiple hand sinks for workers, that are well stocked with soap and paper towels </a:t>
            </a:r>
          </a:p>
          <a:p>
            <a:r>
              <a:rPr lang="en-US" dirty="0" smtClean="0"/>
              <a:t>Hand sinks should be in work space, in workers sight while they are working</a:t>
            </a:r>
          </a:p>
          <a:p>
            <a:r>
              <a:rPr lang="en-US" dirty="0" smtClean="0"/>
              <a:t>Should be convenient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51939"/>
            <a:ext cx="3243289" cy="21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address barriers to hand washing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248400" cy="3429000"/>
          </a:xfrm>
        </p:spPr>
        <p:txBody>
          <a:bodyPr/>
          <a:lstStyle/>
          <a:p>
            <a:r>
              <a:rPr lang="en-US" dirty="0" smtClean="0"/>
              <a:t>Food safety training is crucial, but one time training is only marginally effective</a:t>
            </a:r>
          </a:p>
          <a:p>
            <a:r>
              <a:rPr lang="en-US" dirty="0" smtClean="0"/>
              <a:t>Remind (keep it fresh)</a:t>
            </a:r>
          </a:p>
          <a:p>
            <a:r>
              <a:rPr lang="en-US" dirty="0" smtClean="0"/>
              <a:t>Regularly providing workers feedback on hand washing practices</a:t>
            </a:r>
            <a:endParaRPr lang="en-US" dirty="0"/>
          </a:p>
        </p:txBody>
      </p:sp>
      <p:pic>
        <p:nvPicPr>
          <p:cNvPr id="5" name="Picture 4" descr="stock-footage-handsome-waiter-talking-with-the-chefs-in-a-commercial-kit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352799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0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89"/>
            <a:ext cx="7886700" cy="1325563"/>
          </a:xfrm>
        </p:spPr>
        <p:txBody>
          <a:bodyPr/>
          <a:lstStyle/>
          <a:p>
            <a:r>
              <a:rPr lang="en-US" dirty="0" smtClean="0"/>
              <a:t>Hand </a:t>
            </a:r>
            <a:r>
              <a:rPr lang="en-US" dirty="0"/>
              <a:t>S</a:t>
            </a:r>
            <a:r>
              <a:rPr lang="en-US" dirty="0" smtClean="0"/>
              <a:t>anitizers: Fact or Fiction?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08882" y="1403895"/>
            <a:ext cx="4980857" cy="586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dirty="0"/>
              <a:t>The composition matters</a:t>
            </a:r>
          </a:p>
          <a:p>
            <a:pPr algn="ctr"/>
            <a:endParaRPr lang="en-US" sz="3400" dirty="0"/>
          </a:p>
          <a:p>
            <a:pPr algn="ctr"/>
            <a:endParaRPr lang="en-US" sz="3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1352608" y="3678552"/>
            <a:ext cx="6668386" cy="68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-1123064" y="2486468"/>
            <a:ext cx="6668386" cy="68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1478647" y="4613830"/>
            <a:ext cx="6668386" cy="68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1468956" y="5426647"/>
            <a:ext cx="6668386" cy="68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9184" y="2382847"/>
            <a:ext cx="3595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Fact</a:t>
            </a:r>
          </a:p>
          <a:p>
            <a:r>
              <a:rPr lang="en-US" sz="3000" dirty="0"/>
              <a:t>For most </a:t>
            </a:r>
            <a:r>
              <a:rPr lang="en-US" sz="3000" dirty="0" smtClean="0"/>
              <a:t>pathogens a </a:t>
            </a:r>
            <a:r>
              <a:rPr lang="en-US" sz="3000" dirty="0"/>
              <a:t>hand sanitizer with an alcohol concentration of at least 60% is needed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882" y="6373965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(Boyce &amp;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Pittet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2002; FDA, 1994)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and-sanitizer-4-24-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3" y="2439296"/>
            <a:ext cx="4091400" cy="28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/>
              <a:t>Hand Sanitizers: Fact or </a:t>
            </a:r>
            <a:r>
              <a:rPr lang="en-US" dirty="0" smtClean="0"/>
              <a:t>Fiction?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7" y="1325563"/>
            <a:ext cx="5451764" cy="1139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Can prevent disease caused by all agents</a:t>
            </a:r>
          </a:p>
          <a:p>
            <a:pPr algn="ctr"/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63430" y="2651126"/>
            <a:ext cx="41286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Fiction</a:t>
            </a:r>
          </a:p>
          <a:p>
            <a:r>
              <a:rPr lang="en-US" sz="3000" dirty="0" smtClean="0"/>
              <a:t>Most hand </a:t>
            </a:r>
            <a:r>
              <a:rPr lang="en-US" sz="3000" dirty="0"/>
              <a:t>sanitizer is not effective for all agents of </a:t>
            </a:r>
            <a:r>
              <a:rPr lang="en-US" sz="3000" dirty="0" smtClean="0"/>
              <a:t>disease, especially </a:t>
            </a:r>
            <a:r>
              <a:rPr lang="en-US" sz="3000" dirty="0" err="1" smtClean="0"/>
              <a:t>Norovirus</a:t>
            </a:r>
            <a:endParaRPr lang="en-US" sz="3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397160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2291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(Liu, Yuen, Hsiao,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Jaykus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Moe, 2010)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and-sanitizer-4-24-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24" y="2313482"/>
            <a:ext cx="4614576" cy="31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3" descr="Duke-no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400550" cy="586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371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Dr. Ben Chapman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benjamin_chapman@ncsu.edu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Follow me on twitter @benjaminchapman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919 809 3205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foodsafetyinfosheets.org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foodsafetytalk.com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>
                <a:latin typeface="Avenir Book" charset="0"/>
                <a:ea typeface="ＭＳ Ｐゴシック" charset="0"/>
                <a:cs typeface="Avenir Book" charset="0"/>
              </a:rPr>
              <a:t>barfblog.com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>
              <a:latin typeface="Avenir Book" charset="0"/>
              <a:ea typeface="ＭＳ Ｐゴシック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3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bstandardFullSizeRender-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9" y="339521"/>
            <a:ext cx="4339203" cy="5776564"/>
          </a:xfrm>
          <a:prstGeom prst="rect">
            <a:avLst/>
          </a:prstGeom>
        </p:spPr>
      </p:pic>
      <p:pic>
        <p:nvPicPr>
          <p:cNvPr id="5" name="Picture 4" descr="Screen Shot 2015-02-16 at 11.5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30" y="3776443"/>
            <a:ext cx="5007354" cy="27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4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6 at 12.0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6858000" cy="45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pathogens on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85148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Toilet</a:t>
            </a:r>
          </a:p>
          <a:p>
            <a:pPr marL="0" indent="0">
              <a:buNone/>
            </a:pPr>
            <a:r>
              <a:rPr lang="en-US" dirty="0" smtClean="0"/>
              <a:t>Hepatitis </a:t>
            </a:r>
            <a:r>
              <a:rPr lang="en-US" dirty="0"/>
              <a:t>A, </a:t>
            </a:r>
            <a:r>
              <a:rPr lang="en-US" dirty="0" err="1"/>
              <a:t>norovirus</a:t>
            </a:r>
            <a:r>
              <a:rPr lang="en-US" dirty="0"/>
              <a:t>, </a:t>
            </a:r>
            <a:r>
              <a:rPr lang="en-US" i="1" dirty="0" err="1"/>
              <a:t>Shigella</a:t>
            </a:r>
            <a:r>
              <a:rPr lang="en-US" i="1" dirty="0"/>
              <a:t>, </a:t>
            </a:r>
            <a:r>
              <a:rPr lang="en-US" i="1" dirty="0" smtClean="0"/>
              <a:t>Giardia,  Salmonella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Source</a:t>
            </a:r>
            <a:r>
              <a:rPr lang="en-US" dirty="0"/>
              <a:t>: Human feces has </a:t>
            </a:r>
            <a:r>
              <a:rPr lang="en-US" dirty="0" smtClean="0"/>
              <a:t>10^7 </a:t>
            </a:r>
            <a:r>
              <a:rPr lang="en-US" dirty="0"/>
              <a:t>pathogens per </a:t>
            </a:r>
            <a:r>
              <a:rPr lang="en-US" dirty="0" smtClean="0"/>
              <a:t>gram</a:t>
            </a:r>
          </a:p>
          <a:p>
            <a:pPr marL="0" indent="0">
              <a:buNone/>
            </a:pPr>
            <a:r>
              <a:rPr lang="en-US" b="1" dirty="0" smtClean="0"/>
              <a:t>Food</a:t>
            </a:r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Salmonella</a:t>
            </a:r>
            <a:r>
              <a:rPr lang="en-US" i="1" dirty="0"/>
              <a:t>, E. coli, Campylobacter, Vibrio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The </a:t>
            </a:r>
            <a:r>
              <a:rPr lang="en-US" dirty="0"/>
              <a:t>food surface has at most 20,000 pathogens per </a:t>
            </a:r>
            <a:r>
              <a:rPr lang="en-US" dirty="0" smtClean="0"/>
              <a:t>ml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oilet-tal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2274393" cy="2274393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20" y="3805482"/>
            <a:ext cx="1317732" cy="1317732"/>
          </a:xfrm>
          <a:prstGeom prst="rect">
            <a:avLst/>
          </a:prstGeom>
        </p:spPr>
      </p:pic>
      <p:pic>
        <p:nvPicPr>
          <p:cNvPr id="7" name="Picture 6" descr="Unknown-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810000"/>
            <a:ext cx="1685219" cy="1262287"/>
          </a:xfrm>
          <a:prstGeom prst="rect">
            <a:avLst/>
          </a:prstGeom>
        </p:spPr>
      </p:pic>
      <p:pic>
        <p:nvPicPr>
          <p:cNvPr id="6" name="Picture 5" descr="carrots-onions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32" y="4818272"/>
            <a:ext cx="1664635" cy="11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88" y="118904"/>
            <a:ext cx="9143999" cy="1325563"/>
          </a:xfrm>
        </p:spPr>
        <p:txBody>
          <a:bodyPr/>
          <a:lstStyle/>
          <a:p>
            <a:r>
              <a:rPr lang="en-US" dirty="0" smtClean="0"/>
              <a:t>Why is good hand washing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84" y="1548790"/>
            <a:ext cx="5763443" cy="50598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89% of outbreaks </a:t>
            </a:r>
            <a:r>
              <a:rPr lang="en-US" dirty="0"/>
              <a:t>caused by </a:t>
            </a:r>
            <a:r>
              <a:rPr lang="en-US" dirty="0" smtClean="0"/>
              <a:t>contamination from food </a:t>
            </a:r>
            <a:r>
              <a:rPr lang="en-US" dirty="0" smtClean="0"/>
              <a:t>handling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/>
              <a:t>pathogens </a:t>
            </a:r>
            <a:r>
              <a:rPr lang="en-US" dirty="0"/>
              <a:t>were transferred </a:t>
            </a:r>
            <a:r>
              <a:rPr lang="en-US" dirty="0" smtClean="0"/>
              <a:t>by </a:t>
            </a:r>
            <a:r>
              <a:rPr lang="en-US" dirty="0"/>
              <a:t>workers hands</a:t>
            </a:r>
          </a:p>
          <a:p>
            <a:endParaRPr lang="en-US" dirty="0" smtClean="0"/>
          </a:p>
          <a:p>
            <a:r>
              <a:rPr lang="en-US" dirty="0" smtClean="0"/>
              <a:t>Many foodborne diseases are spread by contaminated hands</a:t>
            </a:r>
          </a:p>
          <a:p>
            <a:pPr lvl="1"/>
            <a:r>
              <a:rPr lang="en-US" dirty="0" smtClean="0"/>
              <a:t>Salmonella: ~1 million cases per year, leading cause of deaths from foodborne illnesses</a:t>
            </a:r>
          </a:p>
          <a:p>
            <a:pPr lvl="1"/>
            <a:r>
              <a:rPr lang="en-US" dirty="0" smtClean="0"/>
              <a:t>Norovirus: Over 5 million cases per year, leading cause of foodborne illness and leading viral cause of foodborne hospitalizations and deaths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10849902_719581291471357_3442145704847569295_n1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Rosa’s Restaurant and Catering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35492" cy="4351338"/>
          </a:xfrm>
        </p:spPr>
        <p:txBody>
          <a:bodyPr/>
          <a:lstStyle/>
          <a:p>
            <a:r>
              <a:rPr lang="en-US" dirty="0" smtClean="0"/>
              <a:t>Ill food handler</a:t>
            </a:r>
          </a:p>
          <a:p>
            <a:r>
              <a:rPr lang="en-US" dirty="0" smtClean="0"/>
              <a:t>3 post-virus exposure cases</a:t>
            </a:r>
          </a:p>
          <a:p>
            <a:r>
              <a:rPr lang="en-US" dirty="0" smtClean="0"/>
              <a:t>Individuals did not take vaccination warnings serious</a:t>
            </a:r>
          </a:p>
          <a:p>
            <a:r>
              <a:rPr lang="en-US" dirty="0" smtClean="0"/>
              <a:t>But… </a:t>
            </a:r>
            <a:r>
              <a:rPr lang="en-US" dirty="0" err="1" smtClean="0"/>
              <a:t>handwashing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371600"/>
            <a:ext cx="3810000" cy="2616200"/>
          </a:xfrm>
          <a:prstGeom prst="rect">
            <a:avLst/>
          </a:prstGeom>
        </p:spPr>
      </p:pic>
      <p:pic>
        <p:nvPicPr>
          <p:cNvPr id="5" name="Picture 4" descr="Screen Shot 2015-02-16 at 12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325622"/>
            <a:ext cx="3107267" cy="26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5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Handwashing</a:t>
            </a:r>
            <a:r>
              <a:rPr lang="en-US" dirty="0" smtClean="0"/>
              <a:t> and food handlers: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Bread </a:t>
            </a:r>
            <a:r>
              <a:rPr lang="en-US" dirty="0"/>
              <a:t>maker </a:t>
            </a:r>
            <a:r>
              <a:rPr lang="en-US" dirty="0" err="1" smtClean="0"/>
              <a:t>Hofuku</a:t>
            </a:r>
            <a:r>
              <a:rPr lang="en-US" dirty="0" smtClean="0"/>
              <a:t> linked to over 1,000 ill children </a:t>
            </a:r>
            <a:r>
              <a:rPr lang="en-US" dirty="0"/>
              <a:t>in </a:t>
            </a:r>
            <a:r>
              <a:rPr lang="en-US" dirty="0" smtClean="0"/>
              <a:t>Hamamatsu</a:t>
            </a:r>
          </a:p>
          <a:p>
            <a:r>
              <a:rPr lang="en-US" dirty="0" err="1" smtClean="0"/>
              <a:t>Handwashing</a:t>
            </a:r>
            <a:r>
              <a:rPr lang="en-US" dirty="0" smtClean="0"/>
              <a:t> issues within the bakery firm</a:t>
            </a:r>
          </a:p>
          <a:p>
            <a:r>
              <a:rPr lang="en-US" dirty="0" err="1" smtClean="0"/>
              <a:t>HuNov</a:t>
            </a:r>
            <a:r>
              <a:rPr lang="en-US" dirty="0" smtClean="0"/>
              <a:t> isolated from a restroom with same genome</a:t>
            </a:r>
            <a:endParaRPr lang="en-US" dirty="0"/>
          </a:p>
        </p:txBody>
      </p:sp>
      <p:pic>
        <p:nvPicPr>
          <p:cNvPr id="4" name="Picture 3" descr="sliced_bread-300x19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14800"/>
            <a:ext cx="274320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1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Foodborne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8" y="1690689"/>
            <a:ext cx="3699162" cy="4351338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dirty="0" smtClean="0"/>
              <a:t>pproximately 48 </a:t>
            </a:r>
            <a:r>
              <a:rPr lang="en-US" sz="2800" dirty="0"/>
              <a:t>million new cases of food-related illness </a:t>
            </a:r>
            <a:r>
              <a:rPr lang="en-US" sz="2800" dirty="0" smtClean="0"/>
              <a:t> each year in the US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esulting </a:t>
            </a:r>
            <a:r>
              <a:rPr lang="en-US" sz="2800" dirty="0"/>
              <a:t>in </a:t>
            </a:r>
            <a:r>
              <a:rPr lang="en-US" sz="2800" dirty="0" smtClean="0"/>
              <a:t>about 3,000 </a:t>
            </a:r>
            <a:r>
              <a:rPr lang="en-US" sz="2800" dirty="0"/>
              <a:t>deaths and </a:t>
            </a:r>
            <a:r>
              <a:rPr lang="en-US" sz="2800" dirty="0" smtClean="0"/>
              <a:t>127,000 hospitalizations</a:t>
            </a:r>
          </a:p>
          <a:p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37106"/>
              </p:ext>
            </p:extLst>
          </p:nvPr>
        </p:nvGraphicFramePr>
        <p:xfrm>
          <a:off x="1752600" y="1905000"/>
          <a:ext cx="7843167" cy="42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5791200"/>
            <a:ext cx="3000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Hall et al. 2012. </a:t>
            </a:r>
            <a:r>
              <a:rPr lang="en-US" sz="1600" i="1" dirty="0" err="1" smtClean="0"/>
              <a:t>Emerg</a:t>
            </a:r>
            <a:r>
              <a:rPr lang="en-US" sz="1600" i="1" dirty="0" smtClean="0"/>
              <a:t>. Inf. Dis. </a:t>
            </a:r>
            <a:r>
              <a:rPr lang="en-US" sz="1600" dirty="0" smtClean="0"/>
              <a:t>18(10):1566-73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735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">
      <a:dk1>
        <a:srgbClr val="993300"/>
      </a:dk1>
      <a:lt1>
        <a:srgbClr val="FFFFFF"/>
      </a:lt1>
      <a:dk2>
        <a:srgbClr val="333333"/>
      </a:dk2>
      <a:lt2>
        <a:srgbClr val="666699"/>
      </a:lt2>
      <a:accent1>
        <a:srgbClr val="CC3300"/>
      </a:accent1>
      <a:accent2>
        <a:srgbClr val="408000"/>
      </a:accent2>
      <a:accent3>
        <a:srgbClr val="FFFFFF"/>
      </a:accent3>
      <a:accent4>
        <a:srgbClr val="822A00"/>
      </a:accent4>
      <a:accent5>
        <a:srgbClr val="E2ADAA"/>
      </a:accent5>
      <a:accent6>
        <a:srgbClr val="397300"/>
      </a:accent6>
      <a:hlink>
        <a:srgbClr val="CC9900"/>
      </a:hlink>
      <a:folHlink>
        <a:srgbClr val="B2B2B2"/>
      </a:folHlink>
    </a:clrScheme>
    <a:fontScheme name="Pixel">
      <a:majorFont>
        <a:latin typeface="Helvetica Neue Black Condense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4C4C4C"/>
        </a:dk1>
        <a:lt1>
          <a:srgbClr val="FBFFD8"/>
        </a:lt1>
        <a:dk2>
          <a:srgbClr val="333333"/>
        </a:dk2>
        <a:lt2>
          <a:srgbClr val="666699"/>
        </a:lt2>
        <a:accent1>
          <a:srgbClr val="CC3300"/>
        </a:accent1>
        <a:accent2>
          <a:srgbClr val="408000"/>
        </a:accent2>
        <a:accent3>
          <a:srgbClr val="FDFFE9"/>
        </a:accent3>
        <a:accent4>
          <a:srgbClr val="404040"/>
        </a:accent4>
        <a:accent5>
          <a:srgbClr val="E2ADAA"/>
        </a:accent5>
        <a:accent6>
          <a:srgbClr val="39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30906</TotalTime>
  <Words>1339</Words>
  <Application>Microsoft Macintosh PowerPoint</Application>
  <PresentationFormat>On-screen Show (4:3)</PresentationFormat>
  <Paragraphs>152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Handwashing matters</vt:lpstr>
      <vt:lpstr>PowerPoint Presentation</vt:lpstr>
      <vt:lpstr>PowerPoint Presentation</vt:lpstr>
      <vt:lpstr>PowerPoint Presentation</vt:lpstr>
      <vt:lpstr>Sources of pathogens on hands</vt:lpstr>
      <vt:lpstr>Why is good hand washing important?</vt:lpstr>
      <vt:lpstr>Rosa’s Restaurant and Catering</vt:lpstr>
      <vt:lpstr>Handwashing and food handlers: International</vt:lpstr>
      <vt:lpstr>The Problem of Foodborne Illness</vt:lpstr>
      <vt:lpstr>Just ill food handlers?</vt:lpstr>
      <vt:lpstr>Hand washing requirements in the FDA model Food Code</vt:lpstr>
      <vt:lpstr>Step 1: Rinse</vt:lpstr>
      <vt:lpstr>Step 2: Soap</vt:lpstr>
      <vt:lpstr>Step 3: Scrub</vt:lpstr>
      <vt:lpstr>Step 4: Rinse</vt:lpstr>
      <vt:lpstr>Step 5: Dry</vt:lpstr>
      <vt:lpstr>Reduction of Microbes from Hand Washing</vt:lpstr>
      <vt:lpstr>The double handwash w/nail brush (from Pete Snyder)</vt:lpstr>
      <vt:lpstr>Handwashing compliance</vt:lpstr>
      <vt:lpstr>Common Barriers to Handwashing Compliance</vt:lpstr>
      <vt:lpstr>Hand hygiene programs (healthcare)</vt:lpstr>
      <vt:lpstr>Addressing barriers to handwashing</vt:lpstr>
      <vt:lpstr>Addressing barriers to handwashing</vt:lpstr>
      <vt:lpstr>How to address barriers to hand washing</vt:lpstr>
      <vt:lpstr>Hand Sanitizers: Fact or Fiction?</vt:lpstr>
      <vt:lpstr>Hand Sanitizers: Fact or Fiction?</vt:lpstr>
      <vt:lpstr>PowerPoint Presentation</vt:lpstr>
      <vt:lpstr>PowerPoint Presentation</vt:lpstr>
    </vt:vector>
  </TitlesOfParts>
  <Company>University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Analysis</dc:title>
  <dc:creator>Ben Chapman</dc:creator>
  <cp:lastModifiedBy>Ben</cp:lastModifiedBy>
  <cp:revision>1202</cp:revision>
  <cp:lastPrinted>2011-10-14T18:43:03Z</cp:lastPrinted>
  <dcterms:created xsi:type="dcterms:W3CDTF">2013-07-31T12:49:15Z</dcterms:created>
  <dcterms:modified xsi:type="dcterms:W3CDTF">2015-02-26T18:58:58Z</dcterms:modified>
</cp:coreProperties>
</file>